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32"/>
  </p:notesMasterIdLst>
  <p:sldIdLst>
    <p:sldId id="256" r:id="rId2"/>
    <p:sldId id="259" r:id="rId3"/>
    <p:sldId id="309" r:id="rId4"/>
    <p:sldId id="374" r:id="rId5"/>
    <p:sldId id="375" r:id="rId6"/>
    <p:sldId id="299" r:id="rId7"/>
    <p:sldId id="300" r:id="rId8"/>
    <p:sldId id="377" r:id="rId9"/>
    <p:sldId id="376" r:id="rId10"/>
    <p:sldId id="308" r:id="rId11"/>
    <p:sldId id="267" r:id="rId12"/>
    <p:sldId id="268" r:id="rId13"/>
    <p:sldId id="269" r:id="rId14"/>
    <p:sldId id="288" r:id="rId15"/>
    <p:sldId id="378" r:id="rId16"/>
    <p:sldId id="379" r:id="rId17"/>
    <p:sldId id="359" r:id="rId18"/>
    <p:sldId id="372" r:id="rId19"/>
    <p:sldId id="371" r:id="rId20"/>
    <p:sldId id="373" r:id="rId21"/>
    <p:sldId id="382" r:id="rId22"/>
    <p:sldId id="301" r:id="rId23"/>
    <p:sldId id="272" r:id="rId24"/>
    <p:sldId id="343" r:id="rId25"/>
    <p:sldId id="384" r:id="rId26"/>
    <p:sldId id="380" r:id="rId27"/>
    <p:sldId id="304" r:id="rId28"/>
    <p:sldId id="305" r:id="rId29"/>
    <p:sldId id="381" r:id="rId30"/>
    <p:sldId id="366" r:id="rId3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9248B14-718F-4ED9-A740-6EE19EDC9250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99BEFC-3D75-4D86-B1F3-6E0E81129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92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1378C767-8803-436E-BEF5-2B329896B7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93" tIns="43247" rIns="86493" bIns="43247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C22768-819B-4FDA-8F48-49090FFFA2CD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A7D820B8-9E47-45DA-ABFD-7BC6F4B70E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B114E0BE-056F-42E4-9AEE-C620C955DA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AD68DE8C-91FC-4988-9B47-EA8878A7DD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93" tIns="43247" rIns="86493" bIns="43247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1FA7B-0C7B-43A1-82A9-476E1DDAF9F0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B1B642DF-FA92-4648-9BCF-60B7F1DBD8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805C223E-82BF-4B2B-B371-4538CD74F2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B3AF5049-98F1-4394-8851-0FCAC0DDA5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B63DAF-7C0D-4B75-8973-5A0EA7C4A06B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B7D69FE-C64E-4083-BC51-E31522F438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4463" y="1162050"/>
            <a:ext cx="4181475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2D294BE-4714-4E9E-ADAE-BDC808FEB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9DAE3034-3991-4A4C-99DB-1E6170AC28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6E9A3D-3091-4CAD-9BF1-E0BFDFDB07A9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B9A48155-6CC0-4077-8AB5-FA5A51C97E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14463" y="1162050"/>
            <a:ext cx="4181475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479FD11-4954-486B-93F0-17B659E45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78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8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96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5224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565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071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960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799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40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5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306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702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225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0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72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30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576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50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BD12E-2D6B-448F-A956-85A76403CD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171" y="1143699"/>
            <a:ext cx="8825658" cy="2285301"/>
          </a:xfrm>
        </p:spPr>
        <p:txBody>
          <a:bodyPr/>
          <a:lstStyle/>
          <a:p>
            <a:pPr algn="ctr"/>
            <a:r>
              <a:rPr lang="en-US" sz="3600" dirty="0"/>
              <a:t>Behavioral Implications for Long-Term Opioid Use: Remaining Vigilant of the Risk Factors for Chronicity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7607ED-27E0-4A26-BCFA-36B9FDFDA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37109"/>
            <a:ext cx="8825658" cy="155336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/>
              <a:t>BRENT Van Dorsten </a:t>
            </a:r>
            <a:r>
              <a:rPr lang="en-US" dirty="0" err="1"/>
              <a:t>Phd</a:t>
            </a:r>
            <a:endParaRPr lang="en-US" dirty="0"/>
          </a:p>
          <a:p>
            <a:pPr algn="ctr"/>
            <a:r>
              <a:rPr lang="en-US" dirty="0"/>
              <a:t>Colorado center for behavioral medicine</a:t>
            </a:r>
          </a:p>
          <a:p>
            <a:pPr algn="ctr"/>
            <a:r>
              <a:rPr lang="en-US" dirty="0"/>
              <a:t>303-256-6625 (O); 303-474-5790 FAX</a:t>
            </a:r>
          </a:p>
          <a:p>
            <a:pPr algn="ctr"/>
            <a:r>
              <a:rPr lang="en-US" dirty="0"/>
              <a:t>vandorsten@ccbm.com</a:t>
            </a:r>
          </a:p>
        </p:txBody>
      </p:sp>
    </p:spTree>
    <p:extLst>
      <p:ext uri="{BB962C8B-B14F-4D97-AF65-F5344CB8AC3E}">
        <p14:creationId xmlns:p14="http://schemas.microsoft.com/office/powerpoint/2010/main" val="183924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D3F1765-5401-46E1-A944-F6544656E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493" y="383096"/>
            <a:ext cx="8482667" cy="1235259"/>
          </a:xfrm>
        </p:spPr>
        <p:txBody>
          <a:bodyPr/>
          <a:lstStyle/>
          <a:p>
            <a:pPr algn="ctr">
              <a:defRPr/>
            </a:pPr>
            <a:r>
              <a:rPr lang="en-US" sz="3600" dirty="0"/>
              <a:t>Mood and Medical/Pain Complaints</a:t>
            </a:r>
          </a:p>
        </p:txBody>
      </p:sp>
      <p:sp>
        <p:nvSpPr>
          <p:cNvPr id="26626" name="Content Placeholder 1">
            <a:extLst>
              <a:ext uri="{FF2B5EF4-FFF2-40B4-BE49-F238E27FC236}">
                <a16:creationId xmlns:a16="http://schemas.microsoft.com/office/drawing/2014/main" id="{5AC07A3A-3A52-4ABC-B425-9E0CF897D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493" y="1946247"/>
            <a:ext cx="8677013" cy="4528656"/>
          </a:xfrm>
        </p:spPr>
        <p:txBody>
          <a:bodyPr>
            <a:normAutofit/>
          </a:bodyPr>
          <a:lstStyle/>
          <a:p>
            <a:pPr marL="107950" indent="0">
              <a:buNone/>
            </a:pPr>
            <a:r>
              <a:rPr lang="en-US" altLang="en-US" sz="2400" dirty="0"/>
              <a:t>Patients presenting to physician with </a:t>
            </a:r>
            <a:r>
              <a:rPr lang="en-US" altLang="en-US" sz="2400" dirty="0">
                <a:solidFill>
                  <a:srgbClr val="FFFF00"/>
                </a:solidFill>
              </a:rPr>
              <a:t>two</a:t>
            </a:r>
            <a:r>
              <a:rPr lang="en-US" altLang="en-US" sz="2400" dirty="0"/>
              <a:t> diffuse pain complaints / minimal findings – a </a:t>
            </a:r>
            <a:r>
              <a:rPr lang="en-US" altLang="en-US" sz="2400" dirty="0">
                <a:solidFill>
                  <a:srgbClr val="FFFF00"/>
                </a:solidFill>
              </a:rPr>
              <a:t>6x</a:t>
            </a:r>
            <a:r>
              <a:rPr lang="en-US" altLang="en-US" sz="2400" dirty="0"/>
              <a:t> probability that the complaints are mood/depression related</a:t>
            </a:r>
          </a:p>
          <a:p>
            <a:pPr marL="107950" indent="0">
              <a:buNone/>
            </a:pPr>
            <a:endParaRPr lang="en-US" altLang="en-US" sz="2400" dirty="0"/>
          </a:p>
          <a:p>
            <a:pPr marL="107950" indent="0">
              <a:buNone/>
            </a:pPr>
            <a:r>
              <a:rPr lang="en-US" altLang="en-US" sz="2400" dirty="0"/>
              <a:t>Patients presenting to medical provider with </a:t>
            </a:r>
            <a:r>
              <a:rPr lang="en-US" altLang="en-US" sz="2400" dirty="0">
                <a:solidFill>
                  <a:srgbClr val="FFFF00"/>
                </a:solidFill>
              </a:rPr>
              <a:t>three</a:t>
            </a:r>
            <a:r>
              <a:rPr lang="en-US" altLang="en-US" sz="2400" dirty="0"/>
              <a:t> or more diffuse pain complaints / minimal findings – an </a:t>
            </a:r>
            <a:r>
              <a:rPr lang="en-US" altLang="en-US" sz="2400" dirty="0">
                <a:solidFill>
                  <a:srgbClr val="FFFF00"/>
                </a:solidFill>
              </a:rPr>
              <a:t>8x</a:t>
            </a:r>
            <a:r>
              <a:rPr lang="en-US" altLang="en-US" sz="2400" dirty="0"/>
              <a:t> probability that the complaints are mood/depression related</a:t>
            </a:r>
          </a:p>
          <a:p>
            <a:pPr marL="107950" indent="0">
              <a:buNone/>
            </a:pPr>
            <a:r>
              <a:rPr lang="en-US" altLang="en-US" sz="2400" dirty="0"/>
              <a:t>														</a:t>
            </a:r>
            <a:r>
              <a:rPr lang="en-US" altLang="en-US" sz="1600" dirty="0"/>
              <a:t>Katz &amp; Sullivan (1990)</a:t>
            </a:r>
          </a:p>
          <a:p>
            <a:pPr marL="107950" indent="0"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06881549-F00E-483F-98EB-ADCCE056DE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558" y="201336"/>
            <a:ext cx="7415868" cy="1166070"/>
          </a:xfrm>
        </p:spPr>
        <p:txBody>
          <a:bodyPr/>
          <a:lstStyle/>
          <a:p>
            <a:pPr algn="ctr">
              <a:defRPr/>
            </a:pPr>
            <a:r>
              <a:rPr lang="en-US" sz="3400" dirty="0"/>
              <a:t>Depression and Medical Treatment Outcome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6EFE120-52C5-49C1-8615-7E4FDDE991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8001000" cy="4267200"/>
          </a:xfrm>
        </p:spPr>
        <p:txBody>
          <a:bodyPr/>
          <a:lstStyle/>
          <a:p>
            <a:pPr>
              <a:buNone/>
              <a:defRPr/>
            </a:pPr>
            <a:r>
              <a:rPr lang="en-US" sz="2600" dirty="0"/>
              <a:t>Depression</a:t>
            </a:r>
          </a:p>
          <a:p>
            <a:pPr>
              <a:buSzPct val="75000"/>
              <a:buFontTx/>
              <a:buChar char="•"/>
              <a:defRPr/>
            </a:pPr>
            <a:r>
              <a:rPr lang="en-US" sz="2600" dirty="0"/>
              <a:t>Prevalence among </a:t>
            </a:r>
            <a:r>
              <a:rPr lang="en-US" sz="2600" u="sng" dirty="0"/>
              <a:t>Medical Patients</a:t>
            </a:r>
            <a:r>
              <a:rPr lang="en-US" sz="2600" dirty="0"/>
              <a:t> </a:t>
            </a:r>
            <a:endParaRPr lang="en-US" sz="1700" dirty="0"/>
          </a:p>
          <a:p>
            <a:pPr algn="r">
              <a:buSzPct val="75000"/>
              <a:buFontTx/>
              <a:buChar char="•"/>
              <a:defRPr/>
            </a:pPr>
            <a:endParaRPr lang="en-US" sz="900" dirty="0"/>
          </a:p>
          <a:p>
            <a:pPr lvl="1">
              <a:buSzPct val="75000"/>
              <a:buFontTx/>
              <a:buChar char="•"/>
              <a:defRPr/>
            </a:pPr>
            <a:r>
              <a:rPr lang="en-US" sz="2200" dirty="0"/>
              <a:t>5-</a:t>
            </a:r>
            <a:r>
              <a:rPr lang="en-US" sz="2200" dirty="0">
                <a:solidFill>
                  <a:srgbClr val="FFFF00"/>
                </a:solidFill>
              </a:rPr>
              <a:t>40% </a:t>
            </a:r>
            <a:r>
              <a:rPr lang="en-US" sz="2200" dirty="0"/>
              <a:t>in primary care </a:t>
            </a:r>
            <a:r>
              <a:rPr lang="en-US" sz="1500" dirty="0"/>
              <a:t>Coyne 2002; Niles 2005, </a:t>
            </a:r>
            <a:r>
              <a:rPr lang="en-US" sz="1500" dirty="0" err="1"/>
              <a:t>Gaynes</a:t>
            </a:r>
            <a:r>
              <a:rPr lang="en-US" sz="1500" dirty="0"/>
              <a:t> 2007</a:t>
            </a:r>
          </a:p>
          <a:p>
            <a:pPr lvl="1">
              <a:buSzPct val="75000"/>
              <a:buFontTx/>
              <a:buChar char="•"/>
              <a:defRPr/>
            </a:pPr>
            <a:r>
              <a:rPr lang="en-US" sz="2200" dirty="0"/>
              <a:t>30-40+% among patients with pain      </a:t>
            </a:r>
            <a:r>
              <a:rPr lang="en-US" dirty="0"/>
              <a:t>Turner 1984</a:t>
            </a:r>
          </a:p>
          <a:p>
            <a:pPr lvl="1">
              <a:buSzPct val="75000"/>
              <a:buFontTx/>
              <a:buChar char="•"/>
              <a:defRPr/>
            </a:pPr>
            <a:r>
              <a:rPr lang="en-US" sz="2200" dirty="0"/>
              <a:t>~50% Gatchel &amp; Young (2005) preliminary data of patients with pain disorders</a:t>
            </a:r>
          </a:p>
          <a:p>
            <a:pPr lvl="1">
              <a:buSzPct val="75000"/>
              <a:buFontTx/>
              <a:buChar char="•"/>
              <a:defRPr/>
            </a:pPr>
            <a:endParaRPr lang="en-US" sz="900" dirty="0"/>
          </a:p>
          <a:p>
            <a:pPr marL="487362" indent="-285750">
              <a:buSzPct val="75000"/>
              <a:buFontTx/>
              <a:buChar char="•"/>
              <a:defRPr/>
            </a:pPr>
            <a:r>
              <a:rPr lang="en-US" sz="2600" dirty="0"/>
              <a:t>A common condition that merits at least initial evaluation in patients with pain</a:t>
            </a:r>
          </a:p>
        </p:txBody>
      </p:sp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50A0BC01-99FE-4334-AFB1-3797BDBC0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3FAB48-4886-414E-A5E8-B6F79A3B2C11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6FB7C026-FF6D-420A-AF4D-F14A9CE0A4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4998" y="295736"/>
            <a:ext cx="7410596" cy="1274428"/>
          </a:xfrm>
        </p:spPr>
        <p:txBody>
          <a:bodyPr/>
          <a:lstStyle/>
          <a:p>
            <a:pPr algn="ctr">
              <a:defRPr/>
            </a:pPr>
            <a:r>
              <a:rPr lang="en-US" sz="3400" dirty="0"/>
              <a:t>Anxiety and Medical Treatment Outcome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607DD33-1D3B-4996-8827-E39EFB0289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2" y="1981202"/>
            <a:ext cx="8455025" cy="4257675"/>
          </a:xfrm>
        </p:spPr>
        <p:txBody>
          <a:bodyPr/>
          <a:lstStyle/>
          <a:p>
            <a:pPr>
              <a:buNone/>
              <a:defRPr/>
            </a:pPr>
            <a:r>
              <a:rPr lang="en-US" dirty="0"/>
              <a:t>Anxiety</a:t>
            </a:r>
          </a:p>
          <a:p>
            <a:pPr>
              <a:buSzPct val="75000"/>
              <a:buFontTx/>
              <a:buChar char="•"/>
              <a:defRPr/>
            </a:pPr>
            <a:r>
              <a:rPr lang="en-US" dirty="0"/>
              <a:t>Prevalence Among </a:t>
            </a:r>
            <a:r>
              <a:rPr lang="en-US" u="sng" dirty="0"/>
              <a:t>Medical Patients</a:t>
            </a:r>
            <a:endParaRPr lang="en-US" dirty="0"/>
          </a:p>
          <a:p>
            <a:pPr algn="r">
              <a:buSzPct val="75000"/>
              <a:buFontTx/>
              <a:buChar char="•"/>
              <a:defRPr/>
            </a:pPr>
            <a:endParaRPr lang="en-US" dirty="0"/>
          </a:p>
          <a:p>
            <a:pPr lvl="1">
              <a:buSzPct val="75000"/>
              <a:buFontTx/>
              <a:buChar char="•"/>
              <a:defRPr/>
            </a:pPr>
            <a:r>
              <a:rPr lang="en-US" sz="2000" dirty="0"/>
              <a:t>49% Primary Care, 52% Specialty Clinics</a:t>
            </a:r>
          </a:p>
          <a:p>
            <a:pPr lvl="2">
              <a:buSzPct val="75000"/>
              <a:buFontTx/>
              <a:buChar char="•"/>
              <a:defRPr/>
            </a:pPr>
            <a:r>
              <a:rPr lang="en-US" sz="2000" dirty="0"/>
              <a:t>Social phobia, GAD, PTSD 		        		</a:t>
            </a:r>
            <a:r>
              <a:rPr lang="en-US" dirty="0" err="1"/>
              <a:t>Gaynes</a:t>
            </a:r>
            <a:r>
              <a:rPr lang="en-US" dirty="0"/>
              <a:t> et al. 2007</a:t>
            </a:r>
          </a:p>
          <a:p>
            <a:pPr lvl="1">
              <a:buSzPct val="75000"/>
              <a:buFontTx/>
              <a:buChar char="•"/>
              <a:defRPr/>
            </a:pPr>
            <a:r>
              <a:rPr lang="en-US" sz="2000" dirty="0">
                <a:solidFill>
                  <a:srgbClr val="FFFF00"/>
                </a:solidFill>
              </a:rPr>
              <a:t>40</a:t>
            </a:r>
            <a:r>
              <a:rPr lang="en-US" sz="2000" dirty="0"/>
              <a:t>-50% preliminary data of pain patients</a:t>
            </a:r>
          </a:p>
          <a:p>
            <a:pPr marL="457207" lvl="1" indent="0" algn="r">
              <a:buSzPct val="75000"/>
              <a:buNone/>
              <a:defRPr/>
            </a:pPr>
            <a:r>
              <a:rPr lang="en-US" sz="1600" dirty="0"/>
              <a:t>Gatchel &amp; Young 2005, Reid et al. 2002</a:t>
            </a:r>
          </a:p>
          <a:p>
            <a:pPr lvl="1" algn="r">
              <a:buSzPct val="75000"/>
              <a:buFontTx/>
              <a:buChar char="•"/>
              <a:defRPr/>
            </a:pPr>
            <a:endParaRPr lang="en-US" sz="2000" dirty="0"/>
          </a:p>
          <a:p>
            <a:pPr marL="487362" indent="-285750">
              <a:buSzPct val="75000"/>
              <a:buFontTx/>
              <a:buChar char="•"/>
              <a:defRPr/>
            </a:pPr>
            <a:r>
              <a:rPr lang="en-US" dirty="0"/>
              <a:t>A common condition that merits at least initial evaluation in patients with pain </a:t>
            </a:r>
          </a:p>
          <a:p>
            <a:pPr algn="r">
              <a:buNone/>
              <a:defRPr/>
            </a:pPr>
            <a:endParaRPr lang="en-US" sz="1000" dirty="0"/>
          </a:p>
          <a:p>
            <a:pPr>
              <a:buNone/>
              <a:defRPr/>
            </a:pPr>
            <a:endParaRPr lang="en-US" dirty="0"/>
          </a:p>
        </p:txBody>
      </p:sp>
      <p:sp>
        <p:nvSpPr>
          <p:cNvPr id="30722" name="Slide Number Placeholder 5">
            <a:extLst>
              <a:ext uri="{FF2B5EF4-FFF2-40B4-BE49-F238E27FC236}">
                <a16:creationId xmlns:a16="http://schemas.microsoft.com/office/drawing/2014/main" id="{369F2466-7C5C-4B82-B678-BEC8AB9DC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2D8B6F-3EB3-4D18-BCD1-0A7B733BC2B6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D36DFEF8-03DF-4472-A727-33F5426010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09231" cy="1173162"/>
          </a:xfrm>
        </p:spPr>
        <p:txBody>
          <a:bodyPr/>
          <a:lstStyle/>
          <a:p>
            <a:pPr algn="ctr">
              <a:defRPr/>
            </a:pPr>
            <a:r>
              <a:rPr lang="en-US" sz="3400" dirty="0"/>
              <a:t>Influence of Mood on Medical Treatment Outcome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34A36ABA-DDD4-4453-BFC9-9B453340BF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0500" y="1676400"/>
            <a:ext cx="8763000" cy="5029200"/>
          </a:xfrm>
        </p:spPr>
        <p:txBody>
          <a:bodyPr/>
          <a:lstStyle/>
          <a:p>
            <a:pPr>
              <a:lnSpc>
                <a:spcPct val="80000"/>
              </a:lnSpc>
              <a:buSzPct val="75000"/>
              <a:buNone/>
              <a:defRPr/>
            </a:pPr>
            <a:endParaRPr lang="en-US" sz="1000" dirty="0"/>
          </a:p>
          <a:p>
            <a:pPr marL="0" indent="-273050" algn="ctr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en-US" sz="2800" dirty="0"/>
              <a:t>Depression and Anxiety Disorders</a:t>
            </a:r>
          </a:p>
          <a:p>
            <a:pPr marL="0" indent="-273050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en-US" sz="1000" dirty="0"/>
          </a:p>
          <a:p>
            <a:pPr marL="557213" lvl="1">
              <a:lnSpc>
                <a:spcPct val="90000"/>
              </a:lnSpc>
              <a:spcBef>
                <a:spcPct val="0"/>
              </a:spcBef>
              <a:buClr>
                <a:schemeClr val="tx1">
                  <a:lumMod val="75000"/>
                </a:schemeClr>
              </a:buClr>
              <a:buNone/>
              <a:defRPr/>
            </a:pPr>
            <a:r>
              <a:rPr lang="en-US" sz="2000" dirty="0"/>
              <a:t>INCREASED:</a:t>
            </a:r>
          </a:p>
          <a:p>
            <a:pPr marL="557213" lvl="1">
              <a:lnSpc>
                <a:spcPct val="90000"/>
              </a:lnSpc>
              <a:spcBef>
                <a:spcPct val="0"/>
              </a:spcBef>
              <a:buClr>
                <a:schemeClr val="tx1">
                  <a:lumMod val="75000"/>
                </a:schemeClr>
              </a:buClr>
              <a:buNone/>
              <a:defRPr/>
            </a:pPr>
            <a:endParaRPr lang="en-US" sz="800" dirty="0"/>
          </a:p>
          <a:p>
            <a:pPr marL="812800"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Health care utilization, MD/ER visits</a:t>
            </a:r>
          </a:p>
          <a:p>
            <a:pPr marL="812800"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Medication use (</a:t>
            </a:r>
            <a:r>
              <a:rPr lang="en-US" sz="2000" dirty="0">
                <a:solidFill>
                  <a:srgbClr val="FFFF00"/>
                </a:solidFill>
              </a:rPr>
              <a:t>3-6 fold increase in opioid prescriptions</a:t>
            </a:r>
            <a:r>
              <a:rPr lang="en-US" sz="2000" dirty="0"/>
              <a:t>)</a:t>
            </a:r>
          </a:p>
          <a:p>
            <a:pPr marL="584200" lvl="2" indent="0" algn="r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en-US" dirty="0"/>
              <a:t>Reid et al. 2002; Sullivan et al. 2005</a:t>
            </a:r>
          </a:p>
          <a:p>
            <a:pPr marL="584200" lvl="2" indent="0" algn="r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en-US" dirty="0"/>
          </a:p>
          <a:p>
            <a:pPr marL="812800"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FFFF00"/>
                </a:solidFill>
              </a:rPr>
              <a:t>More likely to be written an opioid than anti-depressant	</a:t>
            </a:r>
            <a:r>
              <a:rPr lang="en-US" sz="1200" dirty="0"/>
              <a:t>Doan 1989</a:t>
            </a:r>
          </a:p>
          <a:p>
            <a:pPr marL="812800"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Premature treatment drop-out, relapse after treatment</a:t>
            </a:r>
          </a:p>
          <a:p>
            <a:pPr marL="812800"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Sedentary activity, alcohol/drug use</a:t>
            </a:r>
          </a:p>
          <a:p>
            <a:pPr marL="812800"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812800"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Number of health and pain complaints</a:t>
            </a:r>
          </a:p>
          <a:p>
            <a:pPr marL="812800"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Pain severity</a:t>
            </a:r>
          </a:p>
          <a:p>
            <a:pPr marL="812800"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Post-operative pain</a:t>
            </a:r>
          </a:p>
          <a:p>
            <a:pPr marL="812800"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Duration of pain</a:t>
            </a:r>
          </a:p>
          <a:p>
            <a:pPr marL="812800"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Functional limitation and disability</a:t>
            </a:r>
          </a:p>
          <a:p>
            <a:pPr marL="557213" lvl="1">
              <a:lnSpc>
                <a:spcPct val="90000"/>
              </a:lnSpc>
              <a:spcBef>
                <a:spcPct val="0"/>
              </a:spcBef>
              <a:buClr>
                <a:schemeClr val="tx1">
                  <a:lumMod val="75000"/>
                </a:schemeClr>
              </a:buClr>
              <a:buNone/>
              <a:defRPr/>
            </a:pPr>
            <a:endParaRPr lang="en-US" sz="800" dirty="0"/>
          </a:p>
          <a:p>
            <a:pPr marL="812800" lvl="2" algn="r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en-US" dirty="0"/>
              <a:t>Adapted from Van Dorsten 2018</a:t>
            </a:r>
          </a:p>
          <a:p>
            <a:pPr marL="1828800" lvl="4" indent="0">
              <a:lnSpc>
                <a:spcPct val="80000"/>
              </a:lnSpc>
              <a:buNone/>
              <a:defRPr/>
            </a:pP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2800" dirty="0"/>
          </a:p>
        </p:txBody>
      </p:sp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D65955F1-76BF-450B-ADF7-41B8F4BB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CF2A6F-21C8-41E4-B29B-8EC70E95D490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74038FAB-6DD7-49B6-8FEA-327E2CAAD9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03284" cy="1173162"/>
          </a:xfrm>
        </p:spPr>
        <p:txBody>
          <a:bodyPr/>
          <a:lstStyle/>
          <a:p>
            <a:pPr algn="ctr">
              <a:defRPr/>
            </a:pPr>
            <a:r>
              <a:rPr lang="en-US" sz="3400" dirty="0"/>
              <a:t>Influence of Mood on Medical Treatment Outcome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A7CC992A-E05C-4282-B237-2E80AF5EE4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0500" y="1676400"/>
            <a:ext cx="8763000" cy="5029200"/>
          </a:xfrm>
        </p:spPr>
        <p:txBody>
          <a:bodyPr/>
          <a:lstStyle/>
          <a:p>
            <a:pPr>
              <a:lnSpc>
                <a:spcPct val="80000"/>
              </a:lnSpc>
              <a:buSzPct val="75000"/>
              <a:buNone/>
              <a:defRPr/>
            </a:pPr>
            <a:endParaRPr lang="en-US" sz="1000" dirty="0"/>
          </a:p>
          <a:p>
            <a:pPr marL="0" indent="-273050" algn="ctr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en-US" sz="2800" dirty="0"/>
              <a:t>Depression and Anxiety Disorders</a:t>
            </a:r>
          </a:p>
          <a:p>
            <a:pPr marL="0" indent="-273050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en-US" sz="1000" dirty="0"/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chemeClr val="tx1">
                  <a:lumMod val="75000"/>
                </a:schemeClr>
              </a:buClr>
              <a:buNone/>
              <a:defRPr/>
            </a:pPr>
            <a:r>
              <a:rPr lang="en-US" sz="2400" dirty="0"/>
              <a:t>DECREASED</a:t>
            </a:r>
            <a:r>
              <a:rPr lang="en-US" sz="3200" dirty="0"/>
              <a:t>: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chemeClr val="tx1">
                  <a:lumMod val="75000"/>
                </a:schemeClr>
              </a:buClr>
              <a:buNone/>
              <a:defRPr/>
            </a:pPr>
            <a:endParaRPr lang="en-US" sz="1000" dirty="0"/>
          </a:p>
          <a:p>
            <a:pPr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Return to work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en-US" sz="1000" dirty="0"/>
          </a:p>
          <a:p>
            <a:pPr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Adherence with treatment recommendations</a:t>
            </a:r>
          </a:p>
          <a:p>
            <a:pPr lvl="3">
              <a:lnSpc>
                <a:spcPct val="90000"/>
              </a:lnSpc>
              <a:spcBef>
                <a:spcPct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FFFF00"/>
                </a:solidFill>
              </a:rPr>
              <a:t>1.79-3.0</a:t>
            </a:r>
            <a:r>
              <a:rPr lang="en-US" sz="2400" dirty="0"/>
              <a:t> odds ratio of poor adherence </a:t>
            </a:r>
          </a:p>
          <a:p>
            <a:pPr marL="914400" lvl="3" indent="0" algn="r">
              <a:lnSpc>
                <a:spcPct val="90000"/>
              </a:lnSpc>
              <a:spcBef>
                <a:spcPct val="0"/>
              </a:spcBef>
              <a:buClr>
                <a:schemeClr val="tx1">
                  <a:lumMod val="75000"/>
                </a:schemeClr>
              </a:buClr>
              <a:buNone/>
              <a:defRPr/>
            </a:pPr>
            <a:r>
              <a:rPr lang="en-US" sz="1600" dirty="0"/>
              <a:t>Grenard et al. 2011, </a:t>
            </a:r>
            <a:r>
              <a:rPr lang="en-US" sz="1600" dirty="0" err="1"/>
              <a:t>DeMatteo</a:t>
            </a:r>
            <a:r>
              <a:rPr lang="en-US" sz="1600" dirty="0"/>
              <a:t> et al. 2002, Gonzales et al. 2008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Overall rehabilitative outcome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~50% retention of information provided</a:t>
            </a:r>
          </a:p>
          <a:p>
            <a:pPr marL="557213" lvl="1">
              <a:lnSpc>
                <a:spcPct val="90000"/>
              </a:lnSpc>
              <a:spcBef>
                <a:spcPct val="0"/>
              </a:spcBef>
              <a:buClr>
                <a:schemeClr val="tx1">
                  <a:lumMod val="75000"/>
                </a:schemeClr>
              </a:buClr>
              <a:buNone/>
              <a:defRPr/>
            </a:pPr>
            <a:endParaRPr lang="en-US" sz="800" dirty="0"/>
          </a:p>
          <a:p>
            <a:pPr marL="812800" lvl="2" algn="r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en-US" dirty="0"/>
              <a:t>Adapted from Van Dorsten &amp; Weisberg 2011, Van Dorsten 2018</a:t>
            </a:r>
          </a:p>
          <a:p>
            <a:pPr marL="1828800" lvl="4" indent="0">
              <a:lnSpc>
                <a:spcPct val="80000"/>
              </a:lnSpc>
              <a:buNone/>
              <a:defRPr/>
            </a:pPr>
            <a:endParaRPr lang="en-US" sz="1600" dirty="0"/>
          </a:p>
          <a:p>
            <a:pPr marL="457207" lvl="1" indent="0">
              <a:lnSpc>
                <a:spcPct val="80000"/>
              </a:lnSpc>
              <a:buNone/>
              <a:defRPr/>
            </a:pPr>
            <a:endParaRPr lang="en-US" sz="2800" dirty="0"/>
          </a:p>
        </p:txBody>
      </p:sp>
      <p:sp>
        <p:nvSpPr>
          <p:cNvPr id="33794" name="Slide Number Placeholder 5">
            <a:extLst>
              <a:ext uri="{FF2B5EF4-FFF2-40B4-BE49-F238E27FC236}">
                <a16:creationId xmlns:a16="http://schemas.microsoft.com/office/drawing/2014/main" id="{7C222B33-D933-4999-8995-62E873730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50CF76-5F46-49AA-8B0D-B49775151DE2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3CBC1-D7FD-415A-90F3-E2DC9EE48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79" y="452718"/>
            <a:ext cx="7684315" cy="1400530"/>
          </a:xfrm>
        </p:spPr>
        <p:txBody>
          <a:bodyPr/>
          <a:lstStyle/>
          <a:p>
            <a:pPr algn="ctr"/>
            <a:r>
              <a:rPr lang="en-US" sz="3200" dirty="0"/>
              <a:t>Psychosocial Factors Associated With </a:t>
            </a:r>
            <a:r>
              <a:rPr lang="en-US" sz="3200" dirty="0">
                <a:solidFill>
                  <a:srgbClr val="FFFF00"/>
                </a:solidFill>
              </a:rPr>
              <a:t>Chronic Opioid Use or Misuse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2B449-C8B9-46CE-912E-A636175E7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779" y="2172749"/>
            <a:ext cx="8741329" cy="43287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Depression/Anxiety </a:t>
            </a:r>
            <a:r>
              <a:rPr lang="en-US" dirty="0"/>
              <a:t>Disorder (Panic, Social Anxiety, Agoraphobia)</a:t>
            </a:r>
          </a:p>
          <a:p>
            <a:r>
              <a:rPr lang="en-US" dirty="0">
                <a:solidFill>
                  <a:srgbClr val="FFFF00"/>
                </a:solidFill>
              </a:rPr>
              <a:t>Somatization</a:t>
            </a:r>
          </a:p>
          <a:p>
            <a:r>
              <a:rPr lang="en-US" dirty="0"/>
              <a:t>Multiple Pain Complaints</a:t>
            </a:r>
          </a:p>
          <a:p>
            <a:r>
              <a:rPr lang="en-US" dirty="0"/>
              <a:t>Chronic </a:t>
            </a:r>
            <a:r>
              <a:rPr lang="en-US" dirty="0">
                <a:solidFill>
                  <a:srgbClr val="FFFF00"/>
                </a:solidFill>
              </a:rPr>
              <a:t>Distress in Daily Life </a:t>
            </a:r>
            <a:r>
              <a:rPr lang="en-US" dirty="0"/>
              <a:t>– </a:t>
            </a:r>
            <a:r>
              <a:rPr lang="en-US" dirty="0">
                <a:solidFill>
                  <a:srgbClr val="FFFF00"/>
                </a:solidFill>
              </a:rPr>
              <a:t>Acute Daily Stressors </a:t>
            </a:r>
            <a:r>
              <a:rPr lang="en-US" sz="1600" dirty="0">
                <a:solidFill>
                  <a:srgbClr val="FFFF00"/>
                </a:solidFill>
              </a:rPr>
              <a:t>(50% visit increase)</a:t>
            </a:r>
          </a:p>
          <a:p>
            <a:r>
              <a:rPr lang="en-US" dirty="0"/>
              <a:t>Greater Levels of </a:t>
            </a:r>
            <a:r>
              <a:rPr lang="en-US" dirty="0">
                <a:solidFill>
                  <a:srgbClr val="FFFF00"/>
                </a:solidFill>
              </a:rPr>
              <a:t>Subjective Disability</a:t>
            </a:r>
          </a:p>
          <a:p>
            <a:r>
              <a:rPr lang="en-US" dirty="0"/>
              <a:t>Low Rated Health Status</a:t>
            </a:r>
          </a:p>
          <a:p>
            <a:r>
              <a:rPr lang="en-US" dirty="0"/>
              <a:t>Low Educational Level</a:t>
            </a:r>
          </a:p>
          <a:p>
            <a:pPr marL="857250" lvl="2" indent="0">
              <a:buNone/>
            </a:pPr>
            <a:r>
              <a:rPr lang="en-US" dirty="0"/>
              <a:t>				</a:t>
            </a:r>
            <a:r>
              <a:rPr lang="en-US" dirty="0" err="1"/>
              <a:t>Seghal</a:t>
            </a:r>
            <a:r>
              <a:rPr lang="en-US" dirty="0"/>
              <a:t> et al. 2012; </a:t>
            </a:r>
            <a:r>
              <a:rPr lang="en-US" dirty="0" err="1"/>
              <a:t>Hojsted</a:t>
            </a:r>
            <a:r>
              <a:rPr lang="en-US" dirty="0"/>
              <a:t> et al. 2010; </a:t>
            </a:r>
            <a:r>
              <a:rPr lang="en-US" dirty="0" err="1"/>
              <a:t>Manchikanti</a:t>
            </a:r>
            <a:r>
              <a:rPr lang="en-US" dirty="0"/>
              <a:t> et al. 2007</a:t>
            </a:r>
          </a:p>
        </p:txBody>
      </p:sp>
    </p:spTree>
    <p:extLst>
      <p:ext uri="{BB962C8B-B14F-4D97-AF65-F5344CB8AC3E}">
        <p14:creationId xmlns:p14="http://schemas.microsoft.com/office/powerpoint/2010/main" val="1583397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C5B1D-AE54-4935-8FEA-20E8C60E0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779" y="452718"/>
            <a:ext cx="7508147" cy="1400530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Summary of Most Predicting Psychosocial Risk Factors Across All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B2CB8-C361-40BF-B583-46FFFB550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Mood – Anxiety, Depression</a:t>
            </a:r>
          </a:p>
          <a:p>
            <a:r>
              <a:rPr lang="en-US" dirty="0"/>
              <a:t>Somatization</a:t>
            </a:r>
          </a:p>
          <a:p>
            <a:r>
              <a:rPr lang="en-US" dirty="0"/>
              <a:t>Chronic Distress in Life – Acute Daily Stressors</a:t>
            </a:r>
          </a:p>
          <a:p>
            <a:r>
              <a:rPr lang="en-US" dirty="0"/>
              <a:t>Passive Coping – Catastrophizing</a:t>
            </a:r>
          </a:p>
          <a:p>
            <a:r>
              <a:rPr lang="en-US" dirty="0"/>
              <a:t>Activity Restriction – Fear Avoidance of Activity</a:t>
            </a:r>
          </a:p>
          <a:p>
            <a:r>
              <a:rPr lang="en-US" dirty="0"/>
              <a:t>Negative/Unrealistic Expectations for Recovery</a:t>
            </a:r>
          </a:p>
          <a:p>
            <a:r>
              <a:rPr lang="en-US" dirty="0"/>
              <a:t>Low Social Support</a:t>
            </a:r>
          </a:p>
          <a:p>
            <a:r>
              <a:rPr lang="en-US" dirty="0"/>
              <a:t>Work Factors (Job Dissatisfaction, </a:t>
            </a:r>
            <a:r>
              <a:rPr lang="en-US" dirty="0">
                <a:solidFill>
                  <a:srgbClr val="FFFF00"/>
                </a:solidFill>
              </a:rPr>
              <a:t>WKCP injury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				Harris et al. 2005  - 3.89 odds ratio</a:t>
            </a:r>
          </a:p>
          <a:p>
            <a:r>
              <a:rPr lang="en-US" dirty="0"/>
              <a:t>Perception of Life Upheaval Secondary to Pain</a:t>
            </a:r>
          </a:p>
        </p:txBody>
      </p:sp>
    </p:spTree>
    <p:extLst>
      <p:ext uri="{BB962C8B-B14F-4D97-AF65-F5344CB8AC3E}">
        <p14:creationId xmlns:p14="http://schemas.microsoft.com/office/powerpoint/2010/main" val="1947749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1965A-52EC-42B1-B499-F65C35F66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7430549" cy="1524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tx1"/>
                </a:solidFill>
              </a:rPr>
              <a:t>Prescription Medication Abuse Overuse or Illicit Drug Use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666157E7-E1AC-4FB8-988C-EDFE6BA5B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24" y="2209800"/>
            <a:ext cx="8552576" cy="3352800"/>
          </a:xfrm>
        </p:spPr>
        <p:txBody>
          <a:bodyPr/>
          <a:lstStyle/>
          <a:p>
            <a:pPr eaLnBrk="1" hangingPunct="1"/>
            <a:r>
              <a:rPr lang="en-US" altLang="en-US" dirty="0"/>
              <a:t>Drug Abuse: </a:t>
            </a:r>
            <a:r>
              <a:rPr lang="en-US" altLang="en-US" dirty="0">
                <a:solidFill>
                  <a:srgbClr val="FFFF00"/>
                </a:solidFill>
              </a:rPr>
              <a:t>18-41% </a:t>
            </a:r>
            <a:r>
              <a:rPr lang="en-US" altLang="en-US" dirty="0"/>
              <a:t>of chronic pain patients receiving opioids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z="800" dirty="0"/>
          </a:p>
          <a:p>
            <a:pPr eaLnBrk="1" hangingPunct="1"/>
            <a:r>
              <a:rPr lang="en-US" altLang="en-US" dirty="0"/>
              <a:t>Illicit Drug Use in CPP: </a:t>
            </a:r>
            <a:r>
              <a:rPr lang="en-US" altLang="en-US" dirty="0">
                <a:solidFill>
                  <a:srgbClr val="FFFF00"/>
                </a:solidFill>
              </a:rPr>
              <a:t>14-16</a:t>
            </a:r>
            <a:r>
              <a:rPr lang="en-US" altLang="en-US" dirty="0"/>
              <a:t>% in those without controlled substance prescriptions; </a:t>
            </a:r>
            <a:r>
              <a:rPr lang="en-US" altLang="en-US" dirty="0">
                <a:solidFill>
                  <a:srgbClr val="FFFF00"/>
                </a:solidFill>
              </a:rPr>
              <a:t>34</a:t>
            </a:r>
            <a:r>
              <a:rPr lang="en-US" altLang="en-US" dirty="0"/>
              <a:t>% in those </a:t>
            </a:r>
            <a:r>
              <a:rPr lang="en-US" altLang="en-US" dirty="0">
                <a:solidFill>
                  <a:srgbClr val="FFFF00"/>
                </a:solidFill>
              </a:rPr>
              <a:t>with</a:t>
            </a:r>
            <a:r>
              <a:rPr lang="en-US" altLang="en-US" dirty="0"/>
              <a:t> controlled substance prescriptions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z="800" dirty="0"/>
          </a:p>
          <a:p>
            <a:pPr eaLnBrk="1" hangingPunct="1"/>
            <a:r>
              <a:rPr lang="en-US" altLang="en-US" dirty="0"/>
              <a:t>Estimated Prevalence of ANY Drug Overuse, Abuse, or Divergence &gt; </a:t>
            </a:r>
            <a:r>
              <a:rPr lang="en-US" altLang="en-US" dirty="0">
                <a:solidFill>
                  <a:srgbClr val="FFFF00"/>
                </a:solidFill>
              </a:rPr>
              <a:t>40% </a:t>
            </a:r>
            <a:r>
              <a:rPr lang="en-US" altLang="en-US" dirty="0"/>
              <a:t>in CPP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7A50B5-A951-470E-9197-49F782DCF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964" y="5486400"/>
            <a:ext cx="8887437" cy="685800"/>
          </a:xfrm>
        </p:spPr>
        <p:txBody>
          <a:bodyPr/>
          <a:lstStyle/>
          <a:p>
            <a:pPr>
              <a:defRPr/>
            </a:pPr>
            <a:r>
              <a:rPr lang="en-US" sz="1600" dirty="0" err="1"/>
              <a:t>Christo</a:t>
            </a:r>
            <a:r>
              <a:rPr lang="en-US" sz="1600" dirty="0"/>
              <a:t> et al. 2011; Havens et al. 2007; Hoffman et al. 1995; </a:t>
            </a:r>
            <a:r>
              <a:rPr lang="en-US" sz="1600" dirty="0" err="1"/>
              <a:t>Manchikanti</a:t>
            </a:r>
            <a:r>
              <a:rPr lang="en-US" sz="1600" dirty="0"/>
              <a:t> et al. 2003; 2004; 2005; 2006; National Institute on Drug Abuse 2004; </a:t>
            </a:r>
            <a:r>
              <a:rPr lang="en-US" sz="1600" dirty="0" err="1"/>
              <a:t>Pesce</a:t>
            </a:r>
            <a:r>
              <a:rPr lang="en-US" sz="1600" dirty="0"/>
              <a:t> et al. 2010; SAHMSA 2009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17EBE-8355-4A28-8526-DF8532470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3038" y="258762"/>
            <a:ext cx="7916411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Who’s Most Likely to Be </a:t>
            </a:r>
            <a:r>
              <a:rPr lang="en-US" sz="3600" dirty="0">
                <a:solidFill>
                  <a:srgbClr val="FFFF00"/>
                </a:solidFill>
              </a:rPr>
              <a:t>Written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Opioids</a:t>
            </a:r>
            <a:r>
              <a:rPr lang="en-US" sz="3600" dirty="0">
                <a:solidFill>
                  <a:schemeClr val="tx1"/>
                </a:solidFill>
              </a:rPr>
              <a:t> for Pain?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C58E8F74-C8B2-46A9-9AF1-C208AE2F7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66363"/>
            <a:ext cx="8229600" cy="4132875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Females</a:t>
            </a:r>
          </a:p>
          <a:p>
            <a:pPr eaLnBrk="1" hangingPunct="1"/>
            <a:r>
              <a:rPr lang="en-US" altLang="en-US" sz="2400" dirty="0"/>
              <a:t>Multiple pain complaints (3-4 or more)*</a:t>
            </a:r>
          </a:p>
          <a:p>
            <a:pPr eaLnBrk="1" hangingPunct="1"/>
            <a:r>
              <a:rPr lang="en-US" altLang="en-US" sz="2400" dirty="0"/>
              <a:t>High Medical Co-Morbidity</a:t>
            </a:r>
          </a:p>
          <a:p>
            <a:pPr eaLnBrk="1" hangingPunct="1"/>
            <a:r>
              <a:rPr lang="en-US" altLang="en-US" sz="2400" dirty="0">
                <a:solidFill>
                  <a:srgbClr val="FFFF00"/>
                </a:solidFill>
              </a:rPr>
              <a:t>High Psychiatric Co-Morbidity</a:t>
            </a:r>
            <a:r>
              <a:rPr lang="en-US" altLang="en-US" sz="2400" dirty="0"/>
              <a:t>*</a:t>
            </a:r>
          </a:p>
          <a:p>
            <a:pPr eaLnBrk="1" hangingPunct="1"/>
            <a:r>
              <a:rPr lang="en-US" altLang="en-US" sz="2400" dirty="0"/>
              <a:t>Highest Demonstration of </a:t>
            </a:r>
            <a:r>
              <a:rPr lang="en-US" altLang="en-US" sz="2400" dirty="0">
                <a:solidFill>
                  <a:srgbClr val="FFFF00"/>
                </a:solidFill>
              </a:rPr>
              <a:t>Clinical Distress</a:t>
            </a:r>
            <a:r>
              <a:rPr lang="en-US" altLang="en-US" sz="2400" dirty="0"/>
              <a:t>*</a:t>
            </a:r>
          </a:p>
          <a:p>
            <a:pPr eaLnBrk="1" hangingPunct="1"/>
            <a:r>
              <a:rPr lang="en-US" altLang="en-US" sz="2400" dirty="0">
                <a:solidFill>
                  <a:srgbClr val="FFFF00"/>
                </a:solidFill>
              </a:rPr>
              <a:t>Mood Disorder</a:t>
            </a:r>
            <a:r>
              <a:rPr lang="en-US" altLang="en-US" sz="2400" dirty="0"/>
              <a:t>*</a:t>
            </a:r>
          </a:p>
          <a:p>
            <a:pPr algn="r" eaLnBrk="1" hangingPunct="1">
              <a:buFont typeface="Wingdings 2" panose="05020102010507070707" pitchFamily="18" charset="2"/>
              <a:buNone/>
            </a:pPr>
            <a:r>
              <a:rPr lang="en-US" altLang="en-US" dirty="0"/>
              <a:t>Sullivan 2010 ; </a:t>
            </a:r>
            <a:r>
              <a:rPr lang="en-US" altLang="en-US" dirty="0" err="1"/>
              <a:t>Morasco</a:t>
            </a:r>
            <a:r>
              <a:rPr lang="en-US" altLang="en-US" dirty="0"/>
              <a:t> et al. 2010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F01B076F-53AF-4369-A429-CAD39110B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85" y="138419"/>
            <a:ext cx="7620000" cy="9906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Who’s Most Likely to Misuse?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6BD97371-9A02-46C5-9D99-9C31542C5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2838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Evidence is “moderate” at best</a:t>
            </a:r>
          </a:p>
          <a:p>
            <a:pPr eaLnBrk="1" hangingPunct="1"/>
            <a:r>
              <a:rPr lang="en-US" altLang="en-US" sz="2400" dirty="0"/>
              <a:t>No single approach/strategy shown best</a:t>
            </a:r>
          </a:p>
          <a:p>
            <a:pPr eaLnBrk="1" hangingPunct="1"/>
            <a:r>
              <a:rPr lang="en-US" altLang="en-US" sz="2400" dirty="0"/>
              <a:t>Initial evidence suggests:</a:t>
            </a:r>
          </a:p>
          <a:p>
            <a:pPr lvl="1" eaLnBrk="1" hangingPunct="1"/>
            <a:r>
              <a:rPr lang="en-US" altLang="en-US" sz="2400" dirty="0"/>
              <a:t>Males</a:t>
            </a:r>
          </a:p>
          <a:p>
            <a:pPr lvl="1" eaLnBrk="1" hangingPunct="1"/>
            <a:r>
              <a:rPr lang="en-US" altLang="en-US" sz="2400" dirty="0"/>
              <a:t>Younger age</a:t>
            </a:r>
          </a:p>
          <a:p>
            <a:pPr lvl="1" eaLnBrk="1" hangingPunct="1"/>
            <a:r>
              <a:rPr lang="en-US" altLang="en-US" sz="2400" dirty="0">
                <a:solidFill>
                  <a:srgbClr val="FFFF00"/>
                </a:solidFill>
              </a:rPr>
              <a:t>History of Drug/ETOH misuse/arrests</a:t>
            </a:r>
            <a:r>
              <a:rPr lang="en-US" altLang="en-US" sz="2400" dirty="0"/>
              <a:t>*</a:t>
            </a:r>
          </a:p>
          <a:p>
            <a:pPr lvl="1" eaLnBrk="1" hangingPunct="1"/>
            <a:r>
              <a:rPr lang="en-US" altLang="en-US" sz="2400" dirty="0">
                <a:solidFill>
                  <a:srgbClr val="FFFF00"/>
                </a:solidFill>
              </a:rPr>
              <a:t>Mood Disorder</a:t>
            </a:r>
            <a:r>
              <a:rPr lang="en-US" altLang="en-US" sz="2400" dirty="0"/>
              <a:t>*</a:t>
            </a:r>
          </a:p>
          <a:p>
            <a:pPr lvl="1" eaLnBrk="1" hangingPunct="1"/>
            <a:r>
              <a:rPr lang="en-US" altLang="en-US" sz="2400" dirty="0"/>
              <a:t>Baseline/Treatment UDT problems*</a:t>
            </a:r>
          </a:p>
          <a:p>
            <a:pPr lvl="1" algn="r" eaLnBrk="1" hangingPunct="1">
              <a:buFont typeface="Wingdings 2" panose="05020102010507070707" pitchFamily="18" charset="2"/>
              <a:buNone/>
            </a:pPr>
            <a:r>
              <a:rPr lang="en-US" altLang="en-US" sz="2000" dirty="0"/>
              <a:t>Turk et al. 2008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alt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622F4AB-0300-42BC-8497-5F893EBC0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644" y="237231"/>
            <a:ext cx="8229600" cy="1173162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The Epidemiology of Pain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CBE8E24B-3502-4C99-A0FA-436A9CDDBE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757363"/>
            <a:ext cx="8534400" cy="4343400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en-US" dirty="0"/>
              <a:t>80% of all MD visits include the </a:t>
            </a:r>
            <a:r>
              <a:rPr lang="en-US" i="1" dirty="0">
                <a:solidFill>
                  <a:srgbClr val="FFFF00"/>
                </a:solidFill>
              </a:rPr>
              <a:t>complaint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of pain</a:t>
            </a:r>
          </a:p>
          <a:p>
            <a:pPr algn="r"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en-US" sz="1600" dirty="0"/>
              <a:t>Turk &amp; </a:t>
            </a:r>
            <a:r>
              <a:rPr lang="en-US" sz="1600" dirty="0" err="1"/>
              <a:t>Gatchel</a:t>
            </a:r>
            <a:r>
              <a:rPr lang="en-US" sz="1600" dirty="0"/>
              <a:t> 1996</a:t>
            </a:r>
          </a:p>
          <a:p>
            <a:pPr algn="r"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endParaRPr lang="en-US" sz="1000" dirty="0"/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sz="1800" dirty="0"/>
              <a:t>Over 1/3 of Primary Care visits are for the </a:t>
            </a:r>
            <a:r>
              <a:rPr lang="en-US" sz="1800" i="1" dirty="0">
                <a:solidFill>
                  <a:srgbClr val="FFFF00"/>
                </a:solidFill>
              </a:rPr>
              <a:t>primary</a:t>
            </a:r>
            <a:r>
              <a:rPr lang="en-US" sz="1800" dirty="0"/>
              <a:t> complaint of pain</a:t>
            </a:r>
            <a:r>
              <a:rPr lang="en-US" dirty="0"/>
              <a:t>	 	                          														</a:t>
            </a:r>
            <a:r>
              <a:rPr lang="en-US" sz="1600" dirty="0"/>
              <a:t>Upshur et al. 2010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1000" dirty="0"/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dirty="0"/>
              <a:t>Up to 50% of US adults have pain </a:t>
            </a:r>
            <a:r>
              <a:rPr lang="en-US" i="1" dirty="0">
                <a:solidFill>
                  <a:srgbClr val="FFFF00"/>
                </a:solidFill>
              </a:rPr>
              <a:t>at any time</a:t>
            </a:r>
          </a:p>
          <a:p>
            <a:pPr algn="r"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en-US" sz="1600" dirty="0" err="1"/>
              <a:t>Gatchel</a:t>
            </a:r>
            <a:r>
              <a:rPr lang="en-US" sz="1600" dirty="0"/>
              <a:t> et al. 2007; Elliott et al 1999; Walker 2000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endParaRPr lang="en-US" sz="1000" dirty="0"/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endParaRPr lang="en-US" sz="1000" dirty="0"/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Psychosocial factors strongly contribute to pain onset, severity, chronicity and disability</a:t>
            </a:r>
          </a:p>
          <a:p>
            <a:pPr algn="r"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en-US" sz="1600" dirty="0"/>
              <a:t>Van Dorsten &amp; Weisberg 2011, Van Dorsten 2018</a:t>
            </a:r>
          </a:p>
          <a:p>
            <a:pPr algn="r"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endParaRPr lang="en-US" sz="1600" dirty="0"/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FFFF00"/>
                </a:solidFill>
              </a:rPr>
              <a:t>Most expensive 20% of patients account for 88% of all healthcare costs </a:t>
            </a:r>
            <a:r>
              <a:rPr lang="en-US" sz="1800" dirty="0"/>
              <a:t>			                                		      	    					</a:t>
            </a:r>
            <a:r>
              <a:rPr lang="en-US" sz="1600" dirty="0"/>
              <a:t>Ashe et al. 2001</a:t>
            </a:r>
          </a:p>
          <a:p>
            <a:pPr>
              <a:lnSpc>
                <a:spcPct val="90000"/>
              </a:lnSpc>
              <a:buFontTx/>
              <a:buChar char="•"/>
              <a:defRPr/>
            </a:pPr>
            <a:endParaRPr lang="en-US" altLang="en-US" dirty="0"/>
          </a:p>
        </p:txBody>
      </p:sp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7C511C1A-7DBE-4892-AC7F-CF29283B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2A8DD4E-675F-49F2-B431-8D5280E51BE3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777AEFCE-FF4A-46B6-87AC-7F91C172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18782"/>
            <a:ext cx="7252283" cy="976618"/>
          </a:xfrm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chemeClr val="tx1"/>
                </a:solidFill>
              </a:rPr>
              <a:t>Other Clinical Peculiarities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F9091D33-49DE-48C8-9683-13BF4D83F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5" y="1676400"/>
            <a:ext cx="8833607" cy="46180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Most likely to be written opioids?  </a:t>
            </a:r>
            <a:r>
              <a:rPr lang="en-US" altLang="en-US" dirty="0">
                <a:solidFill>
                  <a:srgbClr val="FFFF00"/>
                </a:solidFill>
              </a:rPr>
              <a:t>Highest distress</a:t>
            </a:r>
          </a:p>
          <a:p>
            <a:pPr eaLnBrk="1" hangingPunct="1"/>
            <a:r>
              <a:rPr lang="en-US" altLang="en-US" dirty="0"/>
              <a:t>Most likely to remain on chronic opioids?</a:t>
            </a:r>
          </a:p>
          <a:p>
            <a:pPr lvl="1" eaLnBrk="1" hangingPunct="1"/>
            <a:r>
              <a:rPr lang="en-US" altLang="en-US" dirty="0"/>
              <a:t>Those on </a:t>
            </a:r>
            <a:r>
              <a:rPr lang="en-US" altLang="en-US" dirty="0">
                <a:solidFill>
                  <a:srgbClr val="FFFF00"/>
                </a:solidFill>
              </a:rPr>
              <a:t>highest doses </a:t>
            </a:r>
            <a:r>
              <a:rPr lang="en-US" altLang="en-US" dirty="0"/>
              <a:t>– 120 mg equivalence</a:t>
            </a:r>
          </a:p>
          <a:p>
            <a:pPr lvl="1" eaLnBrk="1" hangingPunct="1"/>
            <a:r>
              <a:rPr lang="en-US" altLang="en-US" dirty="0"/>
              <a:t>Those initially using opioids for &gt;90 days! (67% remain)</a:t>
            </a:r>
          </a:p>
          <a:p>
            <a:pPr lvl="1" algn="r" eaLnBrk="1" hangingPunct="1">
              <a:buFont typeface="Wingdings 2" panose="05020102010507070707" pitchFamily="18" charset="2"/>
              <a:buNone/>
            </a:pPr>
            <a:r>
              <a:rPr lang="en-US" altLang="en-US" sz="1600" dirty="0"/>
              <a:t>Martin et al. 2010</a:t>
            </a:r>
          </a:p>
          <a:p>
            <a:pPr lvl="1" algn="r" eaLnBrk="1" hangingPunct="1">
              <a:buFont typeface="Wingdings 2" panose="05020102010507070707" pitchFamily="18" charset="2"/>
              <a:buNone/>
            </a:pPr>
            <a:endParaRPr lang="en-US" altLang="en-US" sz="1600" dirty="0"/>
          </a:p>
          <a:p>
            <a:pPr eaLnBrk="1" hangingPunct="1"/>
            <a:r>
              <a:rPr lang="en-US" altLang="en-US" sz="2400" dirty="0"/>
              <a:t>Are prescribers more vigilant with this group?</a:t>
            </a:r>
          </a:p>
          <a:p>
            <a:pPr lvl="1" eaLnBrk="1" hangingPunct="1"/>
            <a:r>
              <a:rPr lang="en-US" altLang="en-US" dirty="0">
                <a:solidFill>
                  <a:srgbClr val="FFFF00"/>
                </a:solidFill>
              </a:rPr>
              <a:t>NO differences</a:t>
            </a:r>
            <a:r>
              <a:rPr lang="en-US" altLang="en-US" dirty="0"/>
              <a:t> in UDT testing, use of long vs short-acting opioids, use of other therapies, early refills, more frequent office visits	                             </a:t>
            </a:r>
          </a:p>
          <a:p>
            <a:pPr marL="457200" lvl="1" indent="0">
              <a:buNone/>
            </a:pPr>
            <a:r>
              <a:rPr lang="en-US" altLang="en-US" sz="1600" dirty="0"/>
              <a:t>									</a:t>
            </a:r>
            <a:r>
              <a:rPr lang="en-US" altLang="en-US" sz="1600" dirty="0" err="1"/>
              <a:t>Morasco</a:t>
            </a:r>
            <a:r>
              <a:rPr lang="en-US" altLang="en-US" sz="1600" dirty="0"/>
              <a:t> et al. 2010; </a:t>
            </a:r>
            <a:r>
              <a:rPr lang="en-US" altLang="en-US" sz="1600" dirty="0" err="1"/>
              <a:t>Starrels</a:t>
            </a:r>
            <a:r>
              <a:rPr lang="en-US" altLang="en-US" sz="1600" dirty="0"/>
              <a:t> et al. 2010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98FE8-56B2-4EAB-94B5-0BEBDAC16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13" y="159391"/>
            <a:ext cx="7835317" cy="1417739"/>
          </a:xfrm>
        </p:spPr>
        <p:txBody>
          <a:bodyPr/>
          <a:lstStyle/>
          <a:p>
            <a:pPr algn="ctr"/>
            <a:r>
              <a:rPr lang="en-US" sz="3600" dirty="0"/>
              <a:t>Risk Factors for Pain and Opioid Use After Surgery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43534-53D2-4D5A-BC38-95B56FDDF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9" y="1644242"/>
            <a:ext cx="8623882" cy="4941116"/>
          </a:xfrm>
        </p:spPr>
        <p:txBody>
          <a:bodyPr>
            <a:normAutofit/>
          </a:bodyPr>
          <a:lstStyle/>
          <a:p>
            <a:r>
              <a:rPr lang="en-US" dirty="0"/>
              <a:t>Psychosocial Predictors of Post-Surgical Pain		</a:t>
            </a:r>
            <a:r>
              <a:rPr lang="en-US" sz="1400" dirty="0"/>
              <a:t>Giusti et al.  2021</a:t>
            </a:r>
          </a:p>
          <a:p>
            <a:pPr lvl="1"/>
            <a:r>
              <a:rPr lang="en-US" dirty="0"/>
              <a:t>Meta-analysis of 83 post-surgery studies</a:t>
            </a:r>
          </a:p>
          <a:p>
            <a:pPr lvl="1"/>
            <a:r>
              <a:rPr lang="en-US" dirty="0"/>
              <a:t>Most prominent risk factors: </a:t>
            </a:r>
            <a:r>
              <a:rPr lang="en-US" dirty="0">
                <a:solidFill>
                  <a:srgbClr val="FFFF00"/>
                </a:solidFill>
              </a:rPr>
              <a:t>state and trait anxiety</a:t>
            </a:r>
            <a:r>
              <a:rPr lang="en-US" dirty="0"/>
              <a:t>, depression, catastrophizing, Kinesiophobia and self-efficacy (confidence)</a:t>
            </a:r>
          </a:p>
          <a:p>
            <a:pPr lvl="1"/>
            <a:endParaRPr lang="en-US" dirty="0"/>
          </a:p>
          <a:p>
            <a:r>
              <a:rPr lang="en-US" dirty="0"/>
              <a:t>Risk Factors for Continued Opioid Use 1-2 Months After Surgery for Musculoskeletal Trauma							</a:t>
            </a:r>
            <a:r>
              <a:rPr lang="en-US" sz="1400" dirty="0" err="1"/>
              <a:t>Helmerhorst</a:t>
            </a:r>
            <a:r>
              <a:rPr lang="en-US" sz="1400" dirty="0"/>
              <a:t> et al. 2014</a:t>
            </a:r>
          </a:p>
          <a:p>
            <a:pPr lvl="1"/>
            <a:r>
              <a:rPr lang="en-US" dirty="0"/>
              <a:t>Series of psychological assessments administered to 145 operatively treated patients for fracture fixation</a:t>
            </a:r>
          </a:p>
          <a:p>
            <a:pPr lvl="1"/>
            <a:r>
              <a:rPr lang="en-US" dirty="0"/>
              <a:t>Patients who scored higher on catastrophic thinking, anxiety, PTSD, and depression questionnaires significantly (P&lt; .001) to be taking opioids two months post surgery irrespective of injury severity, fracture site or surgeon experience.</a:t>
            </a:r>
          </a:p>
        </p:txBody>
      </p:sp>
    </p:spTree>
    <p:extLst>
      <p:ext uri="{BB962C8B-B14F-4D97-AF65-F5344CB8AC3E}">
        <p14:creationId xmlns:p14="http://schemas.microsoft.com/office/powerpoint/2010/main" val="19172589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633F7-6D8E-4CE9-B630-4D0F85692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419449"/>
            <a:ext cx="8731541" cy="107438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2">
                    <a:tint val="100000"/>
                    <a:satMod val="250000"/>
                  </a:schemeClr>
                </a:solidFill>
              </a:rPr>
              <a:t>Aberrant Drug-Related Behaviors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C5CA0870-AABA-460E-8957-9540E089C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867845"/>
            <a:ext cx="8991600" cy="499015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400" dirty="0"/>
              <a:t>More Predictive of Addiction/Diversion</a:t>
            </a:r>
            <a:r>
              <a:rPr lang="en-US" altLang="en-US" dirty="0"/>
              <a:t>	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Selling prescription drugs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Lost/Stolen scripts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Prescription forgery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Stealing/borrowing drugs from others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Obtaining prescription drugs for non-medical sources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Concurrent abuse of illicit drugs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Multiple unsanctioned dose escalations</a:t>
            </a:r>
          </a:p>
          <a:p>
            <a:pPr lvl="1" algn="r" eaLnBrk="1" hangingPunct="1">
              <a:buFont typeface="Wingdings 2" panose="05020102010507070707" pitchFamily="18" charset="2"/>
              <a:buNone/>
            </a:pPr>
            <a:r>
              <a:rPr lang="en-US" altLang="en-US" sz="2000" dirty="0"/>
              <a:t>Passik and </a:t>
            </a:r>
            <a:r>
              <a:rPr lang="en-US" altLang="en-US" sz="2000" dirty="0" err="1"/>
              <a:t>Portenoy</a:t>
            </a:r>
            <a:r>
              <a:rPr lang="en-US" altLang="en-US" sz="2000" dirty="0"/>
              <a:t> 1998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33C1748-A4E6-442E-847B-C4C3D17C6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7200"/>
            <a:ext cx="7751428" cy="10668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800" dirty="0">
                <a:solidFill>
                  <a:schemeClr val="tx2">
                    <a:tint val="100000"/>
                    <a:satMod val="250000"/>
                  </a:schemeClr>
                </a:solidFill>
              </a:rPr>
              <a:t>Resources  to Assist Physicians in Providing Safe and Objective Opioid Treatment</a:t>
            </a:r>
          </a:p>
        </p:txBody>
      </p:sp>
      <p:sp>
        <p:nvSpPr>
          <p:cNvPr id="25603" name="Content Placeholder 6">
            <a:extLst>
              <a:ext uri="{FF2B5EF4-FFF2-40B4-BE49-F238E27FC236}">
                <a16:creationId xmlns:a16="http://schemas.microsoft.com/office/drawing/2014/main" id="{F5AABD60-A35D-49D8-8B2D-83DC6B91F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90" y="1904301"/>
            <a:ext cx="8755310" cy="4420299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What resources/tools are available to assist physicians in maintaining an “evidence based” practice approach?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z="800" dirty="0"/>
          </a:p>
          <a:p>
            <a:pPr eaLnBrk="1" hangingPunct="1"/>
            <a:r>
              <a:rPr lang="en-US" altLang="en-US" dirty="0"/>
              <a:t>Urine Drug Screening (</a:t>
            </a:r>
            <a:r>
              <a:rPr lang="en-US" altLang="en-US" dirty="0">
                <a:solidFill>
                  <a:srgbClr val="FFFF00"/>
                </a:solidFill>
              </a:rPr>
              <a:t>best available gold standard</a:t>
            </a:r>
            <a:r>
              <a:rPr lang="en-US" altLang="en-US" dirty="0"/>
              <a:t>)</a:t>
            </a:r>
          </a:p>
          <a:p>
            <a:pPr eaLnBrk="1" hangingPunct="1"/>
            <a:r>
              <a:rPr lang="en-US" altLang="en-US" dirty="0"/>
              <a:t>Prescription Drug Monitoring Program (</a:t>
            </a:r>
            <a:r>
              <a:rPr lang="en-US" altLang="en-US" dirty="0">
                <a:solidFill>
                  <a:srgbClr val="FFFF00"/>
                </a:solidFill>
              </a:rPr>
              <a:t>objective measure</a:t>
            </a:r>
            <a:r>
              <a:rPr lang="en-US" altLang="en-US" dirty="0"/>
              <a:t>)</a:t>
            </a:r>
          </a:p>
          <a:p>
            <a:pPr eaLnBrk="1" hangingPunct="1"/>
            <a:r>
              <a:rPr lang="en-US" altLang="en-US" dirty="0"/>
              <a:t>Aberrant Behavior Documentation (</a:t>
            </a:r>
            <a:r>
              <a:rPr lang="en-US" altLang="en-US" dirty="0">
                <a:solidFill>
                  <a:srgbClr val="FFFF00"/>
                </a:solidFill>
              </a:rPr>
              <a:t>most available</a:t>
            </a:r>
            <a:r>
              <a:rPr lang="en-US" altLang="en-US" dirty="0"/>
              <a:t>)</a:t>
            </a:r>
          </a:p>
          <a:p>
            <a:pPr eaLnBrk="1" hangingPunct="1"/>
            <a:r>
              <a:rPr lang="en-US" altLang="en-US" dirty="0"/>
              <a:t>Opioid Treatment Agreements (</a:t>
            </a:r>
            <a:r>
              <a:rPr lang="en-US" altLang="en-US" dirty="0">
                <a:solidFill>
                  <a:srgbClr val="FFFF00"/>
                </a:solidFill>
              </a:rPr>
              <a:t>recommended</a:t>
            </a:r>
            <a:r>
              <a:rPr lang="en-US" altLang="en-US" dirty="0"/>
              <a:t>)</a:t>
            </a:r>
          </a:p>
          <a:p>
            <a:pPr eaLnBrk="1" hangingPunct="1"/>
            <a:r>
              <a:rPr lang="en-US" altLang="en-US" dirty="0"/>
              <a:t>Paper and Pencil Screens (</a:t>
            </a:r>
            <a:r>
              <a:rPr lang="en-US" altLang="en-US" dirty="0">
                <a:solidFill>
                  <a:srgbClr val="FFFF00"/>
                </a:solidFill>
              </a:rPr>
              <a:t>recommended</a:t>
            </a:r>
            <a:r>
              <a:rPr lang="en-US" altLang="en-US" dirty="0"/>
              <a:t>)</a:t>
            </a: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NO RECOMMENDATION FOR MOOD ASSESSMENT OR BEHAVIORAL MANAGEMENT OF RISK FACTORS IN MOST “EXPERT” GUIDELINES ??</a:t>
            </a:r>
            <a:endParaRPr lang="en-US" altLang="en-US" dirty="0"/>
          </a:p>
          <a:p>
            <a:pPr eaLnBrk="1" hangingPunct="1">
              <a:buFont typeface="Wingdings 2" panose="05020102010507070707" pitchFamily="18" charset="2"/>
              <a:buChar char=""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F101BF0B-C9A4-4FB4-B263-9E209A947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7353650" cy="914400"/>
          </a:xfrm>
        </p:spPr>
        <p:txBody>
          <a:bodyPr/>
          <a:lstStyle/>
          <a:p>
            <a:pPr algn="ctr" eaLnBrk="1" hangingPunct="1"/>
            <a:r>
              <a:rPr lang="en-US" altLang="en-US" sz="3200" dirty="0">
                <a:solidFill>
                  <a:schemeClr val="tx1"/>
                </a:solidFill>
              </a:rPr>
              <a:t>Potential Documentation Topics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5E958336-F2BA-4C08-BB75-732A7F122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448" y="1447800"/>
            <a:ext cx="8481269" cy="4770438"/>
          </a:xfrm>
        </p:spPr>
        <p:txBody>
          <a:bodyPr/>
          <a:lstStyle/>
          <a:p>
            <a:pPr eaLnBrk="1" hangingPunct="1"/>
            <a:r>
              <a:rPr lang="en-US" altLang="en-US" dirty="0"/>
              <a:t>Initial evaluation notes/baseline</a:t>
            </a:r>
          </a:p>
          <a:p>
            <a:pPr lvl="1" eaLnBrk="1" hangingPunct="1"/>
            <a:r>
              <a:rPr lang="en-US" altLang="en-US" dirty="0"/>
              <a:t>Baseline </a:t>
            </a:r>
            <a:r>
              <a:rPr lang="en-US" altLang="en-US" dirty="0">
                <a:solidFill>
                  <a:srgbClr val="FFFF00"/>
                </a:solidFill>
              </a:rPr>
              <a:t>PDMP, paper and pencil inventory </a:t>
            </a:r>
            <a:r>
              <a:rPr lang="en-US" altLang="en-US" dirty="0"/>
              <a:t>result</a:t>
            </a:r>
          </a:p>
          <a:p>
            <a:pPr lvl="1" eaLnBrk="1" hangingPunct="1"/>
            <a:r>
              <a:rPr lang="en-US" altLang="en-US" dirty="0"/>
              <a:t>Opioid </a:t>
            </a:r>
            <a:r>
              <a:rPr lang="en-US" altLang="en-US" dirty="0">
                <a:solidFill>
                  <a:srgbClr val="FFFF00"/>
                </a:solidFill>
              </a:rPr>
              <a:t>agreement</a:t>
            </a:r>
            <a:r>
              <a:rPr lang="en-US" altLang="en-US" i="1" dirty="0">
                <a:solidFill>
                  <a:srgbClr val="FFFF00"/>
                </a:solidFill>
              </a:rPr>
              <a:t>, consent </a:t>
            </a:r>
            <a:r>
              <a:rPr lang="en-US" altLang="en-US" i="1" dirty="0"/>
              <a:t>for urine testing</a:t>
            </a:r>
          </a:p>
          <a:p>
            <a:pPr lvl="1" eaLnBrk="1" hangingPunct="1"/>
            <a:r>
              <a:rPr lang="en-US" altLang="en-US" i="1" dirty="0">
                <a:solidFill>
                  <a:srgbClr val="FFFF00"/>
                </a:solidFill>
              </a:rPr>
              <a:t>Comprehensive assessment of psychosocial/mood factors (???)</a:t>
            </a:r>
          </a:p>
          <a:p>
            <a:pPr lvl="1" eaLnBrk="1" hangingPunct="1"/>
            <a:r>
              <a:rPr lang="en-US" altLang="en-US" i="1" dirty="0"/>
              <a:t>“Relative ris</a:t>
            </a:r>
            <a:r>
              <a:rPr lang="en-US" altLang="en-US" dirty="0"/>
              <a:t>k” based upon current information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altLang="en-US" sz="800" dirty="0"/>
          </a:p>
          <a:p>
            <a:pPr eaLnBrk="1" hangingPunct="1"/>
            <a:r>
              <a:rPr lang="en-US" altLang="en-US" dirty="0"/>
              <a:t>Pain diagnosis, opioid use history, treatment plan</a:t>
            </a:r>
          </a:p>
          <a:p>
            <a:pPr lvl="1" eaLnBrk="1" hangingPunct="1"/>
            <a:r>
              <a:rPr lang="en-US" altLang="en-US" dirty="0">
                <a:solidFill>
                  <a:srgbClr val="FFFF00"/>
                </a:solidFill>
              </a:rPr>
              <a:t>Current</a:t>
            </a:r>
            <a:r>
              <a:rPr lang="en-US" altLang="en-US" dirty="0"/>
              <a:t> opioid, medication use; alcohol/marijuana use</a:t>
            </a:r>
          </a:p>
          <a:p>
            <a:pPr lvl="1" eaLnBrk="1" hangingPunct="1"/>
            <a:r>
              <a:rPr lang="en-US" altLang="en-US" dirty="0">
                <a:solidFill>
                  <a:srgbClr val="FFFF00"/>
                </a:solidFill>
              </a:rPr>
              <a:t>History of non-prescription drug use, substance abuse</a:t>
            </a:r>
          </a:p>
          <a:p>
            <a:pPr lvl="1" eaLnBrk="1" hangingPunct="1"/>
            <a:r>
              <a:rPr lang="en-US" altLang="en-US" dirty="0">
                <a:solidFill>
                  <a:srgbClr val="FFFF00"/>
                </a:solidFill>
              </a:rPr>
              <a:t>Serial documentation of pain and function improvements</a:t>
            </a:r>
          </a:p>
          <a:p>
            <a:pPr lvl="1" eaLnBrk="1" hangingPunct="1"/>
            <a:r>
              <a:rPr lang="en-US" altLang="en-US" dirty="0"/>
              <a:t>Adverse side effects with opioids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BA275816-F44D-41C1-9408-F9D05E1DD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" y="228600"/>
            <a:ext cx="9072563" cy="990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“</a:t>
            </a:r>
            <a:r>
              <a:rPr lang="en-US" dirty="0" err="1">
                <a:solidFill>
                  <a:schemeClr val="tx1"/>
                </a:solidFill>
              </a:rPr>
              <a:t>Biopsychosocial</a:t>
            </a:r>
            <a:r>
              <a:rPr lang="en-US" dirty="0">
                <a:solidFill>
                  <a:schemeClr val="tx1"/>
                </a:solidFill>
              </a:rPr>
              <a:t> Law” for WKCP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9DAB8DE2-B351-4CDF-9690-CB986F551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0"/>
            <a:ext cx="8920163" cy="53340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3" pitchFamily="18" charset="2"/>
              <a:buNone/>
              <a:defRPr/>
            </a:pPr>
            <a:r>
              <a:rPr lang="en-US" sz="2400" dirty="0"/>
              <a:t>Bruns D, Mueller K, &amp; Warren PA (2012) </a:t>
            </a:r>
            <a:r>
              <a:rPr lang="en-US" sz="2400" u="sng" dirty="0"/>
              <a:t>Rehabilitation Psychology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sz="2400" dirty="0"/>
              <a:t>Pre-1992 Colorado in top five states in WCKP costs in US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US" sz="800" dirty="0"/>
          </a:p>
          <a:p>
            <a:pPr eaLnBrk="1" hangingPunct="1">
              <a:defRPr/>
            </a:pPr>
            <a:r>
              <a:rPr lang="en-US" sz="2400" dirty="0"/>
              <a:t>Legislature demanded reform – developed evidence-based treatment guidelines for top 10 issues (chronic pain, back, neck)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US" sz="800" dirty="0"/>
          </a:p>
          <a:p>
            <a:pPr eaLnBrk="1" hangingPunct="1">
              <a:defRPr/>
            </a:pPr>
            <a:r>
              <a:rPr lang="en-US" sz="2400" dirty="0"/>
              <a:t>In accordance with published evidence – </a:t>
            </a:r>
            <a:r>
              <a:rPr lang="en-US" sz="2400" i="1" dirty="0">
                <a:solidFill>
                  <a:srgbClr val="FFFF00"/>
                </a:solidFill>
              </a:rPr>
              <a:t>recommended psychological evaluation and intervention in patients failing to show improvement within 6-12 weeks with medical care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US" sz="800" dirty="0"/>
          </a:p>
          <a:p>
            <a:pPr eaLnBrk="1" hangingPunct="1">
              <a:defRPr/>
            </a:pPr>
            <a:r>
              <a:rPr lang="en-US" sz="2400" dirty="0"/>
              <a:t>Goal was to improve outcomes, refrain from limiting care but to emphasize insurance approval for only those interventions with a reasonable data base of support</a:t>
            </a: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B41B14BF-81A6-4E76-B1E4-3498EF54D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200"/>
              </a:spcBef>
              <a:buFont typeface="Wingdings" panose="05000000000000000000" pitchFamily="2" charset="2"/>
              <a:buChar char="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ts val="1200"/>
              </a:spcBef>
              <a:buClr>
                <a:srgbClr val="BFBFBF"/>
              </a:buClr>
              <a:buFont typeface="Wingdings" panose="05000000000000000000" pitchFamily="2" charset="2"/>
              <a:buChar char=""/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ts val="1200"/>
              </a:spcBef>
              <a:buFont typeface="Wingdings" panose="05000000000000000000" pitchFamily="2" charset="2"/>
              <a:buChar char="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ts val="1200"/>
              </a:spcBef>
              <a:buClr>
                <a:srgbClr val="BFBFBF"/>
              </a:buClr>
              <a:buFont typeface="Wingdings" panose="05000000000000000000" pitchFamily="2" charset="2"/>
              <a:buChar char="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ts val="1200"/>
              </a:spcBef>
              <a:buFont typeface="Wingdings" panose="05000000000000000000" pitchFamily="2" charset="2"/>
              <a:buChar char="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Font typeface="Wingdings" panose="05000000000000000000" pitchFamily="2" charset="2"/>
              <a:buChar char="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Font typeface="Wingdings" panose="05000000000000000000" pitchFamily="2" charset="2"/>
              <a:buChar char="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Font typeface="Wingdings" panose="05000000000000000000" pitchFamily="2" charset="2"/>
              <a:buChar char="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Font typeface="Wingdings" panose="05000000000000000000" pitchFamily="2" charset="2"/>
              <a:buChar char="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28C62E-A055-44D3-931D-4B0926F800AA}" type="slidenum">
              <a:rPr lang="en-US" altLang="en-US" sz="1400" smtClean="0">
                <a:solidFill>
                  <a:srgbClr val="FFFFFF"/>
                </a:solidFill>
                <a:latin typeface="Candara" panose="020E0502030303020204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1AF357AC-5B4F-4589-BF53-7009B5A74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9072563" cy="990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“</a:t>
            </a:r>
            <a:r>
              <a:rPr lang="en-US" dirty="0" err="1">
                <a:solidFill>
                  <a:schemeClr val="tx1"/>
                </a:solidFill>
              </a:rPr>
              <a:t>Biopsychosocial</a:t>
            </a:r>
            <a:r>
              <a:rPr lang="en-US" dirty="0">
                <a:solidFill>
                  <a:schemeClr val="tx1"/>
                </a:solidFill>
              </a:rPr>
              <a:t> Laws” for WKCP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24CB6AA3-F3CF-4322-9377-BBBF14C73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838" y="1371600"/>
            <a:ext cx="8920162" cy="51419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3" pitchFamily="18" charset="2"/>
              <a:buNone/>
              <a:defRPr/>
            </a:pPr>
            <a:r>
              <a:rPr lang="en-US" sz="2400" dirty="0"/>
              <a:t>Bruns D, Mueller K, &amp; Warren PA (2012) Rehabilitation Psychology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sz="2400" dirty="0"/>
              <a:t>Compared CO data to 45 other national states WKCP costs, inflation and progress from 1992-2007.  Study summarized medical treatment costs and cost inflation for </a:t>
            </a:r>
            <a:r>
              <a:rPr lang="en-US" sz="2400" dirty="0">
                <a:solidFill>
                  <a:srgbClr val="FFFF00"/>
                </a:solidFill>
              </a:rPr>
              <a:t>520,000</a:t>
            </a:r>
            <a:r>
              <a:rPr lang="en-US" sz="2400" dirty="0"/>
              <a:t>+ injured workers in CO versus </a:t>
            </a:r>
            <a:r>
              <a:rPr lang="en-US" sz="2400" dirty="0">
                <a:solidFill>
                  <a:srgbClr val="FFFF00"/>
                </a:solidFill>
              </a:rPr>
              <a:t>28+ million </a:t>
            </a:r>
            <a:r>
              <a:rPr lang="en-US" sz="2400" dirty="0"/>
              <a:t>across US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US" sz="800" dirty="0"/>
          </a:p>
          <a:p>
            <a:pPr eaLnBrk="1" hangingPunct="1">
              <a:defRPr/>
            </a:pPr>
            <a:r>
              <a:rPr lang="en-US" sz="2400" dirty="0"/>
              <a:t>In the 15 years following WKCP reform in Colorado:</a:t>
            </a:r>
          </a:p>
          <a:p>
            <a:pPr lvl="1" eaLnBrk="1" hangingPunct="1">
              <a:defRPr/>
            </a:pPr>
            <a:r>
              <a:rPr lang="en-US" sz="2000" dirty="0"/>
              <a:t>Cumulative </a:t>
            </a:r>
            <a:r>
              <a:rPr lang="en-US" sz="2000" dirty="0">
                <a:solidFill>
                  <a:srgbClr val="FFFF00"/>
                </a:solidFill>
              </a:rPr>
              <a:t>inflation</a:t>
            </a:r>
            <a:r>
              <a:rPr lang="en-US" sz="2000" dirty="0"/>
              <a:t> in medical costs expenditures were </a:t>
            </a:r>
            <a:r>
              <a:rPr lang="en-US" sz="2000" dirty="0">
                <a:solidFill>
                  <a:srgbClr val="FFFF00"/>
                </a:solidFill>
              </a:rPr>
              <a:t>less than 1/3 of the cost of the rest of the nation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rgbClr val="FFFF00"/>
                </a:solidFill>
              </a:rPr>
              <a:t>Saved an estimated $859 MILLION in 2007 alone !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rgbClr val="FFFF00"/>
                </a:solidFill>
              </a:rPr>
              <a:t>Stands directly in the face of insurer concerns that adding the cost of psychological care (or “opening the Pandora Box”) will increase costs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rgbClr val="FFFF00"/>
                </a:solidFill>
              </a:rPr>
              <a:t>Supports an aggregate of cost savings for psychological care</a:t>
            </a: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0A9DD92F-365B-4F63-8F15-C04364076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200"/>
              </a:spcBef>
              <a:buFont typeface="Wingdings" panose="05000000000000000000" pitchFamily="2" charset="2"/>
              <a:buChar char="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ts val="1200"/>
              </a:spcBef>
              <a:buClr>
                <a:srgbClr val="BFBFBF"/>
              </a:buClr>
              <a:buFont typeface="Wingdings" panose="05000000000000000000" pitchFamily="2" charset="2"/>
              <a:buChar char=""/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ts val="1200"/>
              </a:spcBef>
              <a:buFont typeface="Wingdings" panose="05000000000000000000" pitchFamily="2" charset="2"/>
              <a:buChar char="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ts val="1200"/>
              </a:spcBef>
              <a:buClr>
                <a:srgbClr val="BFBFBF"/>
              </a:buClr>
              <a:buFont typeface="Wingdings" panose="05000000000000000000" pitchFamily="2" charset="2"/>
              <a:buChar char="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ts val="1200"/>
              </a:spcBef>
              <a:buFont typeface="Wingdings" panose="05000000000000000000" pitchFamily="2" charset="2"/>
              <a:buChar char="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Font typeface="Wingdings" panose="05000000000000000000" pitchFamily="2" charset="2"/>
              <a:buChar char="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Font typeface="Wingdings" panose="05000000000000000000" pitchFamily="2" charset="2"/>
              <a:buChar char="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Font typeface="Wingdings" panose="05000000000000000000" pitchFamily="2" charset="2"/>
              <a:buChar char="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Font typeface="Wingdings" panose="05000000000000000000" pitchFamily="2" charset="2"/>
              <a:buChar char="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53E725-1DFE-44AA-855D-8EF65C6B2B70}" type="slidenum">
              <a:rPr lang="en-US" altLang="en-US" sz="1400" smtClean="0">
                <a:solidFill>
                  <a:srgbClr val="FFFFFF"/>
                </a:solidFill>
                <a:latin typeface="Candara" panose="020E0502030303020204" pitchFamily="34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E61E2-D709-4477-B2F6-F2F6ECDFC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7505"/>
            <a:ext cx="8229600" cy="84169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2">
                    <a:tint val="100000"/>
                    <a:satMod val="250000"/>
                  </a:schemeClr>
                </a:solidFill>
              </a:rPr>
              <a:t>Summary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1D350B94-3909-4E4A-A62F-C5209A52A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01" y="1600200"/>
            <a:ext cx="8850385" cy="4694238"/>
          </a:xfrm>
        </p:spPr>
        <p:txBody>
          <a:bodyPr>
            <a:normAutofit fontScale="925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Vastly increasing numbers of patients with pain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en-US" sz="1000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Vastly increasing problem of high volume prescription, opioid misuse, addiction, overdose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endParaRPr lang="en-US" sz="800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solidFill>
                  <a:srgbClr val="FFFF00"/>
                </a:solidFill>
              </a:rPr>
              <a:t>Multiple psychosocial risk factors associated with chronic issues, treatment failure and potential opioid misuse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endParaRPr lang="en-US" sz="900" dirty="0">
              <a:solidFill>
                <a:srgbClr val="FFFF00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solidFill>
                  <a:srgbClr val="FFFF00"/>
                </a:solidFill>
              </a:rPr>
              <a:t>Strongly recommend behavioral consultation and co-management at earliest time period for patients exhibiting a subset of the risks discussed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en-US" sz="1000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Clinical treatment guidelines and opioid risk reduction strategies remain greatly under-utilized in clinical practice			</a:t>
            </a:r>
          </a:p>
          <a:p>
            <a:pPr marL="0" indent="0" algn="r">
              <a:buClr>
                <a:schemeClr val="accent3"/>
              </a:buClr>
              <a:buNone/>
              <a:defRPr/>
            </a:pPr>
            <a:r>
              <a:rPr lang="en-US" sz="1600" dirty="0"/>
              <a:t>Bair &amp; Krebs 2010; </a:t>
            </a:r>
            <a:r>
              <a:rPr lang="en-US" sz="1600" dirty="0" err="1"/>
              <a:t>Starrels</a:t>
            </a:r>
            <a:r>
              <a:rPr lang="en-US" sz="1600" dirty="0"/>
              <a:t> et al. 2011   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DFD53-2A54-4D02-9BF4-2515B11EC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762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2">
                    <a:tint val="100000"/>
                    <a:satMod val="250000"/>
                  </a:schemeClr>
                </a:solidFill>
              </a:rPr>
              <a:t>Summary</a:t>
            </a:r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18D6DA61-7449-4441-8017-4BB2B88CD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4343400"/>
          </a:xfrm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/>
              <a:t>Aberrant behaviors very common in most patient populations (chronic pain, cancer, AIDS)</a:t>
            </a:r>
          </a:p>
          <a:p>
            <a:pPr marL="0" indent="0"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1000" dirty="0"/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FFFF00"/>
                </a:solidFill>
              </a:rPr>
              <a:t>Providers must utilize combination of available tools to increase confidence in patient veracity</a:t>
            </a:r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800" dirty="0"/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/>
              <a:t>Thorough documentation, urine screening, PMP review and behavioral monitoring should be used with paper-and-pencil screens </a:t>
            </a:r>
            <a:r>
              <a:rPr lang="en-US" dirty="0">
                <a:solidFill>
                  <a:srgbClr val="FFFF00"/>
                </a:solidFill>
              </a:rPr>
              <a:t>and potential behavioral assessments </a:t>
            </a:r>
            <a:r>
              <a:rPr lang="en-US" dirty="0"/>
              <a:t>where desired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75CFE7DA-B5E2-4480-879A-5ABDC5AAC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720850"/>
            <a:ext cx="8153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Van Dorsten, B.  (2018).  Behavioral assessment of the spine patient.  In Desai, M. (Ed.), </a:t>
            </a:r>
            <a:r>
              <a:rPr lang="en-US" altLang="en-US" sz="2400" u="sng"/>
              <a:t>Handbook of Spine</a:t>
            </a:r>
            <a:r>
              <a:rPr lang="en-US" altLang="en-US" sz="2400"/>
              <a:t>.  New York: Oxford University Press, pp. 64-88.  </a:t>
            </a:r>
          </a:p>
          <a:p>
            <a:endParaRPr lang="en-US" altLang="en-US" sz="2400"/>
          </a:p>
          <a:p>
            <a:r>
              <a:rPr lang="en-US" altLang="en-US" sz="2400"/>
              <a:t>Van Dorsten, B., &amp; Weisberg, J.N.  (2011).  Psychosocial co-morbidities in patients with pain.  In S. Pagoto (Ed.), </a:t>
            </a:r>
            <a:r>
              <a:rPr lang="en-US" altLang="en-US" sz="2400" u="sng"/>
              <a:t>Handbook of Co-Morbid Psychological and Physical Illness:  A Behavioral Medicine Perspective.</a:t>
            </a:r>
            <a:r>
              <a:rPr lang="en-US" altLang="en-US" sz="2400"/>
              <a:t>  New York: Springer Publishing.</a:t>
            </a:r>
            <a:endParaRPr lang="en-US" altLang="en-US" sz="24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E5303-D46F-4E94-8065-2C0CB3F95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77889" y="452719"/>
            <a:ext cx="9404723" cy="1048911"/>
          </a:xfrm>
        </p:spPr>
        <p:txBody>
          <a:bodyPr/>
          <a:lstStyle/>
          <a:p>
            <a:pPr algn="ctr"/>
            <a:r>
              <a:rPr lang="en-US" sz="3600" dirty="0"/>
              <a:t>Today’s Talking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9F598-5341-46E3-B3A5-95FDD36A7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00" y="1568742"/>
            <a:ext cx="9088073" cy="4679658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In light of the current challenges to successfully manage chronic pain, and the challenges in preventing and/or treating opioid addiction, isn’t there something we could do to better clinically recognize the patients at potential risk for non-successful medical treatment, chronic pain and/or long-term opioid use?</a:t>
            </a:r>
          </a:p>
          <a:p>
            <a:pPr marL="0" indent="0">
              <a:buNone/>
            </a:pPr>
            <a:endParaRPr lang="en-US" sz="800" dirty="0"/>
          </a:p>
          <a:p>
            <a:pPr lvl="1"/>
            <a:r>
              <a:rPr lang="en-US" sz="2200" dirty="0"/>
              <a:t>Factors which best predict pain/medical treatment failure</a:t>
            </a:r>
          </a:p>
          <a:p>
            <a:pPr lvl="1"/>
            <a:r>
              <a:rPr lang="en-US" sz="2200" dirty="0"/>
              <a:t>Factors which are associated with a transition from acute to the development of chronic pain</a:t>
            </a:r>
          </a:p>
          <a:p>
            <a:pPr lvl="1"/>
            <a:r>
              <a:rPr lang="en-US" sz="2200" dirty="0"/>
              <a:t>Factors associated with diffuse and chronic health complaints which minimally respond to medical treatment (somatization)</a:t>
            </a:r>
          </a:p>
          <a:p>
            <a:pPr lvl="1"/>
            <a:r>
              <a:rPr lang="en-US" sz="2200" dirty="0"/>
              <a:t>Factors which may be associated with or predict opioid misuse</a:t>
            </a:r>
          </a:p>
        </p:txBody>
      </p:sp>
    </p:spTree>
    <p:extLst>
      <p:ext uri="{BB962C8B-B14F-4D97-AF65-F5344CB8AC3E}">
        <p14:creationId xmlns:p14="http://schemas.microsoft.com/office/powerpoint/2010/main" val="6508625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>
            <a:extLst>
              <a:ext uri="{FF2B5EF4-FFF2-40B4-BE49-F238E27FC236}">
                <a16:creationId xmlns:a16="http://schemas.microsoft.com/office/drawing/2014/main" id="{C837E06D-78D7-4AA2-ADA6-EFAB1198E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62202"/>
            <a:ext cx="91440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/>
              <a:t>Brent Van Dorsten Ph.D.</a:t>
            </a:r>
          </a:p>
          <a:p>
            <a:pPr algn="ctr" eaLnBrk="1" hangingPunct="1"/>
            <a:r>
              <a:rPr lang="en-US" altLang="en-US" sz="2400" dirty="0"/>
              <a:t>President: Colorado Center for Behavioral Medicine</a:t>
            </a:r>
          </a:p>
          <a:p>
            <a:pPr algn="ctr" eaLnBrk="1" hangingPunct="1"/>
            <a:r>
              <a:rPr lang="en-US" altLang="en-US" sz="2400" dirty="0"/>
              <a:t>Director: Pain Rehabilitation and Education Program (PREP</a:t>
            </a:r>
            <a:r>
              <a:rPr lang="en-US" altLang="en-US" sz="2400" baseline="30000" dirty="0"/>
              <a:t>©</a:t>
            </a:r>
            <a:r>
              <a:rPr lang="en-US" altLang="en-US" sz="2400" dirty="0"/>
              <a:t> )</a:t>
            </a:r>
          </a:p>
          <a:p>
            <a:pPr algn="ctr" eaLnBrk="1" hangingPunct="1"/>
            <a:r>
              <a:rPr lang="en-US" altLang="en-US" sz="2400" dirty="0"/>
              <a:t>4600 South Syracuse Street – 9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Floor</a:t>
            </a:r>
          </a:p>
          <a:p>
            <a:pPr algn="ctr" eaLnBrk="1" hangingPunct="1"/>
            <a:r>
              <a:rPr lang="en-US" altLang="en-US" sz="2400" dirty="0"/>
              <a:t>Denver CO  80237</a:t>
            </a:r>
          </a:p>
          <a:p>
            <a:pPr algn="ctr" eaLnBrk="1" hangingPunct="1"/>
            <a:endParaRPr lang="en-US" altLang="en-US" sz="2400" dirty="0"/>
          </a:p>
          <a:p>
            <a:pPr algn="ctr" eaLnBrk="1" hangingPunct="1"/>
            <a:r>
              <a:rPr lang="en-US" altLang="en-US" sz="2400" dirty="0"/>
              <a:t>303-256-6625 (O); 720-315-3530 Cell; 303-474-5790 FAX</a:t>
            </a:r>
          </a:p>
          <a:p>
            <a:pPr algn="ctr" eaLnBrk="1" hangingPunct="1"/>
            <a:r>
              <a:rPr lang="en-US" altLang="en-US" sz="2400" dirty="0"/>
              <a:t>vandorsten@ccbm.com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3CBC1-D7FD-415A-90F3-E2DC9EE48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7112"/>
            <a:ext cx="9144000" cy="1241571"/>
          </a:xfrm>
        </p:spPr>
        <p:txBody>
          <a:bodyPr/>
          <a:lstStyle/>
          <a:p>
            <a:pPr algn="ctr"/>
            <a:r>
              <a:rPr lang="en-US" sz="3200" dirty="0"/>
              <a:t>Psychosocial Factors </a:t>
            </a:r>
            <a:r>
              <a:rPr lang="en-US" sz="3200" dirty="0">
                <a:solidFill>
                  <a:srgbClr val="FFFF00"/>
                </a:solidFill>
              </a:rPr>
              <a:t>Affecting</a:t>
            </a:r>
            <a:r>
              <a:rPr lang="en-US" sz="3200" dirty="0"/>
              <a:t> Medical </a:t>
            </a:r>
            <a:r>
              <a:rPr lang="en-US" sz="3200" dirty="0">
                <a:solidFill>
                  <a:srgbClr val="FFFF00"/>
                </a:solidFill>
              </a:rPr>
              <a:t>Treatment</a:t>
            </a:r>
            <a:r>
              <a:rPr lang="en-US" sz="3200" dirty="0"/>
              <a:t>/Surgical </a:t>
            </a:r>
            <a:r>
              <a:rPr lang="en-US" sz="3200" dirty="0">
                <a:solidFill>
                  <a:srgbClr val="FFFF00"/>
                </a:solidFill>
              </a:rPr>
              <a:t>Outcome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2B449-C8B9-46CE-912E-A636175E7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02" y="1442906"/>
            <a:ext cx="8693790" cy="460582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Mood (Anxiety, Depression)</a:t>
            </a:r>
          </a:p>
          <a:p>
            <a:r>
              <a:rPr lang="en-US" dirty="0">
                <a:solidFill>
                  <a:srgbClr val="FFFF00"/>
                </a:solidFill>
              </a:rPr>
              <a:t>Somatization</a:t>
            </a:r>
          </a:p>
          <a:p>
            <a:r>
              <a:rPr lang="en-US" dirty="0">
                <a:solidFill>
                  <a:srgbClr val="FFFF00"/>
                </a:solidFill>
              </a:rPr>
              <a:t>Unrealistic Treatment Expectations</a:t>
            </a:r>
          </a:p>
          <a:p>
            <a:r>
              <a:rPr lang="en-US" dirty="0"/>
              <a:t>Passive Coping / </a:t>
            </a:r>
            <a:r>
              <a:rPr lang="en-US" dirty="0">
                <a:solidFill>
                  <a:srgbClr val="FFFF00"/>
                </a:solidFill>
              </a:rPr>
              <a:t>Catastrophizing</a:t>
            </a:r>
          </a:p>
          <a:p>
            <a:r>
              <a:rPr lang="en-US" dirty="0"/>
              <a:t>Social Reinforcement of Pain Behavior/Disability</a:t>
            </a:r>
          </a:p>
          <a:p>
            <a:r>
              <a:rPr lang="en-US" dirty="0"/>
              <a:t>Activity Restriction/</a:t>
            </a:r>
            <a:r>
              <a:rPr lang="en-US" dirty="0">
                <a:solidFill>
                  <a:srgbClr val="FFFF00"/>
                </a:solidFill>
              </a:rPr>
              <a:t>Fear Avoidance of Activity</a:t>
            </a:r>
          </a:p>
          <a:p>
            <a:r>
              <a:rPr lang="en-US" dirty="0"/>
              <a:t>Work-Relevant Factors (Job Dissatisfaction, Heavy Job Demands, WKCP)</a:t>
            </a:r>
          </a:p>
          <a:p>
            <a:r>
              <a:rPr lang="en-US" dirty="0"/>
              <a:t>Low Education</a:t>
            </a:r>
          </a:p>
          <a:p>
            <a:r>
              <a:rPr lang="en-US" dirty="0"/>
              <a:t>High Levels of Pre-Procedural Pain</a:t>
            </a:r>
          </a:p>
          <a:p>
            <a:pPr marL="0" indent="0">
              <a:buNone/>
            </a:pPr>
            <a:r>
              <a:rPr lang="en-US" sz="1700" dirty="0"/>
              <a:t>                		</a:t>
            </a:r>
            <a:r>
              <a:rPr lang="en-US" sz="1200" dirty="0"/>
              <a:t>Van Dorsten 2018; Block et al. 2014, Den Boer et al. 2006,Harris et al. 2005, Block 2013</a:t>
            </a:r>
          </a:p>
        </p:txBody>
      </p:sp>
    </p:spTree>
    <p:extLst>
      <p:ext uri="{BB962C8B-B14F-4D97-AF65-F5344CB8AC3E}">
        <p14:creationId xmlns:p14="http://schemas.microsoft.com/office/powerpoint/2010/main" val="963079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3CBC1-D7FD-415A-90F3-E2DC9EE48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0" y="58723"/>
            <a:ext cx="8883941" cy="1794525"/>
          </a:xfrm>
        </p:spPr>
        <p:txBody>
          <a:bodyPr/>
          <a:lstStyle/>
          <a:p>
            <a:pPr algn="ctr"/>
            <a:r>
              <a:rPr lang="en-US" sz="3200" dirty="0"/>
              <a:t>Psychosocial Factors Associated With </a:t>
            </a:r>
            <a:r>
              <a:rPr lang="en-US" sz="3200" dirty="0">
                <a:solidFill>
                  <a:srgbClr val="FFFF00"/>
                </a:solidFill>
              </a:rPr>
              <a:t>Transition</a:t>
            </a:r>
            <a:r>
              <a:rPr lang="en-US" sz="3200" dirty="0"/>
              <a:t> from </a:t>
            </a:r>
            <a:r>
              <a:rPr lang="en-US" sz="3200" dirty="0">
                <a:solidFill>
                  <a:srgbClr val="FFFF00"/>
                </a:solidFill>
              </a:rPr>
              <a:t>Acute to Chronic </a:t>
            </a:r>
            <a:r>
              <a:rPr lang="en-US" sz="3200" dirty="0"/>
              <a:t>Pain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2B449-C8B9-46CE-912E-A636175E7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226" y="1442907"/>
            <a:ext cx="8358230" cy="5058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Depression/Anxiety</a:t>
            </a:r>
          </a:p>
          <a:p>
            <a:r>
              <a:rPr lang="en-US" dirty="0">
                <a:solidFill>
                  <a:srgbClr val="FFFF00"/>
                </a:solidFill>
              </a:rPr>
              <a:t>Somatization</a:t>
            </a:r>
          </a:p>
          <a:p>
            <a:r>
              <a:rPr lang="en-US" dirty="0">
                <a:solidFill>
                  <a:srgbClr val="FFFF00"/>
                </a:solidFill>
              </a:rPr>
              <a:t>Chronic Distress in Daily Life</a:t>
            </a:r>
            <a:r>
              <a:rPr lang="en-US" dirty="0"/>
              <a:t>***</a:t>
            </a:r>
          </a:p>
          <a:p>
            <a:r>
              <a:rPr lang="en-US" dirty="0"/>
              <a:t>Passive Coping / </a:t>
            </a:r>
            <a:r>
              <a:rPr lang="en-US" dirty="0">
                <a:solidFill>
                  <a:srgbClr val="FFFF00"/>
                </a:solidFill>
              </a:rPr>
              <a:t>Catastrophizing</a:t>
            </a:r>
          </a:p>
          <a:p>
            <a:r>
              <a:rPr lang="en-US" dirty="0"/>
              <a:t>Fear </a:t>
            </a:r>
            <a:r>
              <a:rPr lang="en-US" dirty="0">
                <a:solidFill>
                  <a:srgbClr val="FFFF00"/>
                </a:solidFill>
              </a:rPr>
              <a:t>Avoidance of Activity</a:t>
            </a:r>
          </a:p>
          <a:p>
            <a:r>
              <a:rPr lang="en-US" dirty="0"/>
              <a:t>Several Cumulative Traumatic Life Events</a:t>
            </a:r>
          </a:p>
          <a:p>
            <a:r>
              <a:rPr lang="en-US" dirty="0"/>
              <a:t>Early </a:t>
            </a:r>
            <a:r>
              <a:rPr lang="en-US" dirty="0">
                <a:solidFill>
                  <a:srgbClr val="FFFF00"/>
                </a:solidFill>
              </a:rPr>
              <a:t>Belief</a:t>
            </a:r>
            <a:r>
              <a:rPr lang="en-US" dirty="0"/>
              <a:t> That Pain Would Be Permanent</a:t>
            </a:r>
          </a:p>
          <a:p>
            <a:r>
              <a:rPr lang="en-US" dirty="0"/>
              <a:t>Work-Relevant Factors (Job Dissatisfaction, Heavy Job Demands, WKCP)</a:t>
            </a:r>
          </a:p>
          <a:p>
            <a:r>
              <a:rPr lang="en-US" dirty="0">
                <a:solidFill>
                  <a:srgbClr val="FFFF00"/>
                </a:solidFill>
              </a:rPr>
              <a:t>Negative Expectations for Recovery</a:t>
            </a:r>
          </a:p>
          <a:p>
            <a:r>
              <a:rPr lang="en-US" dirty="0">
                <a:solidFill>
                  <a:srgbClr val="FFFF00"/>
                </a:solidFill>
              </a:rPr>
              <a:t>Perception of Multiple Lifestyle Changes Secondary to Pain</a:t>
            </a:r>
          </a:p>
          <a:p>
            <a:pPr marL="0" indent="0">
              <a:buNone/>
            </a:pPr>
            <a:r>
              <a:rPr lang="en-US" sz="1200" dirty="0"/>
              <a:t>		</a:t>
            </a:r>
            <a:r>
              <a:rPr lang="en-US" sz="1200" dirty="0" err="1"/>
              <a:t>Apkarian</a:t>
            </a:r>
            <a:r>
              <a:rPr lang="en-US" sz="1200" dirty="0"/>
              <a:t> et al. 2013; Shipton 2011; Casey et al. 2008; Pincus et al. 2002; </a:t>
            </a:r>
            <a:r>
              <a:rPr lang="en-US" sz="1200" dirty="0" err="1"/>
              <a:t>Hassenbring</a:t>
            </a:r>
            <a:r>
              <a:rPr lang="en-US" sz="1200" dirty="0"/>
              <a:t> et al. 2001</a:t>
            </a:r>
          </a:p>
        </p:txBody>
      </p:sp>
    </p:spTree>
    <p:extLst>
      <p:ext uri="{BB962C8B-B14F-4D97-AF65-F5344CB8AC3E}">
        <p14:creationId xmlns:p14="http://schemas.microsoft.com/office/powerpoint/2010/main" val="1362190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>
            <a:extLst>
              <a:ext uri="{FF2B5EF4-FFF2-40B4-BE49-F238E27FC236}">
                <a16:creationId xmlns:a16="http://schemas.microsoft.com/office/drawing/2014/main" id="{ABBE3244-ED1C-46A7-AE57-59507D81D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91E974-A1B1-440B-85B8-9562B9D0BB85}" type="slidenum">
              <a:rPr lang="en-US" altLang="en-US" sz="1400">
                <a:solidFill>
                  <a:srgbClr val="FFFFFF"/>
                </a:solidFill>
                <a:latin typeface="Candara" panose="020E0502030303020204" pitchFamily="34" charset="0"/>
              </a:rPr>
              <a:pPr/>
              <a:t>6</a:t>
            </a:fld>
            <a:endParaRPr lang="en-US" altLang="en-US" sz="1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61443" name="AutoShape 2">
            <a:extLst>
              <a:ext uri="{FF2B5EF4-FFF2-40B4-BE49-F238E27FC236}">
                <a16:creationId xmlns:a16="http://schemas.microsoft.com/office/drawing/2014/main" id="{75E7E9C3-B58C-4542-BE3A-329264CB3C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7766431" cy="121500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3600" dirty="0"/>
              <a:t>Fear Avoidance of Activity</a:t>
            </a:r>
            <a:br>
              <a:rPr lang="en-US" sz="3600" dirty="0"/>
            </a:br>
            <a:r>
              <a:rPr lang="en-US" sz="3600" dirty="0">
                <a:solidFill>
                  <a:srgbClr val="FFFF00"/>
                </a:solidFill>
              </a:rPr>
              <a:t>“Kinesiophobia”</a:t>
            </a:r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8CA91999-999C-4193-A7A4-40B0789A5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" y="1778465"/>
            <a:ext cx="8991600" cy="4830297"/>
          </a:xfrm>
        </p:spPr>
        <p:txBody>
          <a:bodyPr>
            <a:normAutofit fontScale="85000" lnSpcReduction="20000"/>
          </a:bodyPr>
          <a:lstStyle/>
          <a:p>
            <a:pPr marL="800100" lvl="1" indent="-533400" eaLnBrk="1" hangingPunct="1">
              <a:buFontTx/>
              <a:buNone/>
            </a:pPr>
            <a:endParaRPr lang="en-US" altLang="en-US" sz="1000" dirty="0"/>
          </a:p>
          <a:p>
            <a:pPr marL="800100" lvl="1" indent="-533400" eaLnBrk="1" hangingPunct="1">
              <a:buFontTx/>
              <a:buNone/>
            </a:pPr>
            <a:r>
              <a:rPr lang="en-US" altLang="en-US" sz="2200" dirty="0"/>
              <a:t>Avoidance of adaptive activity stemming from the maladaptive belief that activity will produce actual tissue damage, physical re-injury, or uncontrollable pain levels</a:t>
            </a:r>
          </a:p>
          <a:p>
            <a:pPr marL="800100" lvl="1" indent="-533400" eaLnBrk="1" hangingPunct="1">
              <a:buFontTx/>
              <a:buNone/>
            </a:pPr>
            <a:endParaRPr lang="en-US" altLang="en-US" sz="1000" dirty="0"/>
          </a:p>
          <a:p>
            <a:pPr marL="800100" lvl="1" indent="-533400" eaLnBrk="1" hangingPunct="1">
              <a:buFontTx/>
              <a:buNone/>
            </a:pPr>
            <a:r>
              <a:rPr lang="en-US" altLang="en-US" sz="3000" dirty="0"/>
              <a:t>Fear Avoidance/Kinesiophobia: SO WHAT?</a:t>
            </a:r>
          </a:p>
          <a:p>
            <a:pPr marL="800100" lvl="1" indent="-533400" eaLnBrk="1" hangingPunct="1">
              <a:buFontTx/>
              <a:buNone/>
            </a:pPr>
            <a:endParaRPr lang="en-US" altLang="en-US" sz="700" dirty="0"/>
          </a:p>
          <a:p>
            <a:pPr marL="800100" lvl="1" indent="-533400" eaLnBrk="1" hangingPunct="1">
              <a:buFontTx/>
              <a:buNone/>
            </a:pPr>
            <a:r>
              <a:rPr lang="en-US" altLang="en-US" sz="2000" dirty="0"/>
              <a:t>Fear avoidance strongly predicts functional disability in both adults and children!</a:t>
            </a:r>
          </a:p>
          <a:p>
            <a:pPr marL="800100" lvl="1" indent="-533400" eaLnBrk="1" hangingPunct="1">
              <a:buFontTx/>
              <a:buNone/>
            </a:pPr>
            <a:endParaRPr lang="en-US" altLang="en-US" sz="800" dirty="0"/>
          </a:p>
          <a:p>
            <a:pPr marL="800100" lvl="1" indent="-533400" eaLnBrk="1" hangingPunct="1">
              <a:buFontTx/>
              <a:buNone/>
            </a:pPr>
            <a:r>
              <a:rPr lang="en-US" altLang="en-US" sz="2000" dirty="0"/>
              <a:t>Pain-related fear shown to be </a:t>
            </a:r>
            <a:r>
              <a:rPr lang="en-US" altLang="en-US" sz="2000" dirty="0">
                <a:solidFill>
                  <a:srgbClr val="FFFF00"/>
                </a:solidFill>
              </a:rPr>
              <a:t>more disabling </a:t>
            </a:r>
            <a:r>
              <a:rPr lang="en-US" altLang="en-US" sz="2000" dirty="0"/>
              <a:t>than pain severity!   </a:t>
            </a:r>
            <a:endParaRPr lang="en-US" altLang="en-US" sz="1600" dirty="0"/>
          </a:p>
          <a:p>
            <a:pPr marL="800100" lvl="1" indent="-533400" eaLnBrk="1" hangingPunct="1">
              <a:buFontTx/>
              <a:buNone/>
            </a:pPr>
            <a:endParaRPr lang="en-US" altLang="en-US" sz="800" dirty="0"/>
          </a:p>
          <a:p>
            <a:pPr marL="800100" lvl="1" indent="-533400" eaLnBrk="1" hangingPunct="1">
              <a:buFontTx/>
              <a:buNone/>
            </a:pPr>
            <a:r>
              <a:rPr lang="en-US" altLang="en-US" sz="2000" dirty="0"/>
              <a:t>Can this phenomenon be treated?  </a:t>
            </a:r>
          </a:p>
          <a:p>
            <a:pPr marL="800100" lvl="1" indent="-533400" eaLnBrk="1" hangingPunct="1">
              <a:buFontTx/>
              <a:buNone/>
            </a:pPr>
            <a:r>
              <a:rPr lang="en-US" altLang="en-US" sz="2000" dirty="0"/>
              <a:t>	CBT/In vivo exposure to feared activities more effective than education, PT, graded activity </a:t>
            </a:r>
            <a:r>
              <a:rPr lang="en-US" altLang="en-US" sz="1700" dirty="0"/>
              <a:t>increases               </a:t>
            </a:r>
          </a:p>
          <a:p>
            <a:pPr marL="800100" lvl="1" indent="-533400" algn="r" eaLnBrk="1" hangingPunct="1">
              <a:buFontTx/>
              <a:buNone/>
            </a:pPr>
            <a:r>
              <a:rPr lang="en-US" altLang="en-US" sz="1600" dirty="0" err="1"/>
              <a:t>Vlaeyen</a:t>
            </a:r>
            <a:r>
              <a:rPr lang="en-US" altLang="en-US" sz="1600" dirty="0"/>
              <a:t> et al. 2002, Linton et al. 2002, </a:t>
            </a:r>
            <a:r>
              <a:rPr lang="en-US" altLang="en-US" sz="1600" dirty="0" err="1"/>
              <a:t>Lohnberg</a:t>
            </a:r>
            <a:r>
              <a:rPr lang="en-US" altLang="en-US" sz="1600" dirty="0"/>
              <a:t> 2007</a:t>
            </a:r>
          </a:p>
          <a:p>
            <a:pPr marL="800100" lvl="1" indent="-533400" eaLnBrk="1" hangingPunct="1">
              <a:buFontTx/>
              <a:buNone/>
            </a:pPr>
            <a:r>
              <a:rPr lang="en-US" altLang="en-US" sz="2400" dirty="0"/>
              <a:t>		  	</a:t>
            </a:r>
          </a:p>
          <a:p>
            <a:pPr marL="800100" lvl="1" indent="-533400" eaLnBrk="1" hangingPunct="1">
              <a:buFontTx/>
              <a:buNone/>
            </a:pPr>
            <a:endParaRPr lang="en-US" altLang="en-US" sz="1000" dirty="0"/>
          </a:p>
          <a:p>
            <a:pPr marL="800100" lvl="1" indent="-533400" eaLnBrk="1" hangingPunct="1">
              <a:buFontTx/>
              <a:buNone/>
            </a:pPr>
            <a:endParaRPr lang="en-US" altLang="en-US" sz="2000" dirty="0"/>
          </a:p>
          <a:p>
            <a:pPr marL="800100" lvl="1" indent="-533400" eaLnBrk="1" hangingPunct="1">
              <a:buFontTx/>
              <a:buNone/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>
            <a:extLst>
              <a:ext uri="{FF2B5EF4-FFF2-40B4-BE49-F238E27FC236}">
                <a16:creationId xmlns:a16="http://schemas.microsoft.com/office/drawing/2014/main" id="{D3213E82-3A32-4232-A9F4-9BFB5A34D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C98221-659E-4F20-A3A7-CA5924A3032C}" type="slidenum">
              <a:rPr lang="en-US" altLang="en-US" sz="1400">
                <a:solidFill>
                  <a:srgbClr val="FFFFFF"/>
                </a:solidFill>
                <a:latin typeface="Candara" panose="020E0502030303020204" pitchFamily="34" charset="0"/>
              </a:rPr>
              <a:pPr/>
              <a:t>7</a:t>
            </a:fld>
            <a:endParaRPr lang="en-US" altLang="en-US" sz="140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59395" name="AutoShape 2">
            <a:extLst>
              <a:ext uri="{FF2B5EF4-FFF2-40B4-BE49-F238E27FC236}">
                <a16:creationId xmlns:a16="http://schemas.microsoft.com/office/drawing/2014/main" id="{17CE2C5B-399C-4817-96D9-1F380BBC43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927" y="108769"/>
            <a:ext cx="7600503" cy="140053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3600" dirty="0"/>
              <a:t>Maladaptive Coping</a:t>
            </a:r>
            <a:br>
              <a:rPr lang="en-US" sz="3600" dirty="0"/>
            </a:br>
            <a:r>
              <a:rPr lang="en-US" sz="3600" dirty="0">
                <a:solidFill>
                  <a:srgbClr val="FFFF00"/>
                </a:solidFill>
              </a:rPr>
              <a:t>Pain “Catastrophizing”</a:t>
            </a:r>
          </a:p>
        </p:txBody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65A2DDDE-BD45-4F37-9985-484B53C9A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509299"/>
            <a:ext cx="9144000" cy="5348701"/>
          </a:xfrm>
        </p:spPr>
        <p:txBody>
          <a:bodyPr/>
          <a:lstStyle/>
          <a:p>
            <a:pPr marL="800100" lvl="1" indent="-533400" eaLnBrk="1" hangingPunct="1"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altLang="en-US" sz="2400" dirty="0"/>
              <a:t>Tendency to resort to dramatic or catastrophic thinking when one is in pain, including hopelessness about ability to control pain</a:t>
            </a:r>
          </a:p>
          <a:p>
            <a:pPr marL="800100" lvl="1" indent="-533400" eaLnBrk="1" hangingPunct="1">
              <a:lnSpc>
                <a:spcPct val="90000"/>
              </a:lnSpc>
              <a:buClr>
                <a:schemeClr val="hlink"/>
              </a:buClr>
              <a:buFontTx/>
              <a:buNone/>
            </a:pPr>
            <a:endParaRPr lang="en-US" altLang="en-US" sz="1000" dirty="0"/>
          </a:p>
          <a:p>
            <a:pPr marL="609600" indent="-609600" algn="ctr"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Pain “Catastrophizing”:  SO WHAT?</a:t>
            </a:r>
          </a:p>
          <a:p>
            <a:pPr marL="609600" indent="-609600" eaLnBrk="1" hangingPunct="1"/>
            <a:r>
              <a:rPr lang="en-US" altLang="en-US" sz="2400" dirty="0"/>
              <a:t>Tendency to catastrophize shown to correlate with:</a:t>
            </a:r>
          </a:p>
          <a:p>
            <a:pPr marL="800100" lvl="1" indent="-533400" eaLnBrk="1" hangingPunct="1"/>
            <a:r>
              <a:rPr lang="en-US" altLang="en-US" dirty="0"/>
              <a:t>Pain intensity, perceived disability, medication use, hopelessness, referrals to specialists, depression, anxiety, and activity interference</a:t>
            </a:r>
          </a:p>
          <a:p>
            <a:pPr marL="800100" lvl="1" indent="-533400" eaLnBrk="1" hangingPunct="1">
              <a:buFontTx/>
              <a:buNone/>
            </a:pPr>
            <a:r>
              <a:rPr lang="en-US" altLang="en-US" dirty="0"/>
              <a:t>		     							</a:t>
            </a:r>
            <a:r>
              <a:rPr lang="en-US" altLang="en-US" sz="1200" dirty="0"/>
              <a:t>Bishop &amp; Warr 2003, </a:t>
            </a:r>
            <a:r>
              <a:rPr lang="en-US" altLang="en-US" sz="1200" dirty="0" err="1"/>
              <a:t>Severeijns</a:t>
            </a:r>
            <a:r>
              <a:rPr lang="en-US" altLang="en-US" sz="1200" dirty="0"/>
              <a:t> et al. 2004, Turner et al. 2001</a:t>
            </a:r>
          </a:p>
          <a:p>
            <a:pPr marL="800100" lvl="1" indent="-533400"/>
            <a:r>
              <a:rPr lang="en-US" altLang="en-US" sz="1800" dirty="0"/>
              <a:t>Can this phenomenon be treated?  </a:t>
            </a:r>
          </a:p>
          <a:p>
            <a:pPr marL="800100" lvl="1" indent="-533400" eaLnBrk="1" hangingPunct="1">
              <a:buFontTx/>
              <a:buNone/>
            </a:pPr>
            <a:r>
              <a:rPr lang="en-US" altLang="en-US" sz="1800" dirty="0"/>
              <a:t>	CBT in conjunction with multimodal increase in activity</a:t>
            </a:r>
            <a:endParaRPr lang="en-US" altLang="en-US" sz="1600" dirty="0"/>
          </a:p>
          <a:p>
            <a:pPr marL="800100" lvl="1" indent="-533400" eaLnBrk="1" hangingPunct="1">
              <a:buFontTx/>
              <a:buNone/>
            </a:pPr>
            <a:r>
              <a:rPr lang="en-US" altLang="en-US" sz="1600" dirty="0"/>
              <a:t>														</a:t>
            </a:r>
            <a:r>
              <a:rPr lang="en-US" altLang="en-US" sz="1400" dirty="0"/>
              <a:t>Schutz et al.  2018</a:t>
            </a:r>
            <a:endParaRPr lang="en-US" altLang="en-US" sz="800" dirty="0"/>
          </a:p>
          <a:p>
            <a:pPr marL="800100" lvl="1" indent="-533400" eaLnBrk="1" hangingPunct="1">
              <a:lnSpc>
                <a:spcPct val="90000"/>
              </a:lnSpc>
              <a:buClr>
                <a:schemeClr val="hlink"/>
              </a:buClr>
              <a:buFontTx/>
              <a:buNone/>
            </a:pPr>
            <a:endParaRPr lang="en-US" altLang="en-US" sz="800" dirty="0"/>
          </a:p>
          <a:p>
            <a:pPr marL="800100" lvl="1" indent="-533400" eaLnBrk="1" hangingPunct="1">
              <a:lnSpc>
                <a:spcPct val="90000"/>
              </a:lnSpc>
              <a:buClr>
                <a:schemeClr val="hlink"/>
              </a:buClr>
              <a:buFontTx/>
              <a:buNone/>
            </a:pPr>
            <a:endParaRPr lang="en-US" altLang="en-US" sz="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3CBC1-D7FD-415A-90F3-E2DC9EE48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7171"/>
            <a:ext cx="8953849" cy="1165350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Somatization</a:t>
            </a:r>
            <a:r>
              <a:rPr lang="en-US" sz="3200" dirty="0"/>
              <a:t> and Somatoform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2B449-C8B9-46CE-912E-A636175E7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24" y="1492521"/>
            <a:ext cx="8819625" cy="488239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Commonly referred to as </a:t>
            </a:r>
            <a:r>
              <a:rPr lang="en-US" i="1" dirty="0"/>
              <a:t>Medically Unexplained Symptoms – </a:t>
            </a:r>
            <a:r>
              <a:rPr lang="en-US" dirty="0"/>
              <a:t>diffuse physical symptoms for which there are no confirmatory biological, pathological or physical findings 					    </a:t>
            </a:r>
            <a:r>
              <a:rPr lang="en-US" dirty="0" err="1"/>
              <a:t>Nezu</a:t>
            </a:r>
            <a:r>
              <a:rPr lang="en-US" dirty="0"/>
              <a:t> et al. 2001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dirty="0"/>
              <a:t>Constitute a prevalence of 10-25% of ALL primary care visits with healthcare costs exceeding $100 billion annually</a:t>
            </a:r>
          </a:p>
          <a:p>
            <a:pPr marL="457200" lvl="1" indent="0">
              <a:buNone/>
            </a:pPr>
            <a:r>
              <a:rPr lang="en-US" dirty="0"/>
              <a:t>						</a:t>
            </a:r>
            <a:r>
              <a:rPr lang="en-US" dirty="0" err="1"/>
              <a:t>Gureje</a:t>
            </a:r>
            <a:r>
              <a:rPr lang="en-US" dirty="0"/>
              <a:t> 1997; </a:t>
            </a:r>
            <a:r>
              <a:rPr lang="en-US" dirty="0" err="1"/>
              <a:t>Ormel</a:t>
            </a:r>
            <a:r>
              <a:rPr lang="en-US" dirty="0"/>
              <a:t> 1994; Spitzer 1994; Barsky 2005</a:t>
            </a:r>
          </a:p>
          <a:p>
            <a:pPr marL="457200" lvl="1" indent="0">
              <a:buNone/>
            </a:pPr>
            <a:endParaRPr lang="en-US" sz="900" dirty="0"/>
          </a:p>
          <a:p>
            <a:r>
              <a:rPr lang="en-US" dirty="0"/>
              <a:t>Strong association with mood disorders, over 50% have a co-morbid  DSM-V diagnosis			          		</a:t>
            </a:r>
            <a:r>
              <a:rPr lang="en-US" sz="1700" dirty="0"/>
              <a:t>Allen et al. 2001; Simon &amp; Von </a:t>
            </a:r>
            <a:r>
              <a:rPr lang="en-US" sz="1700" dirty="0" err="1"/>
              <a:t>Korff</a:t>
            </a:r>
            <a:r>
              <a:rPr lang="en-US" sz="1700" dirty="0"/>
              <a:t> 1991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dirty="0"/>
              <a:t>Over two times the annual cost of non-</a:t>
            </a:r>
            <a:r>
              <a:rPr lang="en-US" dirty="0" err="1"/>
              <a:t>somatizing</a:t>
            </a:r>
            <a:r>
              <a:rPr lang="en-US" dirty="0"/>
              <a:t> patients; Lifetime healthcare costs 6-14 times the US average	      </a:t>
            </a:r>
            <a:r>
              <a:rPr lang="en-US" sz="1600" dirty="0"/>
              <a:t>Barsky 2005; Smith et al. 1986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dirty="0"/>
              <a:t>Up to 25% of all physician visits are for physical complaints that lack a clear organic etiology							                  </a:t>
            </a:r>
            <a:r>
              <a:rPr lang="en-US" dirty="0" err="1"/>
              <a:t>Gureje</a:t>
            </a:r>
            <a:r>
              <a:rPr lang="en-US" dirty="0"/>
              <a:t> 1997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471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3CBC1-D7FD-415A-90F3-E2DC9EE48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79" y="201336"/>
            <a:ext cx="8861570" cy="1651912"/>
          </a:xfrm>
        </p:spPr>
        <p:txBody>
          <a:bodyPr/>
          <a:lstStyle/>
          <a:p>
            <a:pPr algn="ctr"/>
            <a:r>
              <a:rPr lang="en-US" sz="3200" dirty="0"/>
              <a:t>Psychosocial Factors Associated With </a:t>
            </a:r>
            <a:r>
              <a:rPr lang="en-US" sz="3200" dirty="0">
                <a:solidFill>
                  <a:srgbClr val="FFFF00"/>
                </a:solidFill>
              </a:rPr>
              <a:t>Somatization – High Medical Utilization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2B449-C8B9-46CE-912E-A636175E7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78" y="1610686"/>
            <a:ext cx="9051721" cy="474744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Low Social Support***</a:t>
            </a:r>
          </a:p>
          <a:p>
            <a:r>
              <a:rPr lang="en-US" dirty="0">
                <a:solidFill>
                  <a:srgbClr val="FFFF00"/>
                </a:solidFill>
              </a:rPr>
              <a:t>Chronic Distress in Life </a:t>
            </a:r>
            <a:r>
              <a:rPr lang="en-US" dirty="0"/>
              <a:t>– Acute Daily Stressors (increase up to </a:t>
            </a:r>
            <a:r>
              <a:rPr lang="en-US" dirty="0">
                <a:solidFill>
                  <a:srgbClr val="FFFF00"/>
                </a:solidFill>
              </a:rPr>
              <a:t>50%</a:t>
            </a:r>
            <a:r>
              <a:rPr lang="en-US" dirty="0"/>
              <a:t>)***</a:t>
            </a:r>
          </a:p>
          <a:p>
            <a:r>
              <a:rPr lang="en-US" dirty="0"/>
              <a:t>Multiple Unexplained Pain Complaints with Inconsistent Findings</a:t>
            </a:r>
          </a:p>
          <a:p>
            <a:r>
              <a:rPr lang="en-US" dirty="0">
                <a:solidFill>
                  <a:srgbClr val="FFFF00"/>
                </a:solidFill>
              </a:rPr>
              <a:t>Depression/Anxiety</a:t>
            </a:r>
          </a:p>
          <a:p>
            <a:r>
              <a:rPr lang="en-US" dirty="0"/>
              <a:t>Passive Coping / </a:t>
            </a:r>
            <a:r>
              <a:rPr lang="en-US" dirty="0">
                <a:solidFill>
                  <a:srgbClr val="FFFF00"/>
                </a:solidFill>
              </a:rPr>
              <a:t>Catastrophizing</a:t>
            </a:r>
          </a:p>
          <a:p>
            <a:r>
              <a:rPr lang="en-US" dirty="0">
                <a:solidFill>
                  <a:srgbClr val="FFFF00"/>
                </a:solidFill>
              </a:rPr>
              <a:t>Fear Avoidance of Activity</a:t>
            </a:r>
          </a:p>
          <a:p>
            <a:r>
              <a:rPr lang="en-US" dirty="0"/>
              <a:t>More </a:t>
            </a:r>
            <a:r>
              <a:rPr lang="en-US" dirty="0">
                <a:solidFill>
                  <a:srgbClr val="FFFF00"/>
                </a:solidFill>
              </a:rPr>
              <a:t>Cumulative Traumatic Life Events</a:t>
            </a:r>
          </a:p>
          <a:p>
            <a:r>
              <a:rPr lang="en-US" dirty="0"/>
              <a:t>Pessimism/</a:t>
            </a:r>
            <a:r>
              <a:rPr lang="en-US" dirty="0">
                <a:solidFill>
                  <a:srgbClr val="FFFF00"/>
                </a:solidFill>
              </a:rPr>
              <a:t>Negative Expectations for Recovery</a:t>
            </a:r>
          </a:p>
          <a:p>
            <a:r>
              <a:rPr lang="en-US" dirty="0">
                <a:solidFill>
                  <a:srgbClr val="FFFF00"/>
                </a:solidFill>
              </a:rPr>
              <a:t>Perception of Multiple Lifestyle Changes </a:t>
            </a:r>
            <a:r>
              <a:rPr lang="en-US" dirty="0"/>
              <a:t>Secondary to Health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1600" dirty="0"/>
              <a:t>    	</a:t>
            </a:r>
            <a:r>
              <a:rPr lang="en-US" sz="1600" dirty="0" err="1"/>
              <a:t>Gaynes</a:t>
            </a:r>
            <a:r>
              <a:rPr lang="en-US" sz="1600" dirty="0"/>
              <a:t> 2007; </a:t>
            </a:r>
            <a:r>
              <a:rPr lang="en-US" sz="1600" dirty="0" err="1"/>
              <a:t>Katon</a:t>
            </a:r>
            <a:r>
              <a:rPr lang="en-US" sz="1600" dirty="0"/>
              <a:t> 2001; Bair et al. 2003; </a:t>
            </a:r>
            <a:r>
              <a:rPr lang="en-US" sz="1600" dirty="0" err="1"/>
              <a:t>Gureje</a:t>
            </a:r>
            <a:r>
              <a:rPr lang="en-US" sz="1600" dirty="0"/>
              <a:t> et al. 2008; </a:t>
            </a:r>
            <a:r>
              <a:rPr lang="en-US" sz="1600" dirty="0" err="1"/>
              <a:t>Woolfork</a:t>
            </a:r>
            <a:r>
              <a:rPr lang="en-US" sz="1600" dirty="0"/>
              <a:t> &amp; Allen 2007</a:t>
            </a:r>
          </a:p>
        </p:txBody>
      </p:sp>
    </p:spTree>
    <p:extLst>
      <p:ext uri="{BB962C8B-B14F-4D97-AF65-F5344CB8AC3E}">
        <p14:creationId xmlns:p14="http://schemas.microsoft.com/office/powerpoint/2010/main" val="3358848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17884</TotalTime>
  <Words>2581</Words>
  <Application>Microsoft Office PowerPoint</Application>
  <PresentationFormat>On-screen Show (4:3)</PresentationFormat>
  <Paragraphs>313</Paragraphs>
  <Slides>30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Candara</vt:lpstr>
      <vt:lpstr>Century Gothic</vt:lpstr>
      <vt:lpstr>Lucida Sans Unicode</vt:lpstr>
      <vt:lpstr>Wingdings</vt:lpstr>
      <vt:lpstr>Wingdings 2</vt:lpstr>
      <vt:lpstr>Wingdings 3</vt:lpstr>
      <vt:lpstr>Ion</vt:lpstr>
      <vt:lpstr>Behavioral Implications for Long-Term Opioid Use: Remaining Vigilant of the Risk Factors for Chronicity</vt:lpstr>
      <vt:lpstr>The Epidemiology of Pain</vt:lpstr>
      <vt:lpstr>Today’s Talking Points</vt:lpstr>
      <vt:lpstr>Psychosocial Factors Affecting Medical Treatment/Surgical Outcome</vt:lpstr>
      <vt:lpstr>Psychosocial Factors Associated With Transition from Acute to Chronic Pain</vt:lpstr>
      <vt:lpstr>Fear Avoidance of Activity “Kinesiophobia”</vt:lpstr>
      <vt:lpstr>Maladaptive Coping Pain “Catastrophizing”</vt:lpstr>
      <vt:lpstr>Somatization and Somatoform Disorders</vt:lpstr>
      <vt:lpstr>Psychosocial Factors Associated With Somatization – High Medical Utilization</vt:lpstr>
      <vt:lpstr>Mood and Medical/Pain Complaints</vt:lpstr>
      <vt:lpstr>Depression and Medical Treatment Outcome</vt:lpstr>
      <vt:lpstr>Anxiety and Medical Treatment Outcome</vt:lpstr>
      <vt:lpstr>Influence of Mood on Medical Treatment Outcome</vt:lpstr>
      <vt:lpstr>Influence of Mood on Medical Treatment Outcome</vt:lpstr>
      <vt:lpstr>Psychosocial Factors Associated With Chronic Opioid Use or Misuse</vt:lpstr>
      <vt:lpstr>Summary of Most Predicting Psychosocial Risk Factors Across All Categories</vt:lpstr>
      <vt:lpstr>Prescription Medication Abuse Overuse or Illicit Drug Use</vt:lpstr>
      <vt:lpstr>Who’s Most Likely to Be Written Opioids for Pain?</vt:lpstr>
      <vt:lpstr>Who’s Most Likely to Misuse?</vt:lpstr>
      <vt:lpstr>Other Clinical Peculiarities</vt:lpstr>
      <vt:lpstr>Risk Factors for Pain and Opioid Use After Surgery</vt:lpstr>
      <vt:lpstr>Aberrant Drug-Related Behaviors</vt:lpstr>
      <vt:lpstr>Resources  to Assist Physicians in Providing Safe and Objective Opioid Treatment</vt:lpstr>
      <vt:lpstr>Potential Documentation Topics</vt:lpstr>
      <vt:lpstr>“Biopsychosocial Law” for WKCP</vt:lpstr>
      <vt:lpstr>“Biopsychosocial Laws” for WKCP</vt:lpstr>
      <vt:lpstr>Summary</vt:lpstr>
      <vt:lpstr>Summary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Behavioral Factors Influencing the Transition From Acute to Chronic Pain:  Implications for Long-Term Opioid Use</dc:title>
  <dc:creator>Brent Van Dorsten</dc:creator>
  <cp:lastModifiedBy>Maureen Gaeke</cp:lastModifiedBy>
  <cp:revision>42</cp:revision>
  <cp:lastPrinted>2020-02-21T21:06:55Z</cp:lastPrinted>
  <dcterms:created xsi:type="dcterms:W3CDTF">2019-01-23T22:28:19Z</dcterms:created>
  <dcterms:modified xsi:type="dcterms:W3CDTF">2021-09-24T01:14:28Z</dcterms:modified>
</cp:coreProperties>
</file>