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6" r:id="rId2"/>
    <p:sldId id="266" r:id="rId3"/>
    <p:sldId id="257" r:id="rId4"/>
    <p:sldId id="410" r:id="rId5"/>
    <p:sldId id="380" r:id="rId6"/>
    <p:sldId id="258" r:id="rId7"/>
    <p:sldId id="267" r:id="rId8"/>
    <p:sldId id="268" r:id="rId9"/>
    <p:sldId id="269" r:id="rId10"/>
    <p:sldId id="270" r:id="rId11"/>
    <p:sldId id="271" r:id="rId12"/>
    <p:sldId id="272" r:id="rId13"/>
    <p:sldId id="273" r:id="rId14"/>
    <p:sldId id="274" r:id="rId15"/>
    <p:sldId id="259" r:id="rId16"/>
    <p:sldId id="275" r:id="rId17"/>
    <p:sldId id="277" r:id="rId18"/>
    <p:sldId id="281" r:id="rId19"/>
    <p:sldId id="278" r:id="rId20"/>
    <p:sldId id="284" r:id="rId21"/>
    <p:sldId id="285" r:id="rId22"/>
    <p:sldId id="276" r:id="rId23"/>
    <p:sldId id="286" r:id="rId24"/>
    <p:sldId id="287" r:id="rId25"/>
    <p:sldId id="280" r:id="rId26"/>
    <p:sldId id="347" r:id="rId27"/>
    <p:sldId id="397" r:id="rId28"/>
    <p:sldId id="398" r:id="rId29"/>
    <p:sldId id="400" r:id="rId30"/>
    <p:sldId id="401" r:id="rId31"/>
    <p:sldId id="403" r:id="rId32"/>
    <p:sldId id="402" r:id="rId33"/>
    <p:sldId id="404" r:id="rId34"/>
    <p:sldId id="405" r:id="rId35"/>
    <p:sldId id="364" r:id="rId36"/>
    <p:sldId id="409" r:id="rId37"/>
    <p:sldId id="346" r:id="rId38"/>
    <p:sldId id="407" r:id="rId39"/>
    <p:sldId id="408" r:id="rId40"/>
    <p:sldId id="386" r:id="rId41"/>
    <p:sldId id="387" r:id="rId42"/>
    <p:sldId id="390" r:id="rId43"/>
    <p:sldId id="391" r:id="rId44"/>
    <p:sldId id="392" r:id="rId45"/>
    <p:sldId id="393" r:id="rId46"/>
    <p:sldId id="394" r:id="rId47"/>
    <p:sldId id="345" r:id="rId48"/>
    <p:sldId id="385" r:id="rId49"/>
    <p:sldId id="289" r:id="rId50"/>
    <p:sldId id="290" r:id="rId51"/>
    <p:sldId id="379" r:id="rId52"/>
    <p:sldId id="261" r:id="rId53"/>
    <p:sldId id="291" r:id="rId54"/>
    <p:sldId id="294" r:id="rId55"/>
    <p:sldId id="340" r:id="rId56"/>
    <p:sldId id="396" r:id="rId57"/>
    <p:sldId id="334" r:id="rId58"/>
    <p:sldId id="335" r:id="rId59"/>
    <p:sldId id="336" r:id="rId60"/>
    <p:sldId id="337" r:id="rId61"/>
    <p:sldId id="338" r:id="rId62"/>
    <p:sldId id="339" r:id="rId63"/>
    <p:sldId id="301" r:id="rId64"/>
    <p:sldId id="302" r:id="rId65"/>
    <p:sldId id="324" r:id="rId66"/>
    <p:sldId id="309" r:id="rId67"/>
    <p:sldId id="310" r:id="rId68"/>
    <p:sldId id="311" r:id="rId69"/>
    <p:sldId id="316" r:id="rId70"/>
    <p:sldId id="317" r:id="rId71"/>
    <p:sldId id="331" r:id="rId72"/>
    <p:sldId id="262" r:id="rId73"/>
    <p:sldId id="369" r:id="rId74"/>
    <p:sldId id="375" r:id="rId75"/>
    <p:sldId id="377" r:id="rId76"/>
    <p:sldId id="374" r:id="rId77"/>
    <p:sldId id="365" r:id="rId78"/>
    <p:sldId id="366" r:id="rId79"/>
    <p:sldId id="371" r:id="rId80"/>
    <p:sldId id="384" r:id="rId81"/>
    <p:sldId id="367" r:id="rId82"/>
    <p:sldId id="370" r:id="rId83"/>
    <p:sldId id="381" r:id="rId84"/>
    <p:sldId id="382" r:id="rId85"/>
    <p:sldId id="368" r:id="rId86"/>
    <p:sldId id="372" r:id="rId87"/>
    <p:sldId id="373" r:id="rId88"/>
    <p:sldId id="292" r:id="rId89"/>
    <p:sldId id="358" r:id="rId90"/>
    <p:sldId id="265" r:id="rId91"/>
    <p:sldId id="378" r:id="rId92"/>
    <p:sldId id="383"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83666" autoAdjust="0"/>
  </p:normalViewPr>
  <p:slideViewPr>
    <p:cSldViewPr snapToGrid="0">
      <p:cViewPr varScale="1">
        <p:scale>
          <a:sx n="55" d="100"/>
          <a:sy n="55" d="100"/>
        </p:scale>
        <p:origin x="109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11E2D-4D36-4666-8944-94640DC17E3B}" type="datetimeFigureOut">
              <a:rPr lang="en-US" smtClean="0"/>
              <a:t>9/26/2021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463123-CB83-4781-9F97-D0054FC1DADF}" type="slidenum">
              <a:rPr lang="en-US" smtClean="0"/>
              <a:t>‹#›</a:t>
            </a:fld>
            <a:endParaRPr lang="en-US"/>
          </a:p>
        </p:txBody>
      </p:sp>
    </p:spTree>
    <p:extLst>
      <p:ext uri="{BB962C8B-B14F-4D97-AF65-F5344CB8AC3E}">
        <p14:creationId xmlns:p14="http://schemas.microsoft.com/office/powerpoint/2010/main" val="3793049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Vertebrae"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n.wikipedia.org/wiki/Intervertebral_disc"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Everybody knows the guy on the left.  Mariano Rivera, arguably the best closer in history and is in the hall of fame.</a:t>
            </a:r>
          </a:p>
          <a:p>
            <a:r>
              <a:rPr lang="en-US" dirty="0"/>
              <a:t>Does anybody know the relieve on the right?  This is Gary Lavelle.  He was a closer in the 70’s and 80’s and has the record for the most blown saves in MLB history.</a:t>
            </a:r>
          </a:p>
        </p:txBody>
      </p:sp>
      <p:sp>
        <p:nvSpPr>
          <p:cNvPr id="4" name="Slide Number Placeholder 3"/>
          <p:cNvSpPr>
            <a:spLocks noGrp="1"/>
          </p:cNvSpPr>
          <p:nvPr>
            <p:ph type="sldNum" sz="quarter" idx="5"/>
          </p:nvPr>
        </p:nvSpPr>
        <p:spPr/>
        <p:txBody>
          <a:bodyPr/>
          <a:lstStyle/>
          <a:p>
            <a:fld id="{85463123-CB83-4781-9F97-D0054FC1DADF}" type="slidenum">
              <a:rPr lang="en-US" smtClean="0"/>
              <a:t>4</a:t>
            </a:fld>
            <a:endParaRPr lang="en-US"/>
          </a:p>
        </p:txBody>
      </p:sp>
    </p:spTree>
    <p:extLst>
      <p:ext uri="{BB962C8B-B14F-4D97-AF65-F5344CB8AC3E}">
        <p14:creationId xmlns:p14="http://schemas.microsoft.com/office/powerpoint/2010/main" val="3393933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an article published by Rick Derby in 2021</a:t>
            </a:r>
          </a:p>
          <a:p>
            <a:endParaRPr lang="en-US" dirty="0"/>
          </a:p>
          <a:p>
            <a:r>
              <a:rPr lang="en-US" dirty="0"/>
              <a:t>Patient had statistically significant results in the 70% dual block group in:</a:t>
            </a:r>
          </a:p>
          <a:p>
            <a:pPr marL="171450" indent="-171450">
              <a:buFont typeface="Arial" panose="020B0604020202020204" pitchFamily="34" charset="0"/>
              <a:buChar char="•"/>
            </a:pPr>
            <a:r>
              <a:rPr lang="en-US" dirty="0"/>
              <a:t>% relief</a:t>
            </a:r>
          </a:p>
          <a:p>
            <a:pPr marL="171450" indent="-171450">
              <a:buFont typeface="Arial" panose="020B0604020202020204" pitchFamily="34" charset="0"/>
              <a:buChar char="•"/>
            </a:pPr>
            <a:r>
              <a:rPr lang="en-US" dirty="0"/>
              <a:t>Duration of relief</a:t>
            </a:r>
          </a:p>
          <a:p>
            <a:pPr marL="171450" indent="-171450">
              <a:buFont typeface="Arial" panose="020B0604020202020204" pitchFamily="34" charset="0"/>
              <a:buChar char="•"/>
            </a:pPr>
            <a:r>
              <a:rPr lang="en-US" dirty="0"/>
              <a:t>Activity level</a:t>
            </a:r>
          </a:p>
          <a:p>
            <a:pPr marL="171450" indent="-171450">
              <a:buFont typeface="Arial" panose="020B0604020202020204" pitchFamily="34" charset="0"/>
              <a:buChar char="•"/>
            </a:pPr>
            <a:r>
              <a:rPr lang="en-US" dirty="0"/>
              <a:t>Reduction in pain medications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In the 80% single block group they had statistically significant improvement in:</a:t>
            </a:r>
          </a:p>
          <a:p>
            <a:pPr marL="171450" indent="-171450">
              <a:buFont typeface="Arial" panose="020B0604020202020204" pitchFamily="34" charset="0"/>
              <a:buChar char="•"/>
            </a:pPr>
            <a:r>
              <a:rPr lang="en-US" dirty="0"/>
              <a:t>Patient satisfaction</a:t>
            </a:r>
          </a:p>
          <a:p>
            <a:pPr marL="171450" indent="-171450">
              <a:buFont typeface="Arial" panose="020B0604020202020204" pitchFamily="34" charset="0"/>
              <a:buChar char="•"/>
            </a:pPr>
            <a:r>
              <a:rPr lang="en-US" dirty="0"/>
              <a:t>Activity Level</a:t>
            </a:r>
          </a:p>
        </p:txBody>
      </p:sp>
      <p:sp>
        <p:nvSpPr>
          <p:cNvPr id="4" name="Slide Number Placeholder 3"/>
          <p:cNvSpPr>
            <a:spLocks noGrp="1"/>
          </p:cNvSpPr>
          <p:nvPr>
            <p:ph type="sldNum" sz="quarter" idx="5"/>
          </p:nvPr>
        </p:nvSpPr>
        <p:spPr/>
        <p:txBody>
          <a:bodyPr/>
          <a:lstStyle/>
          <a:p>
            <a:fld id="{85463123-CB83-4781-9F97-D0054FC1DADF}" type="slidenum">
              <a:rPr lang="en-US" smtClean="0"/>
              <a:t>37</a:t>
            </a:fld>
            <a:endParaRPr lang="en-US"/>
          </a:p>
        </p:txBody>
      </p:sp>
    </p:spTree>
    <p:extLst>
      <p:ext uri="{BB962C8B-B14F-4D97-AF65-F5344CB8AC3E}">
        <p14:creationId xmlns:p14="http://schemas.microsoft.com/office/powerpoint/2010/main" val="210225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RCT to compare different prognostic block paradigms</a:t>
            </a:r>
          </a:p>
          <a:p>
            <a:r>
              <a:rPr lang="en-US" dirty="0"/>
              <a:t>They used a &gt;50% cut-off for the MBBs</a:t>
            </a:r>
          </a:p>
        </p:txBody>
      </p:sp>
      <p:sp>
        <p:nvSpPr>
          <p:cNvPr id="4" name="Slide Number Placeholder 3"/>
          <p:cNvSpPr>
            <a:spLocks noGrp="1"/>
          </p:cNvSpPr>
          <p:nvPr>
            <p:ph type="sldNum" sz="quarter" idx="5"/>
          </p:nvPr>
        </p:nvSpPr>
        <p:spPr/>
        <p:txBody>
          <a:bodyPr/>
          <a:lstStyle/>
          <a:p>
            <a:fld id="{85463123-CB83-4781-9F97-D0054FC1DADF}" type="slidenum">
              <a:rPr lang="en-US" smtClean="0"/>
              <a:t>38</a:t>
            </a:fld>
            <a:endParaRPr lang="en-US"/>
          </a:p>
        </p:txBody>
      </p:sp>
    </p:spTree>
    <p:extLst>
      <p:ext uri="{BB962C8B-B14F-4D97-AF65-F5344CB8AC3E}">
        <p14:creationId xmlns:p14="http://schemas.microsoft.com/office/powerpoint/2010/main" val="1315495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Expert consensus guidelines published on February 2020 in the Journal of Regional Anesthesia and Pain Medicine</a:t>
            </a:r>
          </a:p>
          <a:p>
            <a:endParaRPr lang="en-US" dirty="0"/>
          </a:p>
          <a:p>
            <a:r>
              <a:rPr lang="en-US" dirty="0"/>
              <a:t>This is an open access journal and I have put a link the article on this slide for </a:t>
            </a:r>
            <a:r>
              <a:rPr lang="en-US" dirty="0" err="1"/>
              <a:t>referrence</a:t>
            </a:r>
            <a:endParaRPr lang="en-US" dirty="0"/>
          </a:p>
        </p:txBody>
      </p:sp>
      <p:sp>
        <p:nvSpPr>
          <p:cNvPr id="4" name="Slide Number Placeholder 3"/>
          <p:cNvSpPr>
            <a:spLocks noGrp="1"/>
          </p:cNvSpPr>
          <p:nvPr>
            <p:ph type="sldNum" sz="quarter" idx="5"/>
          </p:nvPr>
        </p:nvSpPr>
        <p:spPr/>
        <p:txBody>
          <a:bodyPr/>
          <a:lstStyle/>
          <a:p>
            <a:fld id="{85463123-CB83-4781-9F97-D0054FC1DADF}" type="slidenum">
              <a:rPr lang="en-US" smtClean="0"/>
              <a:t>40</a:t>
            </a:fld>
            <a:endParaRPr lang="en-US"/>
          </a:p>
        </p:txBody>
      </p:sp>
    </p:spTree>
    <p:extLst>
      <p:ext uri="{BB962C8B-B14F-4D97-AF65-F5344CB8AC3E}">
        <p14:creationId xmlns:p14="http://schemas.microsoft.com/office/powerpoint/2010/main" val="556885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Consensus is that MBBs should be performed as the diagnostic tool determining RFA candidates</a:t>
            </a:r>
          </a:p>
          <a:p>
            <a:r>
              <a:rPr lang="en-US" dirty="0"/>
              <a:t>However, I would be remised not to talk about lumbar facet injections:</a:t>
            </a:r>
          </a:p>
          <a:p>
            <a:pPr marL="171450" indent="-171450">
              <a:buFont typeface="Arial" panose="020B0604020202020204" pitchFamily="34" charset="0"/>
              <a:buChar char="•"/>
            </a:pPr>
            <a:r>
              <a:rPr lang="en-US" dirty="0"/>
              <a:t>These can be a viable treatment for patients with Lumbar Facet Joint Syndrome</a:t>
            </a:r>
          </a:p>
          <a:p>
            <a:pPr marL="628650" lvl="1" indent="-171450">
              <a:buFont typeface="Arial" panose="020B0604020202020204" pitchFamily="34" charset="0"/>
              <a:buChar char="•"/>
            </a:pPr>
            <a:r>
              <a:rPr lang="en-US" dirty="0"/>
              <a:t>Especially those who</a:t>
            </a:r>
          </a:p>
          <a:p>
            <a:pPr marL="1085850" lvl="2" indent="-171450">
              <a:buFont typeface="Arial" panose="020B0604020202020204" pitchFamily="34" charset="0"/>
              <a:buChar char="•"/>
            </a:pPr>
            <a:r>
              <a:rPr lang="en-US" dirty="0"/>
              <a:t>Have a clear inflammatory etiology to their facet-related pain</a:t>
            </a:r>
          </a:p>
          <a:p>
            <a:pPr marL="1085850" lvl="2" indent="-171450">
              <a:buFont typeface="Arial" panose="020B0604020202020204" pitchFamily="34" charset="0"/>
              <a:buChar char="•"/>
            </a:pPr>
            <a:r>
              <a:rPr lang="en-US" dirty="0"/>
              <a:t>Are younger, and denervation of the multifidi should be avoided</a:t>
            </a:r>
          </a:p>
          <a:p>
            <a:pPr marL="1085850" lvl="2" indent="-171450">
              <a:buFont typeface="Arial" panose="020B0604020202020204" pitchFamily="34" charset="0"/>
              <a:buChar char="•"/>
            </a:pPr>
            <a:r>
              <a:rPr lang="en-US" dirty="0"/>
              <a:t>Have co-morbidities such as anti-coagulation, pacemaker (controversial), time constraints?</a:t>
            </a:r>
          </a:p>
        </p:txBody>
      </p:sp>
      <p:sp>
        <p:nvSpPr>
          <p:cNvPr id="4" name="Slide Number Placeholder 3"/>
          <p:cNvSpPr>
            <a:spLocks noGrp="1"/>
          </p:cNvSpPr>
          <p:nvPr>
            <p:ph type="sldNum" sz="quarter" idx="5"/>
          </p:nvPr>
        </p:nvSpPr>
        <p:spPr/>
        <p:txBody>
          <a:bodyPr/>
          <a:lstStyle/>
          <a:p>
            <a:fld id="{85463123-CB83-4781-9F97-D0054FC1DADF}" type="slidenum">
              <a:rPr lang="en-US" smtClean="0"/>
              <a:t>48</a:t>
            </a:fld>
            <a:endParaRPr lang="en-US"/>
          </a:p>
        </p:txBody>
      </p:sp>
    </p:spTree>
    <p:extLst>
      <p:ext uri="{BB962C8B-B14F-4D97-AF65-F5344CB8AC3E}">
        <p14:creationId xmlns:p14="http://schemas.microsoft.com/office/powerpoint/2010/main" val="16304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is an</a:t>
            </a:r>
            <a:r>
              <a:rPr lang="en-US" baseline="0" dirty="0"/>
              <a:t> association of 50% false negative rate in association with venous uptake, even after repositioning (Kaplan study). This spread cannot be picked up with ultrasound!</a:t>
            </a:r>
            <a:endParaRPr lang="en-US" dirty="0"/>
          </a:p>
        </p:txBody>
      </p:sp>
      <p:sp>
        <p:nvSpPr>
          <p:cNvPr id="4" name="Slide Number Placeholder 3"/>
          <p:cNvSpPr>
            <a:spLocks noGrp="1"/>
          </p:cNvSpPr>
          <p:nvPr>
            <p:ph type="sldNum" sz="quarter" idx="10"/>
          </p:nvPr>
        </p:nvSpPr>
        <p:spPr/>
        <p:txBody>
          <a:bodyPr/>
          <a:lstStyle/>
          <a:p>
            <a:fld id="{B476C085-D4C6-094D-93C1-77D874A66228}" type="slidenum">
              <a:rPr lang="en-US" smtClean="0"/>
              <a:pPr/>
              <a:t>71</a:t>
            </a:fld>
            <a:endParaRPr lang="en-US"/>
          </a:p>
        </p:txBody>
      </p:sp>
    </p:spTree>
    <p:extLst>
      <p:ext uri="{BB962C8B-B14F-4D97-AF65-F5344CB8AC3E}">
        <p14:creationId xmlns:p14="http://schemas.microsoft.com/office/powerpoint/2010/main" val="82675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was published in 2017 in Pain Physician.  It compared lesion volumes as determined by lesion size in chicken breast in with three different needles types and varying gauges of each.</a:t>
            </a:r>
          </a:p>
          <a:p>
            <a:pPr marL="171450" indent="-171450">
              <a:buFont typeface="Arial" panose="020B0604020202020204" pitchFamily="34" charset="0"/>
              <a:buChar char="•"/>
            </a:pPr>
            <a:r>
              <a:rPr lang="en-US" dirty="0"/>
              <a:t>Cooled RF</a:t>
            </a:r>
          </a:p>
          <a:p>
            <a:pPr marL="171450" indent="-171450">
              <a:buFont typeface="Arial" panose="020B0604020202020204" pitchFamily="34" charset="0"/>
              <a:buChar char="•"/>
            </a:pPr>
            <a:r>
              <a:rPr lang="en-US" dirty="0"/>
              <a:t>Protruding Probe</a:t>
            </a:r>
          </a:p>
          <a:p>
            <a:pPr marL="171450" indent="-171450">
              <a:buFont typeface="Arial" panose="020B0604020202020204" pitchFamily="34" charset="0"/>
              <a:buChar char="•"/>
            </a:pPr>
            <a:r>
              <a:rPr lang="en-US" dirty="0"/>
              <a:t>Monopolar Probe</a:t>
            </a:r>
          </a:p>
        </p:txBody>
      </p:sp>
      <p:sp>
        <p:nvSpPr>
          <p:cNvPr id="4" name="Slide Number Placeholder 3"/>
          <p:cNvSpPr>
            <a:spLocks noGrp="1"/>
          </p:cNvSpPr>
          <p:nvPr>
            <p:ph type="sldNum" sz="quarter" idx="5"/>
          </p:nvPr>
        </p:nvSpPr>
        <p:spPr/>
        <p:txBody>
          <a:bodyPr/>
          <a:lstStyle/>
          <a:p>
            <a:fld id="{85463123-CB83-4781-9F97-D0054FC1DADF}" type="slidenum">
              <a:rPr lang="en-US" smtClean="0"/>
              <a:t>83</a:t>
            </a:fld>
            <a:endParaRPr lang="en-US"/>
          </a:p>
        </p:txBody>
      </p:sp>
    </p:spTree>
    <p:extLst>
      <p:ext uri="{BB962C8B-B14F-4D97-AF65-F5344CB8AC3E}">
        <p14:creationId xmlns:p14="http://schemas.microsoft.com/office/powerpoint/2010/main" val="2665274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cooled RFA probed produced the largest volume lesion at 595 mm</a:t>
            </a:r>
            <a:r>
              <a:rPr lang="en-US" sz="1400" dirty="0"/>
              <a:t>3 followed by the monopolar 18 gauge needles at 360 mm3</a:t>
            </a:r>
          </a:p>
          <a:p>
            <a:r>
              <a:rPr lang="en-US" sz="1400" dirty="0"/>
              <a:t>Notice the 18-gauge protruding probe produced a larger volume lesion (215 mm3) compared to its monopolar counterpart at 169 mm3</a:t>
            </a:r>
            <a:endParaRPr lang="en-US" dirty="0"/>
          </a:p>
        </p:txBody>
      </p:sp>
      <p:sp>
        <p:nvSpPr>
          <p:cNvPr id="4" name="Slide Number Placeholder 3"/>
          <p:cNvSpPr>
            <a:spLocks noGrp="1"/>
          </p:cNvSpPr>
          <p:nvPr>
            <p:ph type="sldNum" sz="quarter" idx="5"/>
          </p:nvPr>
        </p:nvSpPr>
        <p:spPr/>
        <p:txBody>
          <a:bodyPr/>
          <a:lstStyle/>
          <a:p>
            <a:fld id="{85463123-CB83-4781-9F97-D0054FC1DADF}" type="slidenum">
              <a:rPr lang="en-US" smtClean="0"/>
              <a:t>84</a:t>
            </a:fld>
            <a:endParaRPr lang="en-US"/>
          </a:p>
        </p:txBody>
      </p:sp>
    </p:spTree>
    <p:extLst>
      <p:ext uri="{BB962C8B-B14F-4D97-AF65-F5344CB8AC3E}">
        <p14:creationId xmlns:p14="http://schemas.microsoft.com/office/powerpoint/2010/main" val="3611628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we worry about segmental instability after RFA?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we are undoubtedly denervating the multifidi in our practice we will only do one side at a time, 2 weeks for lumbar and one month for cervical</a:t>
            </a:r>
          </a:p>
          <a:p>
            <a:endParaRPr lang="en-US" dirty="0"/>
          </a:p>
        </p:txBody>
      </p:sp>
      <p:sp>
        <p:nvSpPr>
          <p:cNvPr id="4" name="Slide Number Placeholder 3"/>
          <p:cNvSpPr>
            <a:spLocks noGrp="1"/>
          </p:cNvSpPr>
          <p:nvPr>
            <p:ph type="sldNum" sz="quarter" idx="5"/>
          </p:nvPr>
        </p:nvSpPr>
        <p:spPr/>
        <p:txBody>
          <a:bodyPr/>
          <a:lstStyle/>
          <a:p>
            <a:fld id="{85463123-CB83-4781-9F97-D0054FC1DADF}" type="slidenum">
              <a:rPr lang="en-US" smtClean="0"/>
              <a:t>88</a:t>
            </a:fld>
            <a:endParaRPr lang="en-US"/>
          </a:p>
        </p:txBody>
      </p:sp>
    </p:spTree>
    <p:extLst>
      <p:ext uri="{BB962C8B-B14F-4D97-AF65-F5344CB8AC3E}">
        <p14:creationId xmlns:p14="http://schemas.microsoft.com/office/powerpoint/2010/main" val="24147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Diarthrodial Joint</a:t>
            </a:r>
            <a:r>
              <a:rPr lang="en-US" dirty="0"/>
              <a:t>: joint in which the opposing bony surfaces are covered with a layer of hyaline cartilage or fibrocartilage within a joint cavity that contains synovial fluid, lined with synovial membrane and reinforced by a fibrous capsule and ligaments; and there is some degree of free movement possible</a:t>
            </a:r>
          </a:p>
          <a:p>
            <a:endParaRPr lang="en-US" dirty="0"/>
          </a:p>
        </p:txBody>
      </p:sp>
      <p:sp>
        <p:nvSpPr>
          <p:cNvPr id="4" name="Slide Number Placeholder 3"/>
          <p:cNvSpPr>
            <a:spLocks noGrp="1"/>
          </p:cNvSpPr>
          <p:nvPr>
            <p:ph type="sldNum" sz="quarter" idx="5"/>
          </p:nvPr>
        </p:nvSpPr>
        <p:spPr/>
        <p:txBody>
          <a:bodyPr/>
          <a:lstStyle/>
          <a:p>
            <a:fld id="{85463123-CB83-4781-9F97-D0054FC1DADF}" type="slidenum">
              <a:rPr lang="en-US" smtClean="0"/>
              <a:t>10</a:t>
            </a:fld>
            <a:endParaRPr lang="en-US"/>
          </a:p>
        </p:txBody>
      </p:sp>
    </p:spTree>
    <p:extLst>
      <p:ext uri="{BB962C8B-B14F-4D97-AF65-F5344CB8AC3E}">
        <p14:creationId xmlns:p14="http://schemas.microsoft.com/office/powerpoint/2010/main" val="285884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Diarthrodial Joint</a:t>
            </a:r>
            <a:r>
              <a:rPr lang="en-US" dirty="0"/>
              <a:t>: joint in which the opposing bony surfaces are covered with a layer of hyaline cartilage or fibrocartilage within a joint cavity that contains synovial fluid, lined with synovial membrane and reinforced by a fibrous capsule and ligaments; and there is some degree of free movement possible</a:t>
            </a:r>
          </a:p>
          <a:p>
            <a:endParaRPr lang="en-US" dirty="0"/>
          </a:p>
          <a:p>
            <a:r>
              <a:rPr lang="en-US" dirty="0"/>
              <a:t>Superior facet faces medially and the inferior facet faces laterally</a:t>
            </a:r>
          </a:p>
          <a:p>
            <a:r>
              <a:rPr lang="en-US" dirty="0"/>
              <a:t>Notice the concave shape of the SAP and convex shape of the IAP</a:t>
            </a:r>
          </a:p>
        </p:txBody>
      </p:sp>
      <p:sp>
        <p:nvSpPr>
          <p:cNvPr id="4" name="Slide Number Placeholder 3"/>
          <p:cNvSpPr>
            <a:spLocks noGrp="1"/>
          </p:cNvSpPr>
          <p:nvPr>
            <p:ph type="sldNum" sz="quarter" idx="5"/>
          </p:nvPr>
        </p:nvSpPr>
        <p:spPr/>
        <p:txBody>
          <a:bodyPr/>
          <a:lstStyle/>
          <a:p>
            <a:fld id="{85463123-CB83-4781-9F97-D0054FC1DADF}" type="slidenum">
              <a:rPr lang="en-US" smtClean="0"/>
              <a:t>11</a:t>
            </a:fld>
            <a:endParaRPr lang="en-US"/>
          </a:p>
        </p:txBody>
      </p:sp>
    </p:spTree>
    <p:extLst>
      <p:ext uri="{BB962C8B-B14F-4D97-AF65-F5344CB8AC3E}">
        <p14:creationId xmlns:p14="http://schemas.microsoft.com/office/powerpoint/2010/main" val="263860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463123-CB83-4781-9F97-D0054FC1DADF}" type="slidenum">
              <a:rPr lang="en-US" smtClean="0"/>
              <a:t>12</a:t>
            </a:fld>
            <a:endParaRPr lang="en-US"/>
          </a:p>
        </p:txBody>
      </p:sp>
    </p:spTree>
    <p:extLst>
      <p:ext uri="{BB962C8B-B14F-4D97-AF65-F5344CB8AC3E}">
        <p14:creationId xmlns:p14="http://schemas.microsoft.com/office/powerpoint/2010/main" val="249656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note the wide variability in referral patterns for facet joint syndrome</a:t>
            </a:r>
          </a:p>
        </p:txBody>
      </p:sp>
      <p:sp>
        <p:nvSpPr>
          <p:cNvPr id="4" name="Slide Number Placeholder 3"/>
          <p:cNvSpPr>
            <a:spLocks noGrp="1"/>
          </p:cNvSpPr>
          <p:nvPr>
            <p:ph type="sldNum" sz="quarter" idx="5"/>
          </p:nvPr>
        </p:nvSpPr>
        <p:spPr/>
        <p:txBody>
          <a:bodyPr/>
          <a:lstStyle/>
          <a:p>
            <a:fld id="{85463123-CB83-4781-9F97-D0054FC1DADF}" type="slidenum">
              <a:rPr lang="en-US" smtClean="0"/>
              <a:t>22</a:t>
            </a:fld>
            <a:endParaRPr lang="en-US"/>
          </a:p>
        </p:txBody>
      </p:sp>
    </p:spTree>
    <p:extLst>
      <p:ext uri="{BB962C8B-B14F-4D97-AF65-F5344CB8AC3E}">
        <p14:creationId xmlns:p14="http://schemas.microsoft.com/office/powerpoint/2010/main" val="1319885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FSU consists of two adjacent </a:t>
            </a:r>
            <a:r>
              <a:rPr lang="en-US" dirty="0">
                <a:hlinkClick r:id="rId3" tooltip="Vertebrae"/>
              </a:rPr>
              <a:t>vertebrae</a:t>
            </a:r>
            <a:r>
              <a:rPr lang="en-US" dirty="0"/>
              <a:t>, the </a:t>
            </a:r>
            <a:r>
              <a:rPr lang="en-US" dirty="0">
                <a:hlinkClick r:id="rId4" tooltip="Intervertebral disc"/>
              </a:rPr>
              <a:t>intervertebral disc</a:t>
            </a:r>
            <a:r>
              <a:rPr lang="en-US" dirty="0"/>
              <a:t> and all adjoining ligaments between them and excludes other connecting tissues such as muscles. The three-joint complex that results is sometimes referred to as the "articular triad".  Normally 70% of the axial load is transmitted through the anterior elements while 30% of the forces are transmitted through the posterior elements</a:t>
            </a:r>
          </a:p>
        </p:txBody>
      </p:sp>
      <p:sp>
        <p:nvSpPr>
          <p:cNvPr id="4" name="Slide Number Placeholder 3"/>
          <p:cNvSpPr>
            <a:spLocks noGrp="1"/>
          </p:cNvSpPr>
          <p:nvPr>
            <p:ph type="sldNum" sz="quarter" idx="5"/>
          </p:nvPr>
        </p:nvSpPr>
        <p:spPr/>
        <p:txBody>
          <a:bodyPr/>
          <a:lstStyle/>
          <a:p>
            <a:fld id="{85463123-CB83-4781-9F97-D0054FC1DADF}" type="slidenum">
              <a:rPr lang="en-US" smtClean="0"/>
              <a:t>23</a:t>
            </a:fld>
            <a:endParaRPr lang="en-US"/>
          </a:p>
        </p:txBody>
      </p:sp>
    </p:spTree>
    <p:extLst>
      <p:ext uri="{BB962C8B-B14F-4D97-AF65-F5344CB8AC3E}">
        <p14:creationId xmlns:p14="http://schemas.microsoft.com/office/powerpoint/2010/main" val="4170860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imaging findings can suggest a possible underlying </a:t>
            </a:r>
            <a:r>
              <a:rPr lang="en-US" dirty="0" err="1"/>
              <a:t>facetogenic</a:t>
            </a:r>
            <a:r>
              <a:rPr lang="en-US" dirty="0"/>
              <a:t> low back pain, but they cannot be used to diagnose it.</a:t>
            </a:r>
          </a:p>
        </p:txBody>
      </p:sp>
      <p:sp>
        <p:nvSpPr>
          <p:cNvPr id="4" name="Slide Number Placeholder 3"/>
          <p:cNvSpPr>
            <a:spLocks noGrp="1"/>
          </p:cNvSpPr>
          <p:nvPr>
            <p:ph type="sldNum" sz="quarter" idx="5"/>
          </p:nvPr>
        </p:nvSpPr>
        <p:spPr/>
        <p:txBody>
          <a:bodyPr/>
          <a:lstStyle/>
          <a:p>
            <a:fld id="{85463123-CB83-4781-9F97-D0054FC1DADF}" type="slidenum">
              <a:rPr lang="en-US" smtClean="0"/>
              <a:t>25</a:t>
            </a:fld>
            <a:endParaRPr lang="en-US"/>
          </a:p>
        </p:txBody>
      </p:sp>
    </p:spTree>
    <p:extLst>
      <p:ext uri="{BB962C8B-B14F-4D97-AF65-F5344CB8AC3E}">
        <p14:creationId xmlns:p14="http://schemas.microsoft.com/office/powerpoint/2010/main" val="643023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both Derby in 2012 and Cohen in 2015 looked at facet joint injections and MBBs as a predictor of successful RFA outcomes.  These studies and other eventually led to………</a:t>
            </a:r>
          </a:p>
        </p:txBody>
      </p:sp>
      <p:sp>
        <p:nvSpPr>
          <p:cNvPr id="4" name="Slide Number Placeholder 3"/>
          <p:cNvSpPr>
            <a:spLocks noGrp="1"/>
          </p:cNvSpPr>
          <p:nvPr>
            <p:ph type="sldNum" sz="quarter" idx="5"/>
          </p:nvPr>
        </p:nvSpPr>
        <p:spPr/>
        <p:txBody>
          <a:bodyPr/>
          <a:lstStyle/>
          <a:p>
            <a:fld id="{85463123-CB83-4781-9F97-D0054FC1DADF}" type="slidenum">
              <a:rPr lang="en-US" smtClean="0"/>
              <a:t>35</a:t>
            </a:fld>
            <a:endParaRPr lang="en-US"/>
          </a:p>
        </p:txBody>
      </p:sp>
    </p:spTree>
    <p:extLst>
      <p:ext uri="{BB962C8B-B14F-4D97-AF65-F5344CB8AC3E}">
        <p14:creationId xmlns:p14="http://schemas.microsoft.com/office/powerpoint/2010/main" val="2928769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 Depression Inventory to screen out patients with co-morbid depression</a:t>
            </a:r>
          </a:p>
          <a:p>
            <a:r>
              <a:rPr lang="en-US" dirty="0"/>
              <a:t>EMG to confirm denervation of the multifidi</a:t>
            </a:r>
          </a:p>
          <a:p>
            <a:r>
              <a:rPr lang="en-US" dirty="0"/>
              <a:t>16 gauge needles</a:t>
            </a:r>
          </a:p>
        </p:txBody>
      </p:sp>
      <p:sp>
        <p:nvSpPr>
          <p:cNvPr id="4" name="Slide Number Placeholder 3"/>
          <p:cNvSpPr>
            <a:spLocks noGrp="1"/>
          </p:cNvSpPr>
          <p:nvPr>
            <p:ph type="sldNum" sz="quarter" idx="5"/>
          </p:nvPr>
        </p:nvSpPr>
        <p:spPr/>
        <p:txBody>
          <a:bodyPr/>
          <a:lstStyle/>
          <a:p>
            <a:fld id="{85463123-CB83-4781-9F97-D0054FC1DADF}" type="slidenum">
              <a:rPr lang="en-US" smtClean="0"/>
              <a:t>36</a:t>
            </a:fld>
            <a:endParaRPr lang="en-US"/>
          </a:p>
        </p:txBody>
      </p:sp>
    </p:spTree>
    <p:extLst>
      <p:ext uri="{BB962C8B-B14F-4D97-AF65-F5344CB8AC3E}">
        <p14:creationId xmlns:p14="http://schemas.microsoft.com/office/powerpoint/2010/main" val="2815097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41A-F0A4-454E-8FB5-558788E325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E24512-1B43-4C8F-8746-265599C18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A5B47-1975-4D76-9029-0C586FADD339}"/>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5" name="Footer Placeholder 4">
            <a:extLst>
              <a:ext uri="{FF2B5EF4-FFF2-40B4-BE49-F238E27FC236}">
                <a16:creationId xmlns:a16="http://schemas.microsoft.com/office/drawing/2014/main" id="{5EAAED73-E760-49EC-B4CA-C79E620A0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F64DC-CF69-4C00-9140-FA1A7BA40A0C}"/>
              </a:ext>
            </a:extLst>
          </p:cNvPr>
          <p:cNvSpPr>
            <a:spLocks noGrp="1"/>
          </p:cNvSpPr>
          <p:nvPr>
            <p:ph type="sldNum" sz="quarter" idx="12"/>
          </p:nvPr>
        </p:nvSpPr>
        <p:spPr/>
        <p:txBody>
          <a:bodyPr/>
          <a:lstStyle/>
          <a:p>
            <a:fld id="{9751947B-E5FC-4464-871D-8B1ACDFBC40F}"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6DC611F8-B7A5-4882-97AE-7A26F5AF49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4027" y="47140"/>
            <a:ext cx="2495898" cy="857370"/>
          </a:xfrm>
          <a:prstGeom prst="rect">
            <a:avLst/>
          </a:prstGeom>
        </p:spPr>
      </p:pic>
    </p:spTree>
    <p:extLst>
      <p:ext uri="{BB962C8B-B14F-4D97-AF65-F5344CB8AC3E}">
        <p14:creationId xmlns:p14="http://schemas.microsoft.com/office/powerpoint/2010/main" val="3886779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382F7-F302-46AC-8F60-07AF2EE38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9B2B85-D89B-4763-B0B1-F944B649D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67FB3E-01A4-4358-B82B-2D4E8C55F9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CD2529-012D-4DB8-9F4D-F145ABB9CA64}"/>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6" name="Footer Placeholder 5">
            <a:extLst>
              <a:ext uri="{FF2B5EF4-FFF2-40B4-BE49-F238E27FC236}">
                <a16:creationId xmlns:a16="http://schemas.microsoft.com/office/drawing/2014/main" id="{E7D25841-D206-487E-8C31-335369F5FE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D4E094-19C6-4718-B2A8-FEC414E5316F}"/>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923465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1979-D074-4CBD-A7F9-62B96BC507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D01CD6-7BAB-4C69-8B3D-045BF38B59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33D0D-D1BE-4F5D-975C-B01E0F46C7F1}"/>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5" name="Footer Placeholder 4">
            <a:extLst>
              <a:ext uri="{FF2B5EF4-FFF2-40B4-BE49-F238E27FC236}">
                <a16:creationId xmlns:a16="http://schemas.microsoft.com/office/drawing/2014/main" id="{BAEEEABF-B75C-418D-8E9A-44D5180E7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B0998-0E30-4125-AE32-52E660CB3B91}"/>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631164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6DB5E3-C394-4C46-96D4-92B6C52F0E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958B37-679D-4B87-A0AB-C6EB00B147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13AC8-CD51-4A5B-B138-0D4FBE287FF5}"/>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5" name="Footer Placeholder 4">
            <a:extLst>
              <a:ext uri="{FF2B5EF4-FFF2-40B4-BE49-F238E27FC236}">
                <a16:creationId xmlns:a16="http://schemas.microsoft.com/office/drawing/2014/main" id="{FAA20482-6DEC-4C4E-9836-814C00EB0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C56C9-09B9-4926-BE83-8CCECB937E4B}"/>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418627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55B6-A6CF-4C8E-B080-37E12A4411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AAA86-CD2E-4402-94FD-BBCE26CB8F59}"/>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4" name="Footer Placeholder 3">
            <a:extLst>
              <a:ext uri="{FF2B5EF4-FFF2-40B4-BE49-F238E27FC236}">
                <a16:creationId xmlns:a16="http://schemas.microsoft.com/office/drawing/2014/main" id="{CF86CFB2-A1A8-46C3-A890-4AACD95C0A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E19AE1-CB4F-4941-998F-C6B1EB32A635}"/>
              </a:ext>
            </a:extLst>
          </p:cNvPr>
          <p:cNvSpPr>
            <a:spLocks noGrp="1"/>
          </p:cNvSpPr>
          <p:nvPr>
            <p:ph type="sldNum" sz="quarter" idx="12"/>
          </p:nvPr>
        </p:nvSpPr>
        <p:spPr/>
        <p:txBody>
          <a:bodyPr/>
          <a:lstStyle/>
          <a:p>
            <a:fld id="{9751947B-E5FC-4464-871D-8B1ACDFBC40F}"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C7449826-3D91-41DE-93E8-C875E78F5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0051" y="136525"/>
            <a:ext cx="2495898" cy="857370"/>
          </a:xfrm>
          <a:prstGeom prst="rect">
            <a:avLst/>
          </a:prstGeom>
        </p:spPr>
      </p:pic>
    </p:spTree>
    <p:extLst>
      <p:ext uri="{BB962C8B-B14F-4D97-AF65-F5344CB8AC3E}">
        <p14:creationId xmlns:p14="http://schemas.microsoft.com/office/powerpoint/2010/main" val="310292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E6CE-1B34-4DDF-816A-F03953801E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E2125-69D7-42DE-A622-164C130002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40C4F-DE1F-4D51-B235-7406CD3D07AA}"/>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5" name="Footer Placeholder 4">
            <a:extLst>
              <a:ext uri="{FF2B5EF4-FFF2-40B4-BE49-F238E27FC236}">
                <a16:creationId xmlns:a16="http://schemas.microsoft.com/office/drawing/2014/main" id="{1A395BD4-04B9-4A22-8584-421A678C7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41BED-F234-4926-8B95-D73E0C8C0732}"/>
              </a:ext>
            </a:extLst>
          </p:cNvPr>
          <p:cNvSpPr>
            <a:spLocks noGrp="1"/>
          </p:cNvSpPr>
          <p:nvPr>
            <p:ph type="sldNum" sz="quarter" idx="12"/>
          </p:nvPr>
        </p:nvSpPr>
        <p:spPr/>
        <p:txBody>
          <a:bodyPr/>
          <a:lstStyle/>
          <a:p>
            <a:fld id="{9751947B-E5FC-4464-871D-8B1ACDFBC40F}"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14F5AC63-8CE2-4542-A6BF-DC11B0C1DE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76035" y="136525"/>
            <a:ext cx="2495898" cy="857370"/>
          </a:xfrm>
          <a:prstGeom prst="rect">
            <a:avLst/>
          </a:prstGeom>
        </p:spPr>
      </p:pic>
    </p:spTree>
    <p:extLst>
      <p:ext uri="{BB962C8B-B14F-4D97-AF65-F5344CB8AC3E}">
        <p14:creationId xmlns:p14="http://schemas.microsoft.com/office/powerpoint/2010/main" val="235222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4BEA4-F1B0-4CD6-BEEE-40901AFA3D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DFCECD-0167-4F4A-AFC4-CFE3F6FD59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845DE9-0D52-4A82-9C5C-971156DF6429}"/>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5" name="Footer Placeholder 4">
            <a:extLst>
              <a:ext uri="{FF2B5EF4-FFF2-40B4-BE49-F238E27FC236}">
                <a16:creationId xmlns:a16="http://schemas.microsoft.com/office/drawing/2014/main" id="{BBA3ECD5-905D-45DF-8735-8FFE1F77D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FF4B5-2C2D-4AA6-8D5A-78EC81A3F9E8}"/>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1965144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F515-8E8F-4A6F-83DF-7901420531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E6485-51B0-4BC4-AFC1-71AA3FFBFB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2C71CC-CB2C-4D60-AFFB-32910AA432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E2BC2E-ECDF-48EC-90EC-6740180C267D}"/>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6" name="Footer Placeholder 5">
            <a:extLst>
              <a:ext uri="{FF2B5EF4-FFF2-40B4-BE49-F238E27FC236}">
                <a16:creationId xmlns:a16="http://schemas.microsoft.com/office/drawing/2014/main" id="{245E355E-00B5-4081-8A00-EF073BDC18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BF1B0-AAFC-4A70-A37A-B2ADB3AB5CB7}"/>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422875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6903-C50D-464B-ADB8-4666A4652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3DBB17-DCB0-4531-A051-4669D132E3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EE75B6-FE39-44A5-B5C7-ACC5569452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A598F4-CE31-4EE0-B1CD-AD09947982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9A44A2-725D-4171-B0A2-AF4B667167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F57E5A-4C08-4FEC-814C-2B5B715A77BD}"/>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8" name="Footer Placeholder 7">
            <a:extLst>
              <a:ext uri="{FF2B5EF4-FFF2-40B4-BE49-F238E27FC236}">
                <a16:creationId xmlns:a16="http://schemas.microsoft.com/office/drawing/2014/main" id="{0E10789C-D08B-4A00-99C3-20A03BCA4E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A22863-D458-4659-ACED-061FB32052B5}"/>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180033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EBA14-045A-4E1E-B6E5-7268B0BEA8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236291-E4C0-4182-AF10-F2874904C2EF}"/>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4" name="Footer Placeholder 3">
            <a:extLst>
              <a:ext uri="{FF2B5EF4-FFF2-40B4-BE49-F238E27FC236}">
                <a16:creationId xmlns:a16="http://schemas.microsoft.com/office/drawing/2014/main" id="{11E99C83-EBF3-4A59-8BCC-7F89A235B0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220D34-AC20-46E7-AA27-5252F472B250}"/>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218892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C9C1EE-EB1D-4FDF-B5F8-27DE5E32427B}"/>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3" name="Footer Placeholder 2">
            <a:extLst>
              <a:ext uri="{FF2B5EF4-FFF2-40B4-BE49-F238E27FC236}">
                <a16:creationId xmlns:a16="http://schemas.microsoft.com/office/drawing/2014/main" id="{B0A38CBF-F1EE-48BB-9E03-6B32D0CB9B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E2D1E7-DBB7-4B90-A023-5C829AC61469}"/>
              </a:ext>
            </a:extLst>
          </p:cNvPr>
          <p:cNvSpPr>
            <a:spLocks noGrp="1"/>
          </p:cNvSpPr>
          <p:nvPr>
            <p:ph type="sldNum" sz="quarter" idx="12"/>
          </p:nvPr>
        </p:nvSpPr>
        <p:spPr/>
        <p:txBody>
          <a:bodyPr/>
          <a:lstStyle/>
          <a:p>
            <a:fld id="{9751947B-E5FC-4464-871D-8B1ACDFBC40F}"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1505AD69-FEDF-4359-BF05-D46C266D9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2059" y="219792"/>
            <a:ext cx="2495898" cy="857370"/>
          </a:xfrm>
          <a:prstGeom prst="rect">
            <a:avLst/>
          </a:prstGeom>
        </p:spPr>
      </p:pic>
    </p:spTree>
    <p:extLst>
      <p:ext uri="{BB962C8B-B14F-4D97-AF65-F5344CB8AC3E}">
        <p14:creationId xmlns:p14="http://schemas.microsoft.com/office/powerpoint/2010/main" val="3291979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06C7C-FE01-43CB-9439-1821D90DEA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F28380-68F9-4AC6-B51C-4599F542D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044F1D-392D-405F-BA8D-1E234DEC2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D79054-3829-45E9-83E9-C772F52CC1A0}"/>
              </a:ext>
            </a:extLst>
          </p:cNvPr>
          <p:cNvSpPr>
            <a:spLocks noGrp="1"/>
          </p:cNvSpPr>
          <p:nvPr>
            <p:ph type="dt" sz="half" idx="10"/>
          </p:nvPr>
        </p:nvSpPr>
        <p:spPr/>
        <p:txBody>
          <a:bodyPr/>
          <a:lstStyle/>
          <a:p>
            <a:fld id="{970F9E29-CE6E-458D-B0CD-5624A0BC3A8A}" type="datetimeFigureOut">
              <a:rPr lang="en-US" smtClean="0"/>
              <a:t>9/26/2021</a:t>
            </a:fld>
            <a:endParaRPr lang="en-US"/>
          </a:p>
        </p:txBody>
      </p:sp>
      <p:sp>
        <p:nvSpPr>
          <p:cNvPr id="6" name="Footer Placeholder 5">
            <a:extLst>
              <a:ext uri="{FF2B5EF4-FFF2-40B4-BE49-F238E27FC236}">
                <a16:creationId xmlns:a16="http://schemas.microsoft.com/office/drawing/2014/main" id="{9D3F1D1A-AAE3-476D-AE9C-3BC731678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0A8C7-FBD9-4238-B425-860A23490E34}"/>
              </a:ext>
            </a:extLst>
          </p:cNvPr>
          <p:cNvSpPr>
            <a:spLocks noGrp="1"/>
          </p:cNvSpPr>
          <p:nvPr>
            <p:ph type="sldNum" sz="quarter" idx="12"/>
          </p:nvPr>
        </p:nvSpPr>
        <p:spPr/>
        <p:txBody>
          <a:bodyPr/>
          <a:lstStyle/>
          <a:p>
            <a:fld id="{9751947B-E5FC-4464-871D-8B1ACDFBC40F}" type="slidenum">
              <a:rPr lang="en-US" smtClean="0"/>
              <a:t>‹#›</a:t>
            </a:fld>
            <a:endParaRPr lang="en-US"/>
          </a:p>
        </p:txBody>
      </p:sp>
    </p:spTree>
    <p:extLst>
      <p:ext uri="{BB962C8B-B14F-4D97-AF65-F5344CB8AC3E}">
        <p14:creationId xmlns:p14="http://schemas.microsoft.com/office/powerpoint/2010/main" val="1301478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AA9B21-4F34-48C2-A3EA-D29A14DE4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F08B68-3DFE-4641-917E-79D7B83F6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1EEBC-1D8D-41A6-AB8E-ADB47BA528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F9E29-CE6E-458D-B0CD-5624A0BC3A8A}" type="datetimeFigureOut">
              <a:rPr lang="en-US" smtClean="0"/>
              <a:t>9/26/2021</a:t>
            </a:fld>
            <a:endParaRPr lang="en-US"/>
          </a:p>
        </p:txBody>
      </p:sp>
      <p:sp>
        <p:nvSpPr>
          <p:cNvPr id="5" name="Footer Placeholder 4">
            <a:extLst>
              <a:ext uri="{FF2B5EF4-FFF2-40B4-BE49-F238E27FC236}">
                <a16:creationId xmlns:a16="http://schemas.microsoft.com/office/drawing/2014/main" id="{6BE7574F-0008-48C5-AC74-31F3320237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F5BDA7-1188-43EE-989B-B6076A0D2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1947B-E5FC-4464-871D-8B1ACDFBC40F}" type="slidenum">
              <a:rPr lang="en-US" smtClean="0"/>
              <a:t>‹#›</a:t>
            </a:fld>
            <a:endParaRPr lang="en-US"/>
          </a:p>
        </p:txBody>
      </p:sp>
    </p:spTree>
    <p:extLst>
      <p:ext uri="{BB962C8B-B14F-4D97-AF65-F5344CB8AC3E}">
        <p14:creationId xmlns:p14="http://schemas.microsoft.com/office/powerpoint/2010/main" val="397333552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rapm.bmj.com/content/rapm/45/6/424.full.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8.xml"/><Relationship Id="rId4" Type="http://schemas.openxmlformats.org/officeDocument/2006/relationships/image" Target="../media/image59.tiff"/></Relationships>
</file>

<file path=ppt/slides/_rels/slide7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8.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72.png"/><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A9C2-2819-439C-83E6-C59DA8D44609}"/>
              </a:ext>
            </a:extLst>
          </p:cNvPr>
          <p:cNvSpPr>
            <a:spLocks noGrp="1"/>
          </p:cNvSpPr>
          <p:nvPr>
            <p:ph type="ctrTitle"/>
          </p:nvPr>
        </p:nvSpPr>
        <p:spPr>
          <a:xfrm>
            <a:off x="1638300" y="1922463"/>
            <a:ext cx="9144000" cy="2387600"/>
          </a:xfrm>
        </p:spPr>
        <p:txBody>
          <a:bodyPr>
            <a:normAutofit fontScale="90000"/>
          </a:bodyPr>
          <a:lstStyle/>
          <a:p>
            <a:r>
              <a:rPr lang="en-US" dirty="0"/>
              <a:t>Lumbar Radiofrequency Ablation: indications, technique, and predictive value of medial branch blocks</a:t>
            </a:r>
          </a:p>
        </p:txBody>
      </p:sp>
      <p:sp>
        <p:nvSpPr>
          <p:cNvPr id="3" name="Subtitle 2">
            <a:extLst>
              <a:ext uri="{FF2B5EF4-FFF2-40B4-BE49-F238E27FC236}">
                <a16:creationId xmlns:a16="http://schemas.microsoft.com/office/drawing/2014/main" id="{AAF2C77F-3671-4D76-91D2-FFA75D59DF09}"/>
              </a:ext>
            </a:extLst>
          </p:cNvPr>
          <p:cNvSpPr>
            <a:spLocks noGrp="1"/>
          </p:cNvSpPr>
          <p:nvPr>
            <p:ph type="subTitle" idx="1"/>
          </p:nvPr>
        </p:nvSpPr>
        <p:spPr>
          <a:xfrm>
            <a:off x="1524000" y="4602163"/>
            <a:ext cx="9144000" cy="1655762"/>
          </a:xfrm>
        </p:spPr>
        <p:txBody>
          <a:bodyPr/>
          <a:lstStyle/>
          <a:p>
            <a:r>
              <a:rPr lang="en-US" dirty="0"/>
              <a:t>Drew Trainor, DO MS FAAPMR FAAPM</a:t>
            </a:r>
          </a:p>
          <a:p>
            <a:r>
              <a:rPr lang="en-US" dirty="0"/>
              <a:t>The Denver Spine and Pain Institute</a:t>
            </a:r>
          </a:p>
          <a:p>
            <a:r>
              <a:rPr lang="en-US" dirty="0"/>
              <a:t>September 26</a:t>
            </a:r>
            <a:r>
              <a:rPr lang="en-US" baseline="30000" dirty="0"/>
              <a:t>th</a:t>
            </a:r>
            <a:r>
              <a:rPr lang="en-US" dirty="0"/>
              <a:t>, 2021</a:t>
            </a:r>
          </a:p>
        </p:txBody>
      </p:sp>
    </p:spTree>
    <p:extLst>
      <p:ext uri="{BB962C8B-B14F-4D97-AF65-F5344CB8AC3E}">
        <p14:creationId xmlns:p14="http://schemas.microsoft.com/office/powerpoint/2010/main" val="3476104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3E85-EBD7-449B-ADAB-C24585330497}"/>
              </a:ext>
            </a:extLst>
          </p:cNvPr>
          <p:cNvSpPr>
            <a:spLocks noGrp="1"/>
          </p:cNvSpPr>
          <p:nvPr>
            <p:ph type="title"/>
          </p:nvPr>
        </p:nvSpPr>
        <p:spPr/>
        <p:txBody>
          <a:bodyPr/>
          <a:lstStyle/>
          <a:p>
            <a:r>
              <a:rPr lang="en-US" dirty="0"/>
              <a:t>The Facet Joint</a:t>
            </a:r>
          </a:p>
        </p:txBody>
      </p:sp>
      <p:pic>
        <p:nvPicPr>
          <p:cNvPr id="4" name="Picture 2" descr="LZJcolorDiag 001">
            <a:extLst>
              <a:ext uri="{FF2B5EF4-FFF2-40B4-BE49-F238E27FC236}">
                <a16:creationId xmlns:a16="http://schemas.microsoft.com/office/drawing/2014/main" id="{03345429-D769-4F6A-B223-0775E6BB6EDB}"/>
              </a:ext>
            </a:extLst>
          </p:cNvPr>
          <p:cNvPicPr>
            <a:picLocks noChangeAspect="1" noChangeArrowheads="1"/>
          </p:cNvPicPr>
          <p:nvPr/>
        </p:nvPicPr>
        <p:blipFill>
          <a:blip r:embed="rId3"/>
          <a:srcRect/>
          <a:stretch>
            <a:fillRect/>
          </a:stretch>
        </p:blipFill>
        <p:spPr bwMode="auto">
          <a:xfrm>
            <a:off x="3387012" y="1690688"/>
            <a:ext cx="4503576" cy="4111961"/>
          </a:xfrm>
          <a:prstGeom prst="rect">
            <a:avLst/>
          </a:prstGeom>
          <a:noFill/>
        </p:spPr>
      </p:pic>
    </p:spTree>
    <p:extLst>
      <p:ext uri="{BB962C8B-B14F-4D97-AF65-F5344CB8AC3E}">
        <p14:creationId xmlns:p14="http://schemas.microsoft.com/office/powerpoint/2010/main" val="2976855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E4F93-0B37-4F92-91DF-728F49633BA1}"/>
              </a:ext>
            </a:extLst>
          </p:cNvPr>
          <p:cNvSpPr>
            <a:spLocks noGrp="1"/>
          </p:cNvSpPr>
          <p:nvPr>
            <p:ph type="title"/>
          </p:nvPr>
        </p:nvSpPr>
        <p:spPr/>
        <p:txBody>
          <a:bodyPr/>
          <a:lstStyle/>
          <a:p>
            <a:r>
              <a:rPr lang="en-US" dirty="0"/>
              <a:t>The Facet Joint</a:t>
            </a:r>
          </a:p>
        </p:txBody>
      </p:sp>
      <p:pic>
        <p:nvPicPr>
          <p:cNvPr id="4" name="Picture 2" descr="LZJcolor">
            <a:extLst>
              <a:ext uri="{FF2B5EF4-FFF2-40B4-BE49-F238E27FC236}">
                <a16:creationId xmlns:a16="http://schemas.microsoft.com/office/drawing/2014/main" id="{F741B936-D97F-4C8E-ADF7-944599E19A47}"/>
              </a:ext>
            </a:extLst>
          </p:cNvPr>
          <p:cNvPicPr>
            <a:picLocks noChangeAspect="1" noChangeArrowheads="1"/>
          </p:cNvPicPr>
          <p:nvPr/>
        </p:nvPicPr>
        <p:blipFill>
          <a:blip r:embed="rId3"/>
          <a:srcRect/>
          <a:stretch>
            <a:fillRect/>
          </a:stretch>
        </p:blipFill>
        <p:spPr bwMode="auto">
          <a:xfrm>
            <a:off x="2771192" y="1499038"/>
            <a:ext cx="6072414" cy="4196685"/>
          </a:xfrm>
          <a:prstGeom prst="rect">
            <a:avLst/>
          </a:prstGeom>
          <a:noFill/>
        </p:spPr>
      </p:pic>
    </p:spTree>
    <p:extLst>
      <p:ext uri="{BB962C8B-B14F-4D97-AF65-F5344CB8AC3E}">
        <p14:creationId xmlns:p14="http://schemas.microsoft.com/office/powerpoint/2010/main" val="1618122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A52C-6DCB-45D7-8A6F-0E51BCE8DA32}"/>
              </a:ext>
            </a:extLst>
          </p:cNvPr>
          <p:cNvSpPr>
            <a:spLocks noGrp="1"/>
          </p:cNvSpPr>
          <p:nvPr>
            <p:ph type="title"/>
          </p:nvPr>
        </p:nvSpPr>
        <p:spPr/>
        <p:txBody>
          <a:bodyPr/>
          <a:lstStyle/>
          <a:p>
            <a:r>
              <a:rPr lang="en-US" dirty="0"/>
              <a:t>The Facet Joint</a:t>
            </a:r>
          </a:p>
        </p:txBody>
      </p:sp>
      <p:pic>
        <p:nvPicPr>
          <p:cNvPr id="5" name="Picture 4" descr="A picture containing indoor, food, table, plate&#10;&#10;Description automatically generated">
            <a:extLst>
              <a:ext uri="{FF2B5EF4-FFF2-40B4-BE49-F238E27FC236}">
                <a16:creationId xmlns:a16="http://schemas.microsoft.com/office/drawing/2014/main" id="{753412CE-7295-44E7-95B6-360901AE3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625" y="2066925"/>
            <a:ext cx="2857500" cy="3810000"/>
          </a:xfrm>
          <a:prstGeom prst="rect">
            <a:avLst/>
          </a:prstGeom>
        </p:spPr>
      </p:pic>
      <p:pic>
        <p:nvPicPr>
          <p:cNvPr id="2050" name="Picture 2" descr="Image result for Body Planes">
            <a:extLst>
              <a:ext uri="{FF2B5EF4-FFF2-40B4-BE49-F238E27FC236}">
                <a16:creationId xmlns:a16="http://schemas.microsoft.com/office/drawing/2014/main" id="{FAF3CFC8-432E-4F37-A351-73C98009B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3900" y="2190750"/>
            <a:ext cx="2743200" cy="3524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D2EAA54-7E40-4CF4-9B39-CE1843869E43}"/>
              </a:ext>
            </a:extLst>
          </p:cNvPr>
          <p:cNvSpPr txBox="1"/>
          <p:nvPr/>
        </p:nvSpPr>
        <p:spPr>
          <a:xfrm>
            <a:off x="1133475" y="1783050"/>
            <a:ext cx="3067050" cy="4339650"/>
          </a:xfrm>
          <a:prstGeom prst="rect">
            <a:avLst/>
          </a:prstGeom>
          <a:noFill/>
        </p:spPr>
        <p:txBody>
          <a:bodyPr wrap="square" rtlCol="0">
            <a:spAutoFit/>
          </a:bodyPr>
          <a:lstStyle/>
          <a:p>
            <a:pPr marL="285750" indent="-285750">
              <a:buFont typeface="Arial" panose="020B0604020202020204" pitchFamily="34" charset="0"/>
              <a:buChar char="•"/>
            </a:pPr>
            <a:r>
              <a:rPr lang="en-US" sz="2400" dirty="0"/>
              <a:t>Oriented in the sagittal plane</a:t>
            </a:r>
          </a:p>
          <a:p>
            <a:pPr marL="742950" lvl="1" indent="-285750">
              <a:buFont typeface="Arial" panose="020B0604020202020204" pitchFamily="34" charset="0"/>
              <a:buChar char="•"/>
            </a:pPr>
            <a:r>
              <a:rPr lang="en-US" dirty="0"/>
              <a:t>Flexion/Extension Only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Become progressively more oblique as you move down the lumbar spine</a:t>
            </a:r>
          </a:p>
          <a:p>
            <a:pPr marL="742950" lvl="1" indent="-285750">
              <a:buFont typeface="Arial" panose="020B0604020202020204" pitchFamily="34" charset="0"/>
              <a:buChar char="•"/>
            </a:pPr>
            <a:r>
              <a:rPr lang="en-US" dirty="0"/>
              <a:t>At L5-S1 this prevent the spinal column from slipping forward on the sacrum</a:t>
            </a:r>
          </a:p>
        </p:txBody>
      </p:sp>
    </p:spTree>
    <p:extLst>
      <p:ext uri="{BB962C8B-B14F-4D97-AF65-F5344CB8AC3E}">
        <p14:creationId xmlns:p14="http://schemas.microsoft.com/office/powerpoint/2010/main" val="3101343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DE994-D29D-4E72-8EA1-109FFD561868}"/>
              </a:ext>
            </a:extLst>
          </p:cNvPr>
          <p:cNvSpPr>
            <a:spLocks noGrp="1"/>
          </p:cNvSpPr>
          <p:nvPr>
            <p:ph type="title"/>
          </p:nvPr>
        </p:nvSpPr>
        <p:spPr/>
        <p:txBody>
          <a:bodyPr/>
          <a:lstStyle/>
          <a:p>
            <a:r>
              <a:rPr lang="en-US" dirty="0"/>
              <a:t>The Facet Joint</a:t>
            </a:r>
          </a:p>
        </p:txBody>
      </p:sp>
      <p:pic>
        <p:nvPicPr>
          <p:cNvPr id="4" name="Picture 3" descr="fig06b.jpg">
            <a:extLst>
              <a:ext uri="{FF2B5EF4-FFF2-40B4-BE49-F238E27FC236}">
                <a16:creationId xmlns:a16="http://schemas.microsoft.com/office/drawing/2014/main" id="{719C5B18-7061-4F8D-BB4A-39B348F27103}"/>
              </a:ext>
            </a:extLst>
          </p:cNvPr>
          <p:cNvPicPr>
            <a:picLocks noChangeAspect="1"/>
          </p:cNvPicPr>
          <p:nvPr/>
        </p:nvPicPr>
        <p:blipFill>
          <a:blip r:embed="rId2"/>
          <a:stretch>
            <a:fillRect/>
          </a:stretch>
        </p:blipFill>
        <p:spPr>
          <a:xfrm>
            <a:off x="2847976" y="1438275"/>
            <a:ext cx="6653212" cy="5054600"/>
          </a:xfrm>
          <a:prstGeom prst="rect">
            <a:avLst/>
          </a:prstGeom>
        </p:spPr>
      </p:pic>
    </p:spTree>
    <p:extLst>
      <p:ext uri="{BB962C8B-B14F-4D97-AF65-F5344CB8AC3E}">
        <p14:creationId xmlns:p14="http://schemas.microsoft.com/office/powerpoint/2010/main" val="2860473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A03C-4243-4AC6-A8F2-15B5622714FC}"/>
              </a:ext>
            </a:extLst>
          </p:cNvPr>
          <p:cNvSpPr>
            <a:spLocks noGrp="1"/>
          </p:cNvSpPr>
          <p:nvPr>
            <p:ph type="title"/>
          </p:nvPr>
        </p:nvSpPr>
        <p:spPr/>
        <p:txBody>
          <a:bodyPr/>
          <a:lstStyle/>
          <a:p>
            <a:r>
              <a:rPr lang="en-US" dirty="0"/>
              <a:t>The Facet Joint</a:t>
            </a:r>
          </a:p>
        </p:txBody>
      </p:sp>
      <p:pic>
        <p:nvPicPr>
          <p:cNvPr id="4" name="Picture 3" descr="fig08.jpg">
            <a:extLst>
              <a:ext uri="{FF2B5EF4-FFF2-40B4-BE49-F238E27FC236}">
                <a16:creationId xmlns:a16="http://schemas.microsoft.com/office/drawing/2014/main" id="{AA406823-C140-4D85-B973-F98649BC52AF}"/>
              </a:ext>
            </a:extLst>
          </p:cNvPr>
          <p:cNvPicPr>
            <a:picLocks noChangeAspect="1"/>
          </p:cNvPicPr>
          <p:nvPr/>
        </p:nvPicPr>
        <p:blipFill>
          <a:blip r:embed="rId2"/>
          <a:stretch>
            <a:fillRect/>
          </a:stretch>
        </p:blipFill>
        <p:spPr>
          <a:xfrm>
            <a:off x="2605086" y="1354930"/>
            <a:ext cx="6981827" cy="5236370"/>
          </a:xfrm>
          <a:prstGeom prst="rect">
            <a:avLst/>
          </a:prstGeom>
        </p:spPr>
      </p:pic>
    </p:spTree>
    <p:extLst>
      <p:ext uri="{BB962C8B-B14F-4D97-AF65-F5344CB8AC3E}">
        <p14:creationId xmlns:p14="http://schemas.microsoft.com/office/powerpoint/2010/main" val="493710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614C-08FA-4957-97C7-78F25FC8210F}"/>
              </a:ext>
            </a:extLst>
          </p:cNvPr>
          <p:cNvSpPr>
            <a:spLocks noGrp="1"/>
          </p:cNvSpPr>
          <p:nvPr>
            <p:ph type="title"/>
          </p:nvPr>
        </p:nvSpPr>
        <p:spPr/>
        <p:txBody>
          <a:bodyPr/>
          <a:lstStyle/>
          <a:p>
            <a:r>
              <a:rPr lang="en-US" dirty="0"/>
              <a:t>Diagnosis of Facet Joint Syndrome</a:t>
            </a:r>
          </a:p>
        </p:txBody>
      </p:sp>
      <p:graphicFrame>
        <p:nvGraphicFramePr>
          <p:cNvPr id="4" name="Content Placeholder 3">
            <a:extLst>
              <a:ext uri="{FF2B5EF4-FFF2-40B4-BE49-F238E27FC236}">
                <a16:creationId xmlns:a16="http://schemas.microsoft.com/office/drawing/2014/main" id="{4154F6A4-1157-4DCB-A502-558BD9899B81}"/>
              </a:ext>
            </a:extLst>
          </p:cNvPr>
          <p:cNvGraphicFramePr>
            <a:graphicFrameLocks noGrp="1"/>
          </p:cNvGraphicFramePr>
          <p:nvPr>
            <p:ph sz="quarter" idx="1"/>
            <p:extLst>
              <p:ext uri="{D42A27DB-BD31-4B8C-83A1-F6EECF244321}">
                <p14:modId xmlns:p14="http://schemas.microsoft.com/office/powerpoint/2010/main" val="2434784347"/>
              </p:ext>
            </p:extLst>
          </p:nvPr>
        </p:nvGraphicFramePr>
        <p:xfrm>
          <a:off x="1969477" y="2170444"/>
          <a:ext cx="8436897" cy="2836093"/>
        </p:xfrm>
        <a:graphic>
          <a:graphicData uri="http://schemas.openxmlformats.org/drawingml/2006/table">
            <a:tbl>
              <a:tblPr/>
              <a:tblGrid>
                <a:gridCol w="2812299">
                  <a:extLst>
                    <a:ext uri="{9D8B030D-6E8A-4147-A177-3AD203B41FA5}">
                      <a16:colId xmlns:a16="http://schemas.microsoft.com/office/drawing/2014/main" val="20000"/>
                    </a:ext>
                  </a:extLst>
                </a:gridCol>
                <a:gridCol w="1385471">
                  <a:extLst>
                    <a:ext uri="{9D8B030D-6E8A-4147-A177-3AD203B41FA5}">
                      <a16:colId xmlns:a16="http://schemas.microsoft.com/office/drawing/2014/main" val="20001"/>
                    </a:ext>
                  </a:extLst>
                </a:gridCol>
                <a:gridCol w="4239127">
                  <a:extLst>
                    <a:ext uri="{9D8B030D-6E8A-4147-A177-3AD203B41FA5}">
                      <a16:colId xmlns:a16="http://schemas.microsoft.com/office/drawing/2014/main" val="20002"/>
                    </a:ext>
                  </a:extLst>
                </a:gridCol>
              </a:tblGrid>
              <a:tr h="495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Perpetua" charset="0"/>
                          <a:ea typeface="ＭＳ Ｐゴシック" charset="0"/>
                          <a:cs typeface="ＭＳ Ｐゴシック" charset="0"/>
                        </a:rPr>
                        <a:t>Structure</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Perpetua" charset="0"/>
                          <a:ea typeface="ＭＳ Ｐゴシック" charset="0"/>
                          <a:cs typeface="ＭＳ Ｐゴシック" charset="0"/>
                        </a:rPr>
                        <a:t>Prevalence</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Perpetua" charset="0"/>
                          <a:ea typeface="ＭＳ Ｐゴシック" charset="0"/>
                          <a:cs typeface="ＭＳ Ｐゴシック" charset="0"/>
                        </a:rPr>
                        <a:t>Demographics</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95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Perpetua" charset="0"/>
                          <a:ea typeface="ＭＳ Ｐゴシック" charset="0"/>
                          <a:cs typeface="ＭＳ Ｐゴシック" charset="0"/>
                        </a:rPr>
                        <a:t>Disc</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40%</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Young, injured, peak ages: 35-55</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val="10001"/>
                  </a:ext>
                </a:extLst>
              </a:tr>
              <a:tr h="8539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Perpetua" charset="0"/>
                          <a:ea typeface="ＭＳ Ｐゴシック" charset="0"/>
                          <a:cs typeface="ＭＳ Ｐゴシック" charset="0"/>
                        </a:rPr>
                        <a:t>Facet (Zygapophysial) Joint (LZJ)</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Perpetua" charset="0"/>
                          <a:ea typeface="ＭＳ Ｐゴシック" charset="0"/>
                          <a:cs typeface="ＭＳ Ｐゴシック" charset="0"/>
                        </a:rPr>
                        <a:t>10-45%</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Older: &gt; 52</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val="10002"/>
                  </a:ext>
                </a:extLst>
              </a:tr>
              <a:tr h="495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Lytic L5 Pars Defect</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6-7%</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Onset age 5-7, develop by age 18</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val="10003"/>
                  </a:ext>
                </a:extLst>
              </a:tr>
              <a:tr h="4955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Sacroiliac Joint (SIJ)</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Perpetua" charset="0"/>
                          <a:ea typeface="ＭＳ Ｐゴシック" charset="0"/>
                          <a:cs typeface="ＭＳ Ｐゴシック" charset="0"/>
                        </a:rPr>
                        <a:t>15-30%</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Perpetua" charset="0"/>
                          <a:ea typeface="ＭＳ Ｐゴシック" charset="0"/>
                          <a:cs typeface="ＭＳ Ｐゴシック" charset="0"/>
                        </a:rPr>
                        <a:t>Trauma, older, women, lumbar fusion</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5991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4466-6F4B-4AC5-B895-CE56E40C1E35}"/>
              </a:ext>
            </a:extLst>
          </p:cNvPr>
          <p:cNvSpPr>
            <a:spLocks noGrp="1"/>
          </p:cNvSpPr>
          <p:nvPr>
            <p:ph type="title"/>
          </p:nvPr>
        </p:nvSpPr>
        <p:spPr/>
        <p:txBody>
          <a:bodyPr/>
          <a:lstStyle/>
          <a:p>
            <a:r>
              <a:rPr lang="en-US" dirty="0"/>
              <a:t>Diagnosis of Facet Joint Syndrome</a:t>
            </a:r>
          </a:p>
        </p:txBody>
      </p:sp>
      <p:graphicFrame>
        <p:nvGraphicFramePr>
          <p:cNvPr id="4" name="Content Placeholder 3">
            <a:extLst>
              <a:ext uri="{FF2B5EF4-FFF2-40B4-BE49-F238E27FC236}">
                <a16:creationId xmlns:a16="http://schemas.microsoft.com/office/drawing/2014/main" id="{00A91997-D890-4536-AEA0-CF2993DA8E73}"/>
              </a:ext>
            </a:extLst>
          </p:cNvPr>
          <p:cNvGraphicFramePr>
            <a:graphicFrameLocks noGrp="1"/>
          </p:cNvGraphicFramePr>
          <p:nvPr>
            <p:ph sz="quarter" idx="1"/>
            <p:extLst>
              <p:ext uri="{D42A27DB-BD31-4B8C-83A1-F6EECF244321}">
                <p14:modId xmlns:p14="http://schemas.microsoft.com/office/powerpoint/2010/main" val="2852329475"/>
              </p:ext>
            </p:extLst>
          </p:nvPr>
        </p:nvGraphicFramePr>
        <p:xfrm>
          <a:off x="2170445" y="2200275"/>
          <a:ext cx="7747278" cy="3557430"/>
        </p:xfrm>
        <a:graphic>
          <a:graphicData uri="http://schemas.openxmlformats.org/drawingml/2006/table">
            <a:tbl>
              <a:tblPr/>
              <a:tblGrid>
                <a:gridCol w="1158295">
                  <a:extLst>
                    <a:ext uri="{9D8B030D-6E8A-4147-A177-3AD203B41FA5}">
                      <a16:colId xmlns:a16="http://schemas.microsoft.com/office/drawing/2014/main" val="20000"/>
                    </a:ext>
                  </a:extLst>
                </a:gridCol>
                <a:gridCol w="1920995">
                  <a:extLst>
                    <a:ext uri="{9D8B030D-6E8A-4147-A177-3AD203B41FA5}">
                      <a16:colId xmlns:a16="http://schemas.microsoft.com/office/drawing/2014/main" val="20001"/>
                    </a:ext>
                  </a:extLst>
                </a:gridCol>
                <a:gridCol w="1862449">
                  <a:extLst>
                    <a:ext uri="{9D8B030D-6E8A-4147-A177-3AD203B41FA5}">
                      <a16:colId xmlns:a16="http://schemas.microsoft.com/office/drawing/2014/main" val="20002"/>
                    </a:ext>
                  </a:extLst>
                </a:gridCol>
                <a:gridCol w="2805539">
                  <a:extLst>
                    <a:ext uri="{9D8B030D-6E8A-4147-A177-3AD203B41FA5}">
                      <a16:colId xmlns:a16="http://schemas.microsoft.com/office/drawing/2014/main" val="20003"/>
                    </a:ext>
                  </a:extLst>
                </a:gridCol>
              </a:tblGrid>
              <a:tr h="359631">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Perpetua" charset="0"/>
                          <a:ea typeface="ＭＳ Ｐゴシック" charset="-128"/>
                        </a:rPr>
                        <a:t>Structure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Perpetua" charset="0"/>
                          <a:ea typeface="ＭＳ Ｐゴシック" charset="-128"/>
                        </a:rPr>
                        <a:t>Image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Perpetua" charset="0"/>
                          <a:ea typeface="ＭＳ Ｐゴシック" charset="-128"/>
                        </a:rPr>
                        <a:t>History (P=pain)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FFFFFF"/>
                          </a:solidFill>
                          <a:effectLst/>
                          <a:latin typeface="Perpetua" charset="0"/>
                          <a:ea typeface="ＭＳ Ｐゴシック" charset="-128"/>
                        </a:rPr>
                        <a:t>Exam</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74778">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Disc</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MRI: HIZ, Modic Changes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Perpetua" charset="0"/>
                          <a:ea typeface="ＭＳ Ｐゴシック" charset="-128"/>
                        </a:rPr>
                        <a:t>P arising from sit, midline; P w bend, lift, Valsalva</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Centralization (McKenzie), flexion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val="10001"/>
                  </a:ext>
                </a:extLst>
              </a:tr>
              <a:tr h="874778">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LZJ</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DDD/DJD common (not predictive)</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Perpetua" charset="0"/>
                          <a:ea typeface="ＭＳ Ｐゴシック" charset="-128"/>
                        </a:rPr>
                        <a:t>P standing, better walking, sitting; age &gt; 52</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Perpetua" charset="0"/>
                          <a:ea typeface="ＭＳ Ｐゴシック" charset="-128"/>
                        </a:rPr>
                        <a:t>P w combined extension / rotation (absent = negative predictor)</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9E7"/>
                    </a:solidFill>
                  </a:tcPr>
                </a:tc>
                <a:extLst>
                  <a:ext uri="{0D108BD9-81ED-4DB2-BD59-A6C34878D82A}">
                    <a16:rowId xmlns:a16="http://schemas.microsoft.com/office/drawing/2014/main" val="10002"/>
                  </a:ext>
                </a:extLst>
              </a:tr>
              <a:tr h="1448243">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SIJ</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Not predictive or sensitive/specific but rule out fracture, stress response, tumor, inflammation</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Perpetua" charset="0"/>
                          <a:ea typeface="ＭＳ Ｐゴシック" charset="-128"/>
                        </a:rPr>
                        <a:t>P arising from sit, P unilateral at or below PSIS</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tc>
                  <a:txBody>
                    <a:bodyPr/>
                    <a:lstStyle>
                      <a:lvl1pPr eaLnBrk="0" hangingPunct="0">
                        <a:spcBef>
                          <a:spcPts val="575"/>
                        </a:spcBef>
                        <a:buClr>
                          <a:schemeClr val="accent1"/>
                        </a:buClr>
                        <a:buSzPct val="85000"/>
                        <a:buFont typeface="Wingdings 2" charset="2"/>
                        <a:defRPr sz="2200">
                          <a:solidFill>
                            <a:schemeClr val="tx1"/>
                          </a:solidFill>
                          <a:latin typeface="Perpetua" charset="0"/>
                          <a:ea typeface="ＭＳ Ｐゴシック" charset="-128"/>
                        </a:defRPr>
                      </a:lvl1pPr>
                      <a:lvl2pPr marL="742950" indent="-285750" eaLnBrk="0" hangingPunct="0">
                        <a:spcBef>
                          <a:spcPts val="375"/>
                        </a:spcBef>
                        <a:buClr>
                          <a:schemeClr val="accent2"/>
                        </a:buClr>
                        <a:buSzPct val="85000"/>
                        <a:buFont typeface="Wingdings 2" charset="2"/>
                        <a:defRPr sz="2000">
                          <a:solidFill>
                            <a:schemeClr val="tx1"/>
                          </a:solidFill>
                          <a:latin typeface="Perpetua" charset="0"/>
                          <a:ea typeface="ＭＳ Ｐゴシック" charset="-128"/>
                        </a:defRPr>
                      </a:lvl2pPr>
                      <a:lvl3pPr marL="1143000" indent="-228600" eaLnBrk="0" hangingPunct="0">
                        <a:spcBef>
                          <a:spcPts val="375"/>
                        </a:spcBef>
                        <a:buClr>
                          <a:srgbClr val="E6B1AB"/>
                        </a:buClr>
                        <a:buSzPct val="85000"/>
                        <a:buFont typeface="Wingdings 2" charset="2"/>
                        <a:defRPr>
                          <a:solidFill>
                            <a:schemeClr val="tx1"/>
                          </a:solidFill>
                          <a:latin typeface="Perpetua" charset="0"/>
                          <a:ea typeface="ＭＳ Ｐゴシック" charset="-128"/>
                        </a:defRPr>
                      </a:lvl3pPr>
                      <a:lvl4pPr marL="1600200" indent="-228600" eaLnBrk="0" hangingPunct="0">
                        <a:spcBef>
                          <a:spcPts val="375"/>
                        </a:spcBef>
                        <a:buClr>
                          <a:srgbClr val="A28E6A"/>
                        </a:buClr>
                        <a:buSzPct val="80000"/>
                        <a:buFont typeface="Wingdings 2" charset="2"/>
                        <a:defRPr>
                          <a:solidFill>
                            <a:schemeClr val="tx1"/>
                          </a:solidFill>
                          <a:latin typeface="Perpetua" charset="0"/>
                          <a:ea typeface="ＭＳ Ｐゴシック" charset="-128"/>
                        </a:defRPr>
                      </a:lvl4pPr>
                      <a:lvl5pPr marL="2057400" indent="-228600" eaLnBrk="0" hangingPunct="0">
                        <a:spcBef>
                          <a:spcPts val="375"/>
                        </a:spcBef>
                        <a:buClr>
                          <a:srgbClr val="A28E6A"/>
                        </a:buClr>
                        <a:defRPr>
                          <a:solidFill>
                            <a:schemeClr val="tx1"/>
                          </a:solidFill>
                          <a:latin typeface="Perpetua" charset="0"/>
                          <a:ea typeface="ＭＳ Ｐゴシック" charset="-128"/>
                        </a:defRPr>
                      </a:lvl5pPr>
                      <a:lvl6pPr marL="25146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6pPr>
                      <a:lvl7pPr marL="29718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7pPr>
                      <a:lvl8pPr marL="34290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8pPr>
                      <a:lvl9pPr marL="3886200" indent="-228600" eaLnBrk="0" fontAlgn="base" hangingPunct="0">
                        <a:spcBef>
                          <a:spcPts val="375"/>
                        </a:spcBef>
                        <a:spcAft>
                          <a:spcPct val="0"/>
                        </a:spcAft>
                        <a:buClr>
                          <a:srgbClr val="A28E6A"/>
                        </a:buClr>
                        <a:defRPr>
                          <a:solidFill>
                            <a:schemeClr val="tx1"/>
                          </a:solidFill>
                          <a:latin typeface="Perpetua"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Perpetua" charset="0"/>
                          <a:ea typeface="ＭＳ Ｐゴシック" charset="-128"/>
                        </a:rPr>
                        <a:t>Fortin finger (pt. points to SIJ as P location; </a:t>
                      </a:r>
                      <a:r>
                        <a:rPr kumimoji="0" lang="en-US" altLang="en-US" sz="1400" b="0" i="0" u="none" strike="noStrike" cap="none" normalizeH="0" baseline="0" dirty="0" err="1">
                          <a:ln>
                            <a:noFill/>
                          </a:ln>
                          <a:solidFill>
                            <a:srgbClr val="000000"/>
                          </a:solidFill>
                          <a:effectLst/>
                          <a:latin typeface="Perpetua" charset="0"/>
                          <a:ea typeface="ＭＳ Ｐゴシック" charset="-128"/>
                        </a:rPr>
                        <a:t>Gillet</a:t>
                      </a:r>
                      <a:r>
                        <a:rPr kumimoji="0" lang="en-US" altLang="en-US" sz="1400" b="0" i="0" u="none" strike="noStrike" cap="none" normalizeH="0" baseline="0" dirty="0">
                          <a:ln>
                            <a:noFill/>
                          </a:ln>
                          <a:solidFill>
                            <a:srgbClr val="000000"/>
                          </a:solidFill>
                          <a:effectLst/>
                          <a:latin typeface="Perpetua" charset="0"/>
                          <a:ea typeface="ＭＳ Ｐゴシック" charset="-128"/>
                        </a:rPr>
                        <a:t> test; 3 of 5 positive: pelvic distraction, compression, FABER, thigh thrust, </a:t>
                      </a:r>
                      <a:r>
                        <a:rPr kumimoji="0" lang="en-US" altLang="en-US" sz="1400" b="0" i="0" u="none" strike="noStrike" cap="none" normalizeH="0" baseline="0" dirty="0" err="1">
                          <a:ln>
                            <a:noFill/>
                          </a:ln>
                          <a:solidFill>
                            <a:srgbClr val="000000"/>
                          </a:solidFill>
                          <a:effectLst/>
                          <a:latin typeface="Perpetua" charset="0"/>
                          <a:ea typeface="ＭＳ Ｐゴシック" charset="-128"/>
                        </a:rPr>
                        <a:t>Gaenslen</a:t>
                      </a:r>
                      <a:r>
                        <a:rPr kumimoji="0" lang="ja-JP" altLang="en-US" sz="1400" b="0" i="0" u="none" strike="noStrike" cap="none" normalizeH="0" baseline="0" dirty="0">
                          <a:ln>
                            <a:noFill/>
                          </a:ln>
                          <a:solidFill>
                            <a:srgbClr val="000000"/>
                          </a:solidFill>
                          <a:effectLst/>
                          <a:latin typeface="Perpetua" charset="0"/>
                          <a:ea typeface="ＭＳ Ｐゴシック" charset="-128"/>
                        </a:rPr>
                        <a:t>’</a:t>
                      </a:r>
                      <a:r>
                        <a:rPr kumimoji="0" lang="en-US" altLang="ja-JP" sz="1400" b="0" i="0" u="none" strike="noStrike" cap="none" normalizeH="0" baseline="0" dirty="0">
                          <a:ln>
                            <a:noFill/>
                          </a:ln>
                          <a:solidFill>
                            <a:srgbClr val="000000"/>
                          </a:solidFill>
                          <a:effectLst/>
                          <a:latin typeface="Perpetua" charset="0"/>
                          <a:ea typeface="ＭＳ Ｐゴシック" charset="-128"/>
                        </a:rPr>
                        <a:t>s</a:t>
                      </a:r>
                      <a:endParaRPr kumimoji="0" lang="en-US" altLang="en-US" sz="1400" b="0" i="0" u="none" strike="noStrike" cap="none" normalizeH="0" baseline="0" dirty="0">
                        <a:ln>
                          <a:noFill/>
                        </a:ln>
                        <a:solidFill>
                          <a:srgbClr val="000000"/>
                        </a:solidFill>
                        <a:effectLst/>
                        <a:latin typeface="Perpetua" charset="0"/>
                        <a:ea typeface="ＭＳ Ｐゴシック" charset="-128"/>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CFCC"/>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78009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5B1819-2AA5-4666-8B5F-943C69EA4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150558" y="349283"/>
            <a:ext cx="7334250" cy="286618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5565CBA-9FA4-43A1-8490-14972E9F781E}"/>
              </a:ext>
            </a:extLst>
          </p:cNvPr>
          <p:cNvSpPr/>
          <p:nvPr/>
        </p:nvSpPr>
        <p:spPr>
          <a:xfrm>
            <a:off x="3048000" y="3089613"/>
            <a:ext cx="6096000" cy="3416320"/>
          </a:xfrm>
          <a:prstGeom prst="rect">
            <a:avLst/>
          </a:prstGeom>
        </p:spPr>
        <p:txBody>
          <a:bodyPr>
            <a:spAutoFit/>
          </a:bodyPr>
          <a:lstStyle/>
          <a:p>
            <a:pPr algn="ctr"/>
            <a:r>
              <a:rPr lang="en-US" b="1" dirty="0"/>
              <a:t>LZJ</a:t>
            </a:r>
            <a:r>
              <a:rPr lang="en-US" dirty="0"/>
              <a:t>: no pain rising from sitting</a:t>
            </a:r>
          </a:p>
          <a:p>
            <a:pPr algn="ctr"/>
            <a:endParaRPr lang="en-US" b="1" dirty="0"/>
          </a:p>
          <a:p>
            <a:pPr algn="ctr"/>
            <a:r>
              <a:rPr lang="en-US" b="1" dirty="0"/>
              <a:t>Discogenic</a:t>
            </a:r>
            <a:r>
              <a:rPr lang="en-US" dirty="0"/>
              <a:t>: </a:t>
            </a:r>
          </a:p>
          <a:p>
            <a:pPr algn="ctr"/>
            <a:r>
              <a:rPr lang="en-US" dirty="0"/>
              <a:t>Centralization w McKenzie method</a:t>
            </a:r>
          </a:p>
          <a:p>
            <a:pPr algn="ctr"/>
            <a:r>
              <a:rPr lang="en-US" dirty="0"/>
              <a:t>Pain w rising from sitting</a:t>
            </a:r>
          </a:p>
          <a:p>
            <a:pPr algn="ctr"/>
            <a:endParaRPr lang="en-US" dirty="0"/>
          </a:p>
          <a:p>
            <a:pPr algn="ctr"/>
            <a:r>
              <a:rPr lang="en-US" b="1" dirty="0"/>
              <a:t>Sacroiliac</a:t>
            </a:r>
            <a:r>
              <a:rPr lang="en-US" dirty="0"/>
              <a:t>: </a:t>
            </a:r>
          </a:p>
          <a:p>
            <a:pPr algn="ctr"/>
            <a:r>
              <a:rPr lang="en-US" dirty="0"/>
              <a:t>Unilateral pain; No lumbar pain</a:t>
            </a:r>
          </a:p>
          <a:p>
            <a:pPr algn="ctr"/>
            <a:r>
              <a:rPr lang="en-US" dirty="0"/>
              <a:t>Pain rising from sitting</a:t>
            </a:r>
          </a:p>
          <a:p>
            <a:pPr algn="ctr"/>
            <a:r>
              <a:rPr lang="en-US" dirty="0"/>
              <a:t>3/5 provocation tests: distraction, compression, sacral thrust, thigh thrust, </a:t>
            </a:r>
            <a:r>
              <a:rPr lang="en-US" dirty="0" err="1"/>
              <a:t>Gaenslen’s</a:t>
            </a:r>
            <a:endParaRPr lang="en-US" dirty="0"/>
          </a:p>
          <a:p>
            <a:pPr algn="ctr"/>
            <a:endParaRPr lang="en-US" b="1" dirty="0"/>
          </a:p>
        </p:txBody>
      </p:sp>
    </p:spTree>
    <p:extLst>
      <p:ext uri="{BB962C8B-B14F-4D97-AF65-F5344CB8AC3E}">
        <p14:creationId xmlns:p14="http://schemas.microsoft.com/office/powerpoint/2010/main" val="2401547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DD7DFD7D-E5B0-4833-B638-58D12AD3F833}"/>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424142" y="318185"/>
            <a:ext cx="5761055" cy="2716417"/>
          </a:xfr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F6C735C-1B32-45B7-A8C7-F8D9E5BECEE3}"/>
              </a:ext>
            </a:extLst>
          </p:cNvPr>
          <p:cNvPicPr>
            <a:picLocks noChangeAspect="1"/>
          </p:cNvPicPr>
          <p:nvPr/>
        </p:nvPicPr>
        <p:blipFill>
          <a:blip r:embed="rId3"/>
          <a:stretch>
            <a:fillRect/>
          </a:stretch>
        </p:blipFill>
        <p:spPr>
          <a:xfrm>
            <a:off x="5904613" y="1676393"/>
            <a:ext cx="5761055" cy="5017416"/>
          </a:xfrm>
          <a:prstGeom prst="rect">
            <a:avLst/>
          </a:prstGeom>
        </p:spPr>
      </p:pic>
    </p:spTree>
    <p:extLst>
      <p:ext uri="{BB962C8B-B14F-4D97-AF65-F5344CB8AC3E}">
        <p14:creationId xmlns:p14="http://schemas.microsoft.com/office/powerpoint/2010/main" val="2618040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1E7A-DF82-476D-B399-D379D89BADEB}"/>
              </a:ext>
            </a:extLst>
          </p:cNvPr>
          <p:cNvSpPr>
            <a:spLocks noGrp="1"/>
          </p:cNvSpPr>
          <p:nvPr>
            <p:ph type="title"/>
          </p:nvPr>
        </p:nvSpPr>
        <p:spPr/>
        <p:txBody>
          <a:bodyPr/>
          <a:lstStyle/>
          <a:p>
            <a:r>
              <a:rPr lang="en-US" dirty="0"/>
              <a:t>Diagnosis of Facet Joint Syndrome</a:t>
            </a:r>
          </a:p>
        </p:txBody>
      </p:sp>
      <p:sp>
        <p:nvSpPr>
          <p:cNvPr id="3" name="Content Placeholder 2">
            <a:extLst>
              <a:ext uri="{FF2B5EF4-FFF2-40B4-BE49-F238E27FC236}">
                <a16:creationId xmlns:a16="http://schemas.microsoft.com/office/drawing/2014/main" id="{45425AD5-DAA9-469C-9256-5C0D5C53F12D}"/>
              </a:ext>
            </a:extLst>
          </p:cNvPr>
          <p:cNvSpPr>
            <a:spLocks noGrp="1"/>
          </p:cNvSpPr>
          <p:nvPr>
            <p:ph idx="1"/>
          </p:nvPr>
        </p:nvSpPr>
        <p:spPr/>
        <p:txBody>
          <a:bodyPr/>
          <a:lstStyle/>
          <a:p>
            <a:r>
              <a:rPr lang="en-US" dirty="0"/>
              <a:t>Extension/Rotation Test</a:t>
            </a:r>
          </a:p>
          <a:p>
            <a:pPr lvl="1">
              <a:defRPr/>
            </a:pPr>
            <a:r>
              <a:rPr lang="en-US" dirty="0"/>
              <a:t>If negative: very unlikely to have 95% pain reduction   </a:t>
            </a:r>
          </a:p>
          <a:p>
            <a:pPr lvl="1">
              <a:defRPr/>
            </a:pPr>
            <a:r>
              <a:rPr lang="en-US" dirty="0"/>
              <a:t>NPV = 100, PPV = 13</a:t>
            </a:r>
          </a:p>
          <a:p>
            <a:pPr lvl="1">
              <a:defRPr/>
            </a:pPr>
            <a:r>
              <a:rPr lang="en-US" dirty="0"/>
              <a:t>Sensitivity = 100%</a:t>
            </a:r>
          </a:p>
          <a:p>
            <a:pPr lvl="1">
              <a:defRPr/>
            </a:pPr>
            <a:r>
              <a:rPr lang="en-US" dirty="0"/>
              <a:t>Specificity = 22%</a:t>
            </a:r>
          </a:p>
          <a:p>
            <a:pPr lvl="1"/>
            <a:endParaRPr lang="en-US" dirty="0"/>
          </a:p>
        </p:txBody>
      </p:sp>
      <p:pic>
        <p:nvPicPr>
          <p:cNvPr id="4" name="Picture 3">
            <a:extLst>
              <a:ext uri="{FF2B5EF4-FFF2-40B4-BE49-F238E27FC236}">
                <a16:creationId xmlns:a16="http://schemas.microsoft.com/office/drawing/2014/main" id="{09CB1EA1-6225-46B1-A162-AAA30958CF2F}"/>
              </a:ext>
            </a:extLst>
          </p:cNvPr>
          <p:cNvPicPr>
            <a:picLocks noChangeAspect="1"/>
          </p:cNvPicPr>
          <p:nvPr/>
        </p:nvPicPr>
        <p:blipFill>
          <a:blip r:embed="rId2"/>
          <a:stretch>
            <a:fillRect/>
          </a:stretch>
        </p:blipFill>
        <p:spPr>
          <a:xfrm>
            <a:off x="8456321" y="1825625"/>
            <a:ext cx="3212554" cy="4351338"/>
          </a:xfrm>
          <a:prstGeom prst="rect">
            <a:avLst/>
          </a:prstGeom>
        </p:spPr>
      </p:pic>
    </p:spTree>
    <p:extLst>
      <p:ext uri="{BB962C8B-B14F-4D97-AF65-F5344CB8AC3E}">
        <p14:creationId xmlns:p14="http://schemas.microsoft.com/office/powerpoint/2010/main" val="2356410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334E-B674-4DF5-BB60-A606178F32B9}"/>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BE8F4FAA-3224-4102-BD70-4BE9A9F4FA8C}"/>
              </a:ext>
            </a:extLst>
          </p:cNvPr>
          <p:cNvSpPr>
            <a:spLocks noGrp="1"/>
          </p:cNvSpPr>
          <p:nvPr>
            <p:ph idx="1"/>
          </p:nvPr>
        </p:nvSpPr>
        <p:spPr>
          <a:xfrm>
            <a:off x="838200" y="1536719"/>
            <a:ext cx="10515600" cy="4351338"/>
          </a:xfrm>
        </p:spPr>
        <p:txBody>
          <a:bodyPr/>
          <a:lstStyle/>
          <a:p>
            <a:r>
              <a:rPr lang="en-US" dirty="0"/>
              <a:t>No relevant disclosures</a:t>
            </a:r>
          </a:p>
          <a:p>
            <a:r>
              <a:rPr lang="en-US" dirty="0"/>
              <a:t>Consultant for Boston Scientific, NALU, Nevro</a:t>
            </a:r>
          </a:p>
          <a:p>
            <a:pPr marL="0" indent="0">
              <a:buNone/>
            </a:pPr>
            <a:endParaRPr lang="en-US" dirty="0"/>
          </a:p>
          <a:p>
            <a:pPr marL="0" indent="0">
              <a:buNone/>
            </a:pPr>
            <a:endParaRPr lang="en-US" dirty="0"/>
          </a:p>
          <a:p>
            <a:endParaRPr lang="en-US" dirty="0"/>
          </a:p>
          <a:p>
            <a:pPr marL="0" indent="0">
              <a:buNone/>
            </a:pPr>
            <a:endParaRPr lang="en-US" dirty="0"/>
          </a:p>
        </p:txBody>
      </p:sp>
    </p:spTree>
    <p:extLst>
      <p:ext uri="{BB962C8B-B14F-4D97-AF65-F5344CB8AC3E}">
        <p14:creationId xmlns:p14="http://schemas.microsoft.com/office/powerpoint/2010/main" val="15722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E727-5ECB-49C6-8384-8EF605112635}"/>
              </a:ext>
            </a:extLst>
          </p:cNvPr>
          <p:cNvSpPr>
            <a:spLocks noGrp="1"/>
          </p:cNvSpPr>
          <p:nvPr>
            <p:ph type="title"/>
          </p:nvPr>
        </p:nvSpPr>
        <p:spPr/>
        <p:txBody>
          <a:bodyPr/>
          <a:lstStyle/>
          <a:p>
            <a:r>
              <a:rPr lang="en-US" dirty="0"/>
              <a:t>Clinical Predictive Rule (5)</a:t>
            </a:r>
          </a:p>
        </p:txBody>
      </p:sp>
      <p:sp>
        <p:nvSpPr>
          <p:cNvPr id="3" name="Content Placeholder 2">
            <a:extLst>
              <a:ext uri="{FF2B5EF4-FFF2-40B4-BE49-F238E27FC236}">
                <a16:creationId xmlns:a16="http://schemas.microsoft.com/office/drawing/2014/main" id="{754C9509-0B02-44BB-9A40-ECCC90F8C0B7}"/>
              </a:ext>
            </a:extLst>
          </p:cNvPr>
          <p:cNvSpPr>
            <a:spLocks noGrp="1"/>
          </p:cNvSpPr>
          <p:nvPr>
            <p:ph idx="1"/>
          </p:nvPr>
        </p:nvSpPr>
        <p:spPr/>
        <p:txBody>
          <a:bodyPr/>
          <a:lstStyle/>
          <a:p>
            <a:r>
              <a:rPr lang="en-US" altLang="en-US" sz="3200" dirty="0">
                <a:solidFill>
                  <a:srgbClr val="FF0000"/>
                </a:solidFill>
              </a:rPr>
              <a:t>Three of five: age &gt;50, </a:t>
            </a:r>
            <a:r>
              <a:rPr lang="en-US" altLang="en-US" sz="3200" dirty="0" err="1">
                <a:solidFill>
                  <a:srgbClr val="FF0000"/>
                </a:solidFill>
              </a:rPr>
              <a:t>sx</a:t>
            </a:r>
            <a:r>
              <a:rPr lang="en-US" altLang="en-US" sz="3200" dirty="0">
                <a:solidFill>
                  <a:srgbClr val="FF0000"/>
                </a:solidFill>
              </a:rPr>
              <a:t>. better walking, </a:t>
            </a:r>
            <a:r>
              <a:rPr lang="en-US" altLang="en-US" sz="3200" dirty="0" err="1">
                <a:solidFill>
                  <a:srgbClr val="FF0000"/>
                </a:solidFill>
              </a:rPr>
              <a:t>sx</a:t>
            </a:r>
            <a:r>
              <a:rPr lang="en-US" altLang="en-US" sz="3200" dirty="0">
                <a:solidFill>
                  <a:srgbClr val="FF0000"/>
                </a:solidFill>
              </a:rPr>
              <a:t>. best sitting, onset of pain paraspinal, pain worse with combined extension/rotation</a:t>
            </a:r>
          </a:p>
          <a:p>
            <a:endParaRPr lang="en-US" altLang="en-US" sz="3200" dirty="0"/>
          </a:p>
          <a:p>
            <a:pPr lvl="1"/>
            <a:r>
              <a:rPr lang="en-US" altLang="en-US" sz="3200" dirty="0"/>
              <a:t>Sensitivity 85%, specificity 91%, PPV 55, NPV 98</a:t>
            </a:r>
          </a:p>
          <a:p>
            <a:pPr lvl="1"/>
            <a:endParaRPr lang="en-US" altLang="en-US" sz="3200" dirty="0"/>
          </a:p>
          <a:p>
            <a:pPr lvl="1"/>
            <a:r>
              <a:rPr lang="en-US" altLang="en-US" sz="3200" dirty="0"/>
              <a:t>Laslett, et al, Spine J. 2006 Jul-Aug;6(4):370-9</a:t>
            </a:r>
          </a:p>
          <a:p>
            <a:endParaRPr lang="en-US" dirty="0"/>
          </a:p>
        </p:txBody>
      </p:sp>
    </p:spTree>
    <p:extLst>
      <p:ext uri="{BB962C8B-B14F-4D97-AF65-F5344CB8AC3E}">
        <p14:creationId xmlns:p14="http://schemas.microsoft.com/office/powerpoint/2010/main" val="301289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8150-7BA5-4250-AD16-A15B25A9E65F}"/>
              </a:ext>
            </a:extLst>
          </p:cNvPr>
          <p:cNvSpPr>
            <a:spLocks noGrp="1"/>
          </p:cNvSpPr>
          <p:nvPr>
            <p:ph type="title"/>
          </p:nvPr>
        </p:nvSpPr>
        <p:spPr>
          <a:xfrm>
            <a:off x="838200" y="997590"/>
            <a:ext cx="10515600" cy="1325563"/>
          </a:xfrm>
        </p:spPr>
        <p:txBody>
          <a:bodyPr/>
          <a:lstStyle/>
          <a:p>
            <a:r>
              <a:rPr lang="en-US" altLang="en-US" dirty="0"/>
              <a:t>Spine Intervention Society (SIS) Practice Guidelines</a:t>
            </a:r>
            <a:endParaRPr lang="en-US" dirty="0"/>
          </a:p>
        </p:txBody>
      </p:sp>
      <p:sp>
        <p:nvSpPr>
          <p:cNvPr id="3" name="Content Placeholder 2">
            <a:extLst>
              <a:ext uri="{FF2B5EF4-FFF2-40B4-BE49-F238E27FC236}">
                <a16:creationId xmlns:a16="http://schemas.microsoft.com/office/drawing/2014/main" id="{6CD4DB96-2A09-45B7-8183-83DB205BA7DD}"/>
              </a:ext>
            </a:extLst>
          </p:cNvPr>
          <p:cNvSpPr>
            <a:spLocks noGrp="1"/>
          </p:cNvSpPr>
          <p:nvPr>
            <p:ph idx="1"/>
          </p:nvPr>
        </p:nvSpPr>
        <p:spPr>
          <a:xfrm>
            <a:off x="838200" y="2323153"/>
            <a:ext cx="10515600" cy="4351338"/>
          </a:xfrm>
        </p:spPr>
        <p:txBody>
          <a:bodyPr/>
          <a:lstStyle/>
          <a:p>
            <a:r>
              <a:rPr lang="en-US" dirty="0"/>
              <a:t>Algorithm Highlights</a:t>
            </a:r>
          </a:p>
          <a:p>
            <a:pPr lvl="1"/>
            <a:r>
              <a:rPr lang="en-US" dirty="0"/>
              <a:t>L-MRI discs normal</a:t>
            </a:r>
          </a:p>
          <a:p>
            <a:pPr lvl="2"/>
            <a:r>
              <a:rPr lang="en-US" dirty="0"/>
              <a:t>Investigate synovial joints</a:t>
            </a:r>
          </a:p>
          <a:p>
            <a:pPr lvl="1"/>
            <a:r>
              <a:rPr lang="en-US" dirty="0"/>
              <a:t>L-MRI abnormal</a:t>
            </a:r>
          </a:p>
          <a:p>
            <a:pPr lvl="2"/>
            <a:r>
              <a:rPr lang="en-US" dirty="0"/>
              <a:t>Young person – investigate discs</a:t>
            </a:r>
          </a:p>
          <a:p>
            <a:pPr lvl="1"/>
            <a:r>
              <a:rPr lang="en-US" dirty="0"/>
              <a:t>Older person – investigate synovial joints</a:t>
            </a:r>
          </a:p>
          <a:p>
            <a:pPr lvl="1"/>
            <a:r>
              <a:rPr lang="en-US" dirty="0"/>
              <a:t>If pain below L5, unilateral</a:t>
            </a:r>
          </a:p>
          <a:p>
            <a:pPr lvl="2"/>
            <a:r>
              <a:rPr lang="en-US" dirty="0"/>
              <a:t>Investigate SIJ</a:t>
            </a:r>
          </a:p>
          <a:p>
            <a:pPr lvl="1"/>
            <a:r>
              <a:rPr lang="en-US" dirty="0"/>
              <a:t>If pain above L5, bilateral</a:t>
            </a:r>
          </a:p>
          <a:p>
            <a:pPr lvl="2"/>
            <a:r>
              <a:rPr lang="en-US" dirty="0"/>
              <a:t>Investigate LZJs in stepwise fashion</a:t>
            </a:r>
          </a:p>
          <a:p>
            <a:pPr lvl="1"/>
            <a:endParaRPr lang="en-US" dirty="0"/>
          </a:p>
        </p:txBody>
      </p:sp>
      <p:pic>
        <p:nvPicPr>
          <p:cNvPr id="5" name="Picture 4">
            <a:extLst>
              <a:ext uri="{FF2B5EF4-FFF2-40B4-BE49-F238E27FC236}">
                <a16:creationId xmlns:a16="http://schemas.microsoft.com/office/drawing/2014/main" id="{CC03C5FB-70FF-443C-A9BE-8F4A7F68D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376" y="2323153"/>
            <a:ext cx="3845432" cy="3853810"/>
          </a:xfrm>
          <a:prstGeom prst="rect">
            <a:avLst/>
          </a:prstGeom>
        </p:spPr>
      </p:pic>
    </p:spTree>
    <p:extLst>
      <p:ext uri="{BB962C8B-B14F-4D97-AF65-F5344CB8AC3E}">
        <p14:creationId xmlns:p14="http://schemas.microsoft.com/office/powerpoint/2010/main" val="3115131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4CC9F-22C7-4109-B3F7-A523D5967F9A}"/>
              </a:ext>
            </a:extLst>
          </p:cNvPr>
          <p:cNvSpPr>
            <a:spLocks noGrp="1"/>
          </p:cNvSpPr>
          <p:nvPr>
            <p:ph type="title"/>
          </p:nvPr>
        </p:nvSpPr>
        <p:spPr/>
        <p:txBody>
          <a:bodyPr/>
          <a:lstStyle/>
          <a:p>
            <a:r>
              <a:rPr lang="en-US" dirty="0"/>
              <a:t>Diagnosis of Facet Joint Syndrome</a:t>
            </a:r>
          </a:p>
        </p:txBody>
      </p:sp>
      <p:pic>
        <p:nvPicPr>
          <p:cNvPr id="5" name="Picture 2" descr="image0-1">
            <a:extLst>
              <a:ext uri="{FF2B5EF4-FFF2-40B4-BE49-F238E27FC236}">
                <a16:creationId xmlns:a16="http://schemas.microsoft.com/office/drawing/2014/main" id="{FE03EAD2-C4D9-4CC4-9CA8-F259B296781D}"/>
              </a:ext>
            </a:extLst>
          </p:cNvPr>
          <p:cNvPicPr>
            <a:picLocks noChangeAspect="1" noChangeArrowheads="1"/>
          </p:cNvPicPr>
          <p:nvPr/>
        </p:nvPicPr>
        <p:blipFill>
          <a:blip r:embed="rId3"/>
          <a:srcRect/>
          <a:stretch>
            <a:fillRect/>
          </a:stretch>
        </p:blipFill>
        <p:spPr bwMode="auto">
          <a:xfrm>
            <a:off x="502418" y="1809750"/>
            <a:ext cx="5486399" cy="4329793"/>
          </a:xfrm>
          <a:prstGeom prst="rect">
            <a:avLst/>
          </a:prstGeom>
          <a:noFill/>
        </p:spPr>
      </p:pic>
      <p:pic>
        <p:nvPicPr>
          <p:cNvPr id="7" name="Picture 6" descr="A drawing of a person&#10;&#10;Description automatically generated">
            <a:extLst>
              <a:ext uri="{FF2B5EF4-FFF2-40B4-BE49-F238E27FC236}">
                <a16:creationId xmlns:a16="http://schemas.microsoft.com/office/drawing/2014/main" id="{E8910972-B972-4C1A-95F6-3AD2F8DB7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62" y="1809750"/>
            <a:ext cx="4329150" cy="4195763"/>
          </a:xfrm>
          <a:prstGeom prst="rect">
            <a:avLst/>
          </a:prstGeom>
        </p:spPr>
      </p:pic>
    </p:spTree>
    <p:extLst>
      <p:ext uri="{BB962C8B-B14F-4D97-AF65-F5344CB8AC3E}">
        <p14:creationId xmlns:p14="http://schemas.microsoft.com/office/powerpoint/2010/main" val="979948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18883-B226-4BFF-9013-7AC6306D214D}"/>
              </a:ext>
            </a:extLst>
          </p:cNvPr>
          <p:cNvSpPr>
            <a:spLocks noGrp="1"/>
          </p:cNvSpPr>
          <p:nvPr>
            <p:ph type="title"/>
          </p:nvPr>
        </p:nvSpPr>
        <p:spPr/>
        <p:txBody>
          <a:bodyPr/>
          <a:lstStyle/>
          <a:p>
            <a:r>
              <a:rPr lang="en-US" dirty="0"/>
              <a:t>Diagnosis of Facet Joint Syndrome</a:t>
            </a:r>
          </a:p>
        </p:txBody>
      </p:sp>
      <p:pic>
        <p:nvPicPr>
          <p:cNvPr id="5" name="Picture 4" descr="A close up of a piece of paper&#10;&#10;Description automatically generated">
            <a:extLst>
              <a:ext uri="{FF2B5EF4-FFF2-40B4-BE49-F238E27FC236}">
                <a16:creationId xmlns:a16="http://schemas.microsoft.com/office/drawing/2014/main" id="{0CDC91ED-415C-4D8E-9448-2FF4FF071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5" y="2167730"/>
            <a:ext cx="5505450" cy="3661570"/>
          </a:xfrm>
          <a:prstGeom prst="rect">
            <a:avLst/>
          </a:prstGeom>
        </p:spPr>
      </p:pic>
    </p:spTree>
    <p:extLst>
      <p:ext uri="{BB962C8B-B14F-4D97-AF65-F5344CB8AC3E}">
        <p14:creationId xmlns:p14="http://schemas.microsoft.com/office/powerpoint/2010/main" val="302092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1C902-30F9-4D4C-8540-5EA02AE16D5B}"/>
              </a:ext>
            </a:extLst>
          </p:cNvPr>
          <p:cNvSpPr>
            <a:spLocks noGrp="1"/>
          </p:cNvSpPr>
          <p:nvPr>
            <p:ph type="title"/>
          </p:nvPr>
        </p:nvSpPr>
        <p:spPr/>
        <p:txBody>
          <a:bodyPr/>
          <a:lstStyle/>
          <a:p>
            <a:r>
              <a:rPr lang="en-US" dirty="0"/>
              <a:t>Diagnosis of Facet Joint Syndrome</a:t>
            </a:r>
          </a:p>
        </p:txBody>
      </p:sp>
      <p:pic>
        <p:nvPicPr>
          <p:cNvPr id="4" name="Picture 3">
            <a:extLst>
              <a:ext uri="{FF2B5EF4-FFF2-40B4-BE49-F238E27FC236}">
                <a16:creationId xmlns:a16="http://schemas.microsoft.com/office/drawing/2014/main" id="{ACDABE65-0DF8-4D87-A065-5C12955D0768}"/>
              </a:ext>
            </a:extLst>
          </p:cNvPr>
          <p:cNvPicPr>
            <a:picLocks noChangeAspect="1"/>
          </p:cNvPicPr>
          <p:nvPr/>
        </p:nvPicPr>
        <p:blipFill>
          <a:blip r:embed="rId2"/>
          <a:stretch>
            <a:fillRect/>
          </a:stretch>
        </p:blipFill>
        <p:spPr>
          <a:xfrm>
            <a:off x="1978164" y="1812628"/>
            <a:ext cx="7708445" cy="4105851"/>
          </a:xfrm>
          <a:prstGeom prst="rect">
            <a:avLst/>
          </a:prstGeom>
        </p:spPr>
      </p:pic>
    </p:spTree>
    <p:extLst>
      <p:ext uri="{BB962C8B-B14F-4D97-AF65-F5344CB8AC3E}">
        <p14:creationId xmlns:p14="http://schemas.microsoft.com/office/powerpoint/2010/main" val="504647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DE928-6932-454C-8EA3-7FE393779E8A}"/>
              </a:ext>
            </a:extLst>
          </p:cNvPr>
          <p:cNvSpPr>
            <a:spLocks noGrp="1"/>
          </p:cNvSpPr>
          <p:nvPr>
            <p:ph type="title"/>
          </p:nvPr>
        </p:nvSpPr>
        <p:spPr>
          <a:xfrm>
            <a:off x="838200" y="250825"/>
            <a:ext cx="10515600" cy="1325563"/>
          </a:xfrm>
        </p:spPr>
        <p:txBody>
          <a:bodyPr/>
          <a:lstStyle/>
          <a:p>
            <a:r>
              <a:rPr lang="en-US" dirty="0"/>
              <a:t>Diagnosis of Facet Joint Syndrome</a:t>
            </a:r>
          </a:p>
        </p:txBody>
      </p:sp>
      <p:pic>
        <p:nvPicPr>
          <p:cNvPr id="4" name="Picture 3">
            <a:extLst>
              <a:ext uri="{FF2B5EF4-FFF2-40B4-BE49-F238E27FC236}">
                <a16:creationId xmlns:a16="http://schemas.microsoft.com/office/drawing/2014/main" id="{AF87CE96-7092-4408-8FDF-607D8F9F8D82}"/>
              </a:ext>
            </a:extLst>
          </p:cNvPr>
          <p:cNvPicPr>
            <a:picLocks noChangeAspect="1"/>
          </p:cNvPicPr>
          <p:nvPr/>
        </p:nvPicPr>
        <p:blipFill>
          <a:blip r:embed="rId3"/>
          <a:stretch>
            <a:fillRect/>
          </a:stretch>
        </p:blipFill>
        <p:spPr>
          <a:xfrm>
            <a:off x="2152022" y="1219862"/>
            <a:ext cx="7887956" cy="5236587"/>
          </a:xfrm>
          <a:prstGeom prst="rect">
            <a:avLst/>
          </a:prstGeom>
        </p:spPr>
      </p:pic>
    </p:spTree>
    <p:extLst>
      <p:ext uri="{BB962C8B-B14F-4D97-AF65-F5344CB8AC3E}">
        <p14:creationId xmlns:p14="http://schemas.microsoft.com/office/powerpoint/2010/main" val="1326268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C17F-EF1A-413E-975E-8E7B8BFD8073}"/>
              </a:ext>
            </a:extLst>
          </p:cNvPr>
          <p:cNvSpPr>
            <a:spLocks noGrp="1"/>
          </p:cNvSpPr>
          <p:nvPr>
            <p:ph type="title"/>
          </p:nvPr>
        </p:nvSpPr>
        <p:spPr>
          <a:xfrm>
            <a:off x="1009022" y="2686294"/>
            <a:ext cx="10515600" cy="2096721"/>
          </a:xfrm>
        </p:spPr>
        <p:txBody>
          <a:bodyPr>
            <a:normAutofit/>
          </a:bodyPr>
          <a:lstStyle/>
          <a:p>
            <a:pPr algn="ctr"/>
            <a:r>
              <a:rPr lang="en-US" dirty="0"/>
              <a:t>Value of Diagnostic Medial Branch Blocks</a:t>
            </a:r>
          </a:p>
        </p:txBody>
      </p:sp>
    </p:spTree>
    <p:extLst>
      <p:ext uri="{BB962C8B-B14F-4D97-AF65-F5344CB8AC3E}">
        <p14:creationId xmlns:p14="http://schemas.microsoft.com/office/powerpoint/2010/main" val="1137819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84E7D-611F-4097-BE80-F9B526BDB445}"/>
              </a:ext>
            </a:extLst>
          </p:cNvPr>
          <p:cNvSpPr txBox="1"/>
          <p:nvPr/>
        </p:nvSpPr>
        <p:spPr>
          <a:xfrm>
            <a:off x="1424763" y="2626243"/>
            <a:ext cx="8708065" cy="2123658"/>
          </a:xfrm>
          <a:prstGeom prst="rect">
            <a:avLst/>
          </a:prstGeom>
          <a:noFill/>
        </p:spPr>
        <p:txBody>
          <a:bodyPr wrap="square" rtlCol="0">
            <a:spAutoFit/>
          </a:bodyPr>
          <a:lstStyle/>
          <a:p>
            <a:pPr algn="ctr"/>
            <a:r>
              <a:rPr lang="en-US" sz="4400" dirty="0"/>
              <a:t>Question 1: Does the medial branch block effectively anesthetize the facet joint?</a:t>
            </a:r>
          </a:p>
        </p:txBody>
      </p:sp>
    </p:spTree>
    <p:extLst>
      <p:ext uri="{BB962C8B-B14F-4D97-AF65-F5344CB8AC3E}">
        <p14:creationId xmlns:p14="http://schemas.microsoft.com/office/powerpoint/2010/main" val="1648621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B0E66-C6FA-452C-8646-EC151D485577}"/>
              </a:ext>
            </a:extLst>
          </p:cNvPr>
          <p:cNvSpPr>
            <a:spLocks noGrp="1"/>
          </p:cNvSpPr>
          <p:nvPr>
            <p:ph idx="1"/>
          </p:nvPr>
        </p:nvSpPr>
        <p:spPr>
          <a:xfrm>
            <a:off x="838200" y="2644332"/>
            <a:ext cx="10515600" cy="3586347"/>
          </a:xfrm>
        </p:spPr>
        <p:txBody>
          <a:bodyPr/>
          <a:lstStyle/>
          <a:p>
            <a:r>
              <a:rPr lang="en-US" dirty="0"/>
              <a:t>18 individuals underwent IA saline injections until pain was elicited</a:t>
            </a:r>
          </a:p>
          <a:p>
            <a:r>
              <a:rPr lang="en-US" dirty="0"/>
              <a:t>15 patients went on to blinded MBBs with either saline or 2% lidocaine</a:t>
            </a:r>
          </a:p>
          <a:p>
            <a:r>
              <a:rPr lang="en-US" dirty="0"/>
              <a:t>30 minutes after the blocks, these patients underwent repeat capsular distension</a:t>
            </a:r>
          </a:p>
          <a:p>
            <a:r>
              <a:rPr lang="en-US" dirty="0"/>
              <a:t>The 2% lidocaine group had a significant effect on anesthetizing the facet joint compared to the saline group</a:t>
            </a:r>
          </a:p>
        </p:txBody>
      </p:sp>
      <p:pic>
        <p:nvPicPr>
          <p:cNvPr id="5" name="Picture 4">
            <a:extLst>
              <a:ext uri="{FF2B5EF4-FFF2-40B4-BE49-F238E27FC236}">
                <a16:creationId xmlns:a16="http://schemas.microsoft.com/office/drawing/2014/main" id="{A7FCC84D-108B-4F00-A498-1E48C9EBA90A}"/>
              </a:ext>
            </a:extLst>
          </p:cNvPr>
          <p:cNvPicPr>
            <a:picLocks noChangeAspect="1"/>
          </p:cNvPicPr>
          <p:nvPr/>
        </p:nvPicPr>
        <p:blipFill>
          <a:blip r:embed="rId2"/>
          <a:stretch>
            <a:fillRect/>
          </a:stretch>
        </p:blipFill>
        <p:spPr>
          <a:xfrm>
            <a:off x="976424" y="993693"/>
            <a:ext cx="10102702" cy="1508267"/>
          </a:xfrm>
          <a:prstGeom prst="rect">
            <a:avLst/>
          </a:prstGeom>
        </p:spPr>
      </p:pic>
    </p:spTree>
    <p:extLst>
      <p:ext uri="{BB962C8B-B14F-4D97-AF65-F5344CB8AC3E}">
        <p14:creationId xmlns:p14="http://schemas.microsoft.com/office/powerpoint/2010/main" val="811165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ED5FF0-61D4-42F4-A9BD-F4F0FFEC4952}"/>
              </a:ext>
            </a:extLst>
          </p:cNvPr>
          <p:cNvSpPr txBox="1"/>
          <p:nvPr/>
        </p:nvSpPr>
        <p:spPr>
          <a:xfrm>
            <a:off x="1956391" y="1818168"/>
            <a:ext cx="8623005" cy="3477875"/>
          </a:xfrm>
          <a:prstGeom prst="rect">
            <a:avLst/>
          </a:prstGeom>
          <a:noFill/>
        </p:spPr>
        <p:txBody>
          <a:bodyPr wrap="square" rtlCol="0">
            <a:spAutoFit/>
          </a:bodyPr>
          <a:lstStyle/>
          <a:p>
            <a:pPr algn="ctr"/>
            <a:r>
              <a:rPr lang="en-US" sz="4400" dirty="0"/>
              <a:t>Question 2: Does a Response to Medial Branch Blocks Predict RFA outcomes?  Does the prognostic cut-off value have an impact on outcomes? </a:t>
            </a:r>
          </a:p>
        </p:txBody>
      </p:sp>
    </p:spTree>
    <p:extLst>
      <p:ext uri="{BB962C8B-B14F-4D97-AF65-F5344CB8AC3E}">
        <p14:creationId xmlns:p14="http://schemas.microsoft.com/office/powerpoint/2010/main" val="3887621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38397-6CD8-4413-B885-D410B917118B}"/>
              </a:ext>
            </a:extLst>
          </p:cNvPr>
          <p:cNvSpPr>
            <a:spLocks noGrp="1"/>
          </p:cNvSpPr>
          <p:nvPr>
            <p:ph type="title"/>
          </p:nvPr>
        </p:nvSpPr>
        <p:spPr/>
        <p:txBody>
          <a:bodyPr/>
          <a:lstStyle/>
          <a:p>
            <a:r>
              <a:rPr lang="en-US" dirty="0"/>
              <a:t>Presentation Overview</a:t>
            </a:r>
          </a:p>
        </p:txBody>
      </p:sp>
      <p:sp>
        <p:nvSpPr>
          <p:cNvPr id="3" name="Content Placeholder 2">
            <a:extLst>
              <a:ext uri="{FF2B5EF4-FFF2-40B4-BE49-F238E27FC236}">
                <a16:creationId xmlns:a16="http://schemas.microsoft.com/office/drawing/2014/main" id="{0FA8C4A0-E8A4-43FD-987E-725DEF9C8F96}"/>
              </a:ext>
            </a:extLst>
          </p:cNvPr>
          <p:cNvSpPr>
            <a:spLocks noGrp="1"/>
          </p:cNvSpPr>
          <p:nvPr>
            <p:ph idx="1"/>
          </p:nvPr>
        </p:nvSpPr>
        <p:spPr/>
        <p:txBody>
          <a:bodyPr/>
          <a:lstStyle/>
          <a:p>
            <a:r>
              <a:rPr lang="en-US" dirty="0"/>
              <a:t>Facet Joint Anatomy</a:t>
            </a:r>
          </a:p>
          <a:p>
            <a:r>
              <a:rPr lang="en-US" dirty="0"/>
              <a:t>“Diagnosis” of Facet Joint Syndrome</a:t>
            </a:r>
          </a:p>
          <a:p>
            <a:r>
              <a:rPr lang="en-US" dirty="0"/>
              <a:t>Value of Diagnostic Blocks</a:t>
            </a:r>
          </a:p>
          <a:p>
            <a:r>
              <a:rPr lang="en-US" dirty="0"/>
              <a:t>Facet Joint and Medial Branch Block Technique</a:t>
            </a:r>
          </a:p>
          <a:p>
            <a:r>
              <a:rPr lang="en-US" dirty="0"/>
              <a:t>Lumbar Radiofrequency Ablation Techniques and factors that influence outcomes</a:t>
            </a:r>
          </a:p>
        </p:txBody>
      </p:sp>
    </p:spTree>
    <p:extLst>
      <p:ext uri="{BB962C8B-B14F-4D97-AF65-F5344CB8AC3E}">
        <p14:creationId xmlns:p14="http://schemas.microsoft.com/office/powerpoint/2010/main" val="673114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4C0522-3B73-42E0-9BEC-77B4EAB75395}"/>
              </a:ext>
            </a:extLst>
          </p:cNvPr>
          <p:cNvSpPr txBox="1"/>
          <p:nvPr/>
        </p:nvSpPr>
        <p:spPr>
          <a:xfrm>
            <a:off x="3040911" y="3044279"/>
            <a:ext cx="6943061" cy="769441"/>
          </a:xfrm>
          <a:prstGeom prst="rect">
            <a:avLst/>
          </a:prstGeom>
          <a:noFill/>
        </p:spPr>
        <p:txBody>
          <a:bodyPr wrap="square" rtlCol="0">
            <a:spAutoFit/>
          </a:bodyPr>
          <a:lstStyle/>
          <a:p>
            <a:r>
              <a:rPr lang="en-US" sz="4400" dirty="0"/>
              <a:t>The Answer is Yes and No</a:t>
            </a:r>
          </a:p>
        </p:txBody>
      </p:sp>
    </p:spTree>
    <p:extLst>
      <p:ext uri="{BB962C8B-B14F-4D97-AF65-F5344CB8AC3E}">
        <p14:creationId xmlns:p14="http://schemas.microsoft.com/office/powerpoint/2010/main" val="1319181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7097-7428-4309-9793-183EF05611D2}"/>
              </a:ext>
            </a:extLst>
          </p:cNvPr>
          <p:cNvSpPr>
            <a:spLocks noGrp="1"/>
          </p:cNvSpPr>
          <p:nvPr>
            <p:ph type="title"/>
          </p:nvPr>
        </p:nvSpPr>
        <p:spPr/>
        <p:txBody>
          <a:bodyPr/>
          <a:lstStyle/>
          <a:p>
            <a:r>
              <a:rPr lang="en-US" dirty="0"/>
              <a:t>Yes argument</a:t>
            </a:r>
          </a:p>
        </p:txBody>
      </p:sp>
      <p:sp>
        <p:nvSpPr>
          <p:cNvPr id="3" name="Content Placeholder 2">
            <a:extLst>
              <a:ext uri="{FF2B5EF4-FFF2-40B4-BE49-F238E27FC236}">
                <a16:creationId xmlns:a16="http://schemas.microsoft.com/office/drawing/2014/main" id="{C0BCC0EB-458C-405F-BEBF-0F638F68088A}"/>
              </a:ext>
            </a:extLst>
          </p:cNvPr>
          <p:cNvSpPr>
            <a:spLocks noGrp="1"/>
          </p:cNvSpPr>
          <p:nvPr>
            <p:ph idx="1"/>
          </p:nvPr>
        </p:nvSpPr>
        <p:spPr/>
        <p:txBody>
          <a:bodyPr/>
          <a:lstStyle/>
          <a:p>
            <a:r>
              <a:rPr lang="en-US" dirty="0" err="1"/>
              <a:t>Manchikanti</a:t>
            </a:r>
            <a:r>
              <a:rPr lang="en-US" dirty="0"/>
              <a:t> et al, 2010 (</a:t>
            </a:r>
            <a:r>
              <a:rPr lang="en-US" i="1" dirty="0"/>
              <a:t>Pain Physician</a:t>
            </a:r>
            <a:r>
              <a:rPr lang="en-US" dirty="0"/>
              <a:t>)</a:t>
            </a:r>
          </a:p>
          <a:p>
            <a:pPr lvl="1"/>
            <a:r>
              <a:rPr lang="en-US" dirty="0"/>
              <a:t>Retrospective review </a:t>
            </a:r>
          </a:p>
          <a:p>
            <a:pPr lvl="2"/>
            <a:r>
              <a:rPr lang="en-US" dirty="0"/>
              <a:t>Patients who had &gt;50% but less than 80% relief on either one or two MBBs had poorer outcomes than the &gt;80% pain relief group</a:t>
            </a:r>
          </a:p>
          <a:p>
            <a:r>
              <a:rPr lang="en-US" dirty="0"/>
              <a:t>Derby et al, 2013 (</a:t>
            </a:r>
            <a:r>
              <a:rPr lang="en-US" i="1" dirty="0"/>
              <a:t>Pain Physician</a:t>
            </a:r>
            <a:r>
              <a:rPr lang="en-US" dirty="0"/>
              <a:t>)</a:t>
            </a:r>
          </a:p>
          <a:p>
            <a:pPr lvl="1"/>
            <a:r>
              <a:rPr lang="en-US" dirty="0"/>
              <a:t>Retrospective review of 51 patient</a:t>
            </a:r>
          </a:p>
          <a:p>
            <a:pPr lvl="2"/>
            <a:r>
              <a:rPr lang="en-US" dirty="0"/>
              <a:t>Similar findings and </a:t>
            </a:r>
            <a:r>
              <a:rPr lang="en-US" dirty="0" err="1"/>
              <a:t>Manchikanti</a:t>
            </a:r>
            <a:endParaRPr lang="en-US" dirty="0"/>
          </a:p>
          <a:p>
            <a:pPr lvl="3"/>
            <a:r>
              <a:rPr lang="en-US" dirty="0"/>
              <a:t>Higher proportion of patients in the &gt;80% relief with single and double blocks experienced &gt;50% relief with RFA than the &gt;50% but less than 80% group.</a:t>
            </a:r>
          </a:p>
        </p:txBody>
      </p:sp>
    </p:spTree>
    <p:extLst>
      <p:ext uri="{BB962C8B-B14F-4D97-AF65-F5344CB8AC3E}">
        <p14:creationId xmlns:p14="http://schemas.microsoft.com/office/powerpoint/2010/main" val="200092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3FAEA-2C5F-4129-BC4C-99E27B3CC909}"/>
              </a:ext>
            </a:extLst>
          </p:cNvPr>
          <p:cNvSpPr>
            <a:spLocks noGrp="1"/>
          </p:cNvSpPr>
          <p:nvPr>
            <p:ph type="title"/>
          </p:nvPr>
        </p:nvSpPr>
        <p:spPr>
          <a:xfrm>
            <a:off x="831112" y="0"/>
            <a:ext cx="10515600" cy="1325563"/>
          </a:xfrm>
        </p:spPr>
        <p:txBody>
          <a:bodyPr/>
          <a:lstStyle/>
          <a:p>
            <a:r>
              <a:rPr lang="en-US" dirty="0"/>
              <a:t>No argument</a:t>
            </a:r>
          </a:p>
        </p:txBody>
      </p:sp>
      <p:sp>
        <p:nvSpPr>
          <p:cNvPr id="3" name="TextBox 2">
            <a:extLst>
              <a:ext uri="{FF2B5EF4-FFF2-40B4-BE49-F238E27FC236}">
                <a16:creationId xmlns:a16="http://schemas.microsoft.com/office/drawing/2014/main" id="{FDE6FCC0-E03D-4AAA-A27A-90C1267890BE}"/>
              </a:ext>
            </a:extLst>
          </p:cNvPr>
          <p:cNvSpPr txBox="1"/>
          <p:nvPr/>
        </p:nvSpPr>
        <p:spPr>
          <a:xfrm>
            <a:off x="992372" y="1325563"/>
            <a:ext cx="10207256" cy="4585871"/>
          </a:xfrm>
          <a:prstGeom prst="rect">
            <a:avLst/>
          </a:prstGeom>
          <a:noFill/>
        </p:spPr>
        <p:txBody>
          <a:bodyPr wrap="square" rtlCol="0">
            <a:spAutoFit/>
          </a:bodyPr>
          <a:lstStyle/>
          <a:p>
            <a:pPr marL="285750" indent="-285750">
              <a:buFont typeface="Arial" panose="020B0604020202020204" pitchFamily="34" charset="0"/>
              <a:buChar char="•"/>
            </a:pPr>
            <a:r>
              <a:rPr lang="en-US" sz="3200" dirty="0"/>
              <a:t>Cohen et al, 2008 (</a:t>
            </a:r>
            <a:r>
              <a:rPr lang="en-US" sz="3200" i="1" dirty="0"/>
              <a:t>Journal of Spine</a:t>
            </a:r>
            <a:r>
              <a:rPr lang="en-US" sz="3200" dirty="0"/>
              <a:t>)</a:t>
            </a:r>
          </a:p>
          <a:p>
            <a:pPr marL="742950" lvl="1" indent="-285750">
              <a:buFont typeface="Arial" panose="020B0604020202020204" pitchFamily="34" charset="0"/>
              <a:buChar char="•"/>
            </a:pPr>
            <a:r>
              <a:rPr lang="en-US" sz="2800" dirty="0"/>
              <a:t>Retrospective study of 262 patients</a:t>
            </a:r>
          </a:p>
          <a:p>
            <a:pPr marL="1200150" lvl="2" indent="-285750">
              <a:buFont typeface="Arial" panose="020B0604020202020204" pitchFamily="34" charset="0"/>
              <a:buChar char="•"/>
            </a:pPr>
            <a:r>
              <a:rPr lang="en-US" sz="2800" dirty="0"/>
              <a:t>No significant difference in outcomes of RFA in patients experience &gt;50% but less and 80%, and &gt;80% group</a:t>
            </a:r>
          </a:p>
          <a:p>
            <a:pPr marL="285750" indent="-285750">
              <a:buFont typeface="Arial" panose="020B0604020202020204" pitchFamily="34" charset="0"/>
              <a:buChar char="•"/>
            </a:pPr>
            <a:r>
              <a:rPr lang="en-US" sz="3200" dirty="0"/>
              <a:t>Cohen et al, 2013 (</a:t>
            </a:r>
            <a:r>
              <a:rPr lang="en-US" sz="3200" i="1" dirty="0"/>
              <a:t>Clinical Journal of Pain</a:t>
            </a:r>
            <a:r>
              <a:rPr lang="en-US" sz="3200" dirty="0"/>
              <a:t>)</a:t>
            </a:r>
          </a:p>
          <a:p>
            <a:pPr marL="742950" lvl="1" indent="-285750">
              <a:buFont typeface="Arial" panose="020B0604020202020204" pitchFamily="34" charset="0"/>
              <a:buChar char="•"/>
            </a:pPr>
            <a:r>
              <a:rPr lang="en-US" sz="2800" dirty="0"/>
              <a:t>Prospective study of 61 patients</a:t>
            </a:r>
          </a:p>
          <a:p>
            <a:pPr marL="1200150" lvl="2" indent="-285750">
              <a:buFont typeface="Arial" panose="020B0604020202020204" pitchFamily="34" charset="0"/>
              <a:buChar char="•"/>
            </a:pPr>
            <a:r>
              <a:rPr lang="en-US" sz="2800" dirty="0"/>
              <a:t>No statistically significant differences in RFA outcomes in patients receiving 50% to 100% (looked at each groups in 10% increments)</a:t>
            </a:r>
          </a:p>
          <a:p>
            <a:pPr marL="742950" lvl="1"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2470483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BC6347-31B8-4AA2-B49F-344548EF0585}"/>
              </a:ext>
            </a:extLst>
          </p:cNvPr>
          <p:cNvSpPr txBox="1"/>
          <p:nvPr/>
        </p:nvSpPr>
        <p:spPr>
          <a:xfrm>
            <a:off x="2892056" y="2264735"/>
            <a:ext cx="6964325" cy="2800767"/>
          </a:xfrm>
          <a:prstGeom prst="rect">
            <a:avLst/>
          </a:prstGeom>
          <a:noFill/>
        </p:spPr>
        <p:txBody>
          <a:bodyPr wrap="square" rtlCol="0">
            <a:spAutoFit/>
          </a:bodyPr>
          <a:lstStyle/>
          <a:p>
            <a:pPr algn="ctr"/>
            <a:r>
              <a:rPr lang="en-US" sz="4400" dirty="0"/>
              <a:t>Question 3: Are single or dual Medial Branch Blocks better predictors of patient outcomes?</a:t>
            </a:r>
          </a:p>
        </p:txBody>
      </p:sp>
    </p:spTree>
    <p:extLst>
      <p:ext uri="{BB962C8B-B14F-4D97-AF65-F5344CB8AC3E}">
        <p14:creationId xmlns:p14="http://schemas.microsoft.com/office/powerpoint/2010/main" val="42164046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C40BE-9275-40F6-96F9-FAEDE4FED169}"/>
              </a:ext>
            </a:extLst>
          </p:cNvPr>
          <p:cNvSpPr txBox="1"/>
          <p:nvPr/>
        </p:nvSpPr>
        <p:spPr>
          <a:xfrm>
            <a:off x="3338623" y="2892056"/>
            <a:ext cx="5571461" cy="1446550"/>
          </a:xfrm>
          <a:prstGeom prst="rect">
            <a:avLst/>
          </a:prstGeom>
          <a:noFill/>
        </p:spPr>
        <p:txBody>
          <a:bodyPr wrap="square" rtlCol="0">
            <a:spAutoFit/>
          </a:bodyPr>
          <a:lstStyle/>
          <a:p>
            <a:pPr algn="ctr"/>
            <a:r>
              <a:rPr lang="en-US" sz="4400" dirty="0"/>
              <a:t>Depends on how you look at it?</a:t>
            </a:r>
          </a:p>
        </p:txBody>
      </p:sp>
    </p:spTree>
    <p:extLst>
      <p:ext uri="{BB962C8B-B14F-4D97-AF65-F5344CB8AC3E}">
        <p14:creationId xmlns:p14="http://schemas.microsoft.com/office/powerpoint/2010/main" val="40038073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366" y="-154859"/>
            <a:ext cx="8612716" cy="2838449"/>
          </a:xfrm>
        </p:spPr>
        <p:txBody>
          <a:bodyPr>
            <a:normAutofit/>
          </a:bodyPr>
          <a:lstStyle/>
          <a:p>
            <a:r>
              <a:rPr lang="en-US" dirty="0"/>
              <a:t>Dual MBB superior to IA block in predicting successful RF outcomes;</a:t>
            </a:r>
            <a:br>
              <a:rPr lang="en-US" dirty="0"/>
            </a:br>
            <a:r>
              <a:rPr lang="en-US" dirty="0"/>
              <a:t>Cohen, et al. 2015</a:t>
            </a:r>
          </a:p>
        </p:txBody>
      </p:sp>
      <p:pic>
        <p:nvPicPr>
          <p:cNvPr id="4" name="Content Placeholder 3"/>
          <p:cNvPicPr>
            <a:picLocks noGrp="1" noChangeAspect="1"/>
          </p:cNvPicPr>
          <p:nvPr>
            <p:ph idx="1"/>
          </p:nvPr>
        </p:nvPicPr>
        <p:blipFill>
          <a:blip r:embed="rId3"/>
          <a:stretch>
            <a:fillRect/>
          </a:stretch>
        </p:blipFill>
        <p:spPr>
          <a:xfrm>
            <a:off x="1527348" y="2019720"/>
            <a:ext cx="8789285" cy="3650134"/>
          </a:xfrm>
          <a:prstGeom prst="rect">
            <a:avLst/>
          </a:prstGeom>
        </p:spPr>
      </p:pic>
      <p:pic>
        <p:nvPicPr>
          <p:cNvPr id="5" name="Picture 4"/>
          <p:cNvPicPr>
            <a:picLocks noChangeAspect="1"/>
          </p:cNvPicPr>
          <p:nvPr/>
        </p:nvPicPr>
        <p:blipFill>
          <a:blip r:embed="rId4"/>
          <a:stretch>
            <a:fillRect/>
          </a:stretch>
        </p:blipFill>
        <p:spPr>
          <a:xfrm>
            <a:off x="4642338" y="6071787"/>
            <a:ext cx="2702274" cy="335319"/>
          </a:xfrm>
          <a:prstGeom prst="rect">
            <a:avLst/>
          </a:prstGeom>
        </p:spPr>
      </p:pic>
    </p:spTree>
    <p:extLst>
      <p:ext uri="{BB962C8B-B14F-4D97-AF65-F5344CB8AC3E}">
        <p14:creationId xmlns:p14="http://schemas.microsoft.com/office/powerpoint/2010/main" val="17058898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A4FFA-DDD6-4928-B2C6-788EE13D518B}"/>
              </a:ext>
            </a:extLst>
          </p:cNvPr>
          <p:cNvSpPr>
            <a:spLocks noGrp="1"/>
          </p:cNvSpPr>
          <p:nvPr>
            <p:ph type="title"/>
          </p:nvPr>
        </p:nvSpPr>
        <p:spPr/>
        <p:txBody>
          <a:bodyPr/>
          <a:lstStyle/>
          <a:p>
            <a:r>
              <a:rPr lang="en-US" dirty="0"/>
              <a:t> Dreyfus et al, 2000 (</a:t>
            </a:r>
            <a:r>
              <a:rPr lang="en-US" i="1" dirty="0"/>
              <a:t>Journal of Spine</a:t>
            </a:r>
            <a:r>
              <a:rPr lang="en-US" dirty="0"/>
              <a:t>)</a:t>
            </a:r>
          </a:p>
        </p:txBody>
      </p:sp>
      <p:sp>
        <p:nvSpPr>
          <p:cNvPr id="3" name="Content Placeholder 2">
            <a:extLst>
              <a:ext uri="{FF2B5EF4-FFF2-40B4-BE49-F238E27FC236}">
                <a16:creationId xmlns:a16="http://schemas.microsoft.com/office/drawing/2014/main" id="{BE1F6F30-B7BB-43D1-8A95-611409F6C338}"/>
              </a:ext>
            </a:extLst>
          </p:cNvPr>
          <p:cNvSpPr>
            <a:spLocks noGrp="1"/>
          </p:cNvSpPr>
          <p:nvPr>
            <p:ph idx="1"/>
          </p:nvPr>
        </p:nvSpPr>
        <p:spPr/>
        <p:txBody>
          <a:bodyPr/>
          <a:lstStyle/>
          <a:p>
            <a:r>
              <a:rPr lang="en-US" dirty="0"/>
              <a:t>15 patients who had dual MBBs and experience &gt;80%</a:t>
            </a:r>
          </a:p>
          <a:p>
            <a:pPr lvl="1"/>
            <a:r>
              <a:rPr lang="en-US" dirty="0"/>
              <a:t>87% of patients had at least 60% reduction in pain for 12-months</a:t>
            </a:r>
          </a:p>
          <a:p>
            <a:pPr lvl="1"/>
            <a:r>
              <a:rPr lang="en-US" dirty="0"/>
              <a:t>60% of those patients had at least 90%</a:t>
            </a:r>
          </a:p>
          <a:p>
            <a:endParaRPr lang="en-US" dirty="0"/>
          </a:p>
          <a:p>
            <a:pPr lvl="1"/>
            <a:endParaRPr lang="en-US" dirty="0"/>
          </a:p>
        </p:txBody>
      </p:sp>
    </p:spTree>
    <p:extLst>
      <p:ext uri="{BB962C8B-B14F-4D97-AF65-F5344CB8AC3E}">
        <p14:creationId xmlns:p14="http://schemas.microsoft.com/office/powerpoint/2010/main" val="2308130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2084" y="2962275"/>
            <a:ext cx="8474149" cy="2710492"/>
          </a:xfrm>
        </p:spPr>
        <p:txBody>
          <a:bodyPr>
            <a:normAutofit fontScale="92500" lnSpcReduction="10000"/>
          </a:bodyPr>
          <a:lstStyle/>
          <a:p>
            <a:endParaRPr lang="en-US" dirty="0"/>
          </a:p>
          <a:p>
            <a:r>
              <a:rPr lang="en-US" dirty="0"/>
              <a:t>Favorable outcomes with lumbar RF ablation:</a:t>
            </a:r>
          </a:p>
          <a:p>
            <a:pPr lvl="1"/>
            <a:r>
              <a:rPr lang="en-US" dirty="0"/>
              <a:t>With dual blocks with &gt;70% relief</a:t>
            </a:r>
          </a:p>
          <a:p>
            <a:pPr lvl="2"/>
            <a:r>
              <a:rPr lang="en-US" dirty="0"/>
              <a:t>% pain relief, duration of relief, activity level, reduction in pain medications</a:t>
            </a:r>
          </a:p>
          <a:p>
            <a:pPr lvl="1"/>
            <a:endParaRPr lang="en-US" dirty="0"/>
          </a:p>
          <a:p>
            <a:pPr lvl="1"/>
            <a:r>
              <a:rPr lang="en-US" dirty="0"/>
              <a:t>With single blocks with &gt; 80% relief</a:t>
            </a:r>
          </a:p>
          <a:p>
            <a:pPr lvl="2"/>
            <a:r>
              <a:rPr lang="en-US" dirty="0"/>
              <a:t>Patient satisfaction and activity level</a:t>
            </a:r>
          </a:p>
          <a:p>
            <a:pPr marL="457200" lvl="1" indent="0">
              <a:buNone/>
            </a:pPr>
            <a:endParaRPr lang="en-US" dirty="0"/>
          </a:p>
        </p:txBody>
      </p:sp>
      <p:pic>
        <p:nvPicPr>
          <p:cNvPr id="7" name="Picture 6">
            <a:extLst>
              <a:ext uri="{FF2B5EF4-FFF2-40B4-BE49-F238E27FC236}">
                <a16:creationId xmlns:a16="http://schemas.microsoft.com/office/drawing/2014/main" id="{E6E40F29-05B3-4BFC-B9BA-8B8150559CE2}"/>
              </a:ext>
            </a:extLst>
          </p:cNvPr>
          <p:cNvPicPr>
            <a:picLocks noChangeAspect="1"/>
          </p:cNvPicPr>
          <p:nvPr/>
        </p:nvPicPr>
        <p:blipFill>
          <a:blip r:embed="rId3"/>
          <a:stretch>
            <a:fillRect/>
          </a:stretch>
        </p:blipFill>
        <p:spPr>
          <a:xfrm>
            <a:off x="2185517" y="169775"/>
            <a:ext cx="6400800" cy="2432748"/>
          </a:xfrm>
          <a:prstGeom prst="rect">
            <a:avLst/>
          </a:prstGeom>
        </p:spPr>
      </p:pic>
      <p:pic>
        <p:nvPicPr>
          <p:cNvPr id="9" name="Picture 8">
            <a:extLst>
              <a:ext uri="{FF2B5EF4-FFF2-40B4-BE49-F238E27FC236}">
                <a16:creationId xmlns:a16="http://schemas.microsoft.com/office/drawing/2014/main" id="{523E6275-0F4D-4E18-97AD-38EF9BF32075}"/>
              </a:ext>
            </a:extLst>
          </p:cNvPr>
          <p:cNvPicPr>
            <a:picLocks noChangeAspect="1"/>
          </p:cNvPicPr>
          <p:nvPr/>
        </p:nvPicPr>
        <p:blipFill>
          <a:blip r:embed="rId4"/>
          <a:stretch>
            <a:fillRect/>
          </a:stretch>
        </p:blipFill>
        <p:spPr>
          <a:xfrm>
            <a:off x="2185517" y="2687201"/>
            <a:ext cx="2247900" cy="550147"/>
          </a:xfrm>
          <a:prstGeom prst="rect">
            <a:avLst/>
          </a:prstGeom>
        </p:spPr>
      </p:pic>
    </p:spTree>
    <p:extLst>
      <p:ext uri="{BB962C8B-B14F-4D97-AF65-F5344CB8AC3E}">
        <p14:creationId xmlns:p14="http://schemas.microsoft.com/office/powerpoint/2010/main" val="121628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2987E-92C9-4EBC-A97B-4F902F33AB6E}"/>
              </a:ext>
            </a:extLst>
          </p:cNvPr>
          <p:cNvSpPr>
            <a:spLocks noGrp="1"/>
          </p:cNvSpPr>
          <p:nvPr>
            <p:ph type="title"/>
          </p:nvPr>
        </p:nvSpPr>
        <p:spPr>
          <a:xfrm>
            <a:off x="838200" y="769162"/>
            <a:ext cx="10515600" cy="1325563"/>
          </a:xfrm>
        </p:spPr>
        <p:txBody>
          <a:bodyPr/>
          <a:lstStyle/>
          <a:p>
            <a:r>
              <a:rPr lang="en-US" dirty="0"/>
              <a:t>Cohen et al, 2010 (</a:t>
            </a:r>
            <a:r>
              <a:rPr lang="en-US" i="1" dirty="0"/>
              <a:t>Journal of Anesthesiology</a:t>
            </a:r>
            <a:r>
              <a:rPr lang="en-US" dirty="0"/>
              <a:t>) </a:t>
            </a:r>
          </a:p>
        </p:txBody>
      </p:sp>
      <p:sp>
        <p:nvSpPr>
          <p:cNvPr id="3" name="Content Placeholder 2">
            <a:extLst>
              <a:ext uri="{FF2B5EF4-FFF2-40B4-BE49-F238E27FC236}">
                <a16:creationId xmlns:a16="http://schemas.microsoft.com/office/drawing/2014/main" id="{0936ADFC-AF27-4917-992B-7FA8275142FE}"/>
              </a:ext>
            </a:extLst>
          </p:cNvPr>
          <p:cNvSpPr>
            <a:spLocks noGrp="1"/>
          </p:cNvSpPr>
          <p:nvPr>
            <p:ph idx="1"/>
          </p:nvPr>
        </p:nvSpPr>
        <p:spPr>
          <a:xfrm>
            <a:off x="838200" y="2272193"/>
            <a:ext cx="10515600" cy="4351338"/>
          </a:xfrm>
        </p:spPr>
        <p:txBody>
          <a:bodyPr/>
          <a:lstStyle/>
          <a:p>
            <a:r>
              <a:rPr lang="en-US" dirty="0"/>
              <a:t>151 patients randomized </a:t>
            </a:r>
          </a:p>
          <a:p>
            <a:pPr lvl="1"/>
            <a:r>
              <a:rPr lang="en-US" dirty="0"/>
              <a:t>No block</a:t>
            </a:r>
          </a:p>
          <a:p>
            <a:pPr lvl="1"/>
            <a:r>
              <a:rPr lang="en-US" dirty="0"/>
              <a:t>Single block</a:t>
            </a:r>
          </a:p>
          <a:p>
            <a:pPr lvl="1"/>
            <a:r>
              <a:rPr lang="en-US" dirty="0"/>
              <a:t>Dual Block</a:t>
            </a:r>
          </a:p>
          <a:p>
            <a:r>
              <a:rPr lang="en-US" dirty="0"/>
              <a:t>Primary outcome measure was &gt;50% reduction in pain at 3-months</a:t>
            </a:r>
          </a:p>
          <a:p>
            <a:pPr lvl="1"/>
            <a:r>
              <a:rPr lang="en-US" dirty="0"/>
              <a:t>No block- 33%</a:t>
            </a:r>
          </a:p>
          <a:p>
            <a:pPr lvl="1"/>
            <a:r>
              <a:rPr lang="en-US" dirty="0"/>
              <a:t>Single block- 39%</a:t>
            </a:r>
          </a:p>
          <a:p>
            <a:pPr lvl="1"/>
            <a:r>
              <a:rPr lang="en-US" dirty="0"/>
              <a:t>Dual block- 64%</a:t>
            </a:r>
          </a:p>
          <a:p>
            <a:endParaRPr lang="en-US" dirty="0"/>
          </a:p>
        </p:txBody>
      </p:sp>
    </p:spTree>
    <p:extLst>
      <p:ext uri="{BB962C8B-B14F-4D97-AF65-F5344CB8AC3E}">
        <p14:creationId xmlns:p14="http://schemas.microsoft.com/office/powerpoint/2010/main" val="12086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C6E64-1BA8-4986-9701-E9F875E4E9C6}"/>
              </a:ext>
            </a:extLst>
          </p:cNvPr>
          <p:cNvSpPr>
            <a:spLocks noGrp="1"/>
          </p:cNvSpPr>
          <p:nvPr>
            <p:ph type="title"/>
          </p:nvPr>
        </p:nvSpPr>
        <p:spPr>
          <a:xfrm>
            <a:off x="838200" y="620306"/>
            <a:ext cx="10515600" cy="1325563"/>
          </a:xfrm>
        </p:spPr>
        <p:txBody>
          <a:bodyPr/>
          <a:lstStyle/>
          <a:p>
            <a:r>
              <a:rPr lang="en-US" dirty="0"/>
              <a:t>Cohen et al, 2010 (</a:t>
            </a:r>
            <a:r>
              <a:rPr lang="en-US" i="1" dirty="0"/>
              <a:t>Journal of Anesthesiology</a:t>
            </a:r>
            <a:r>
              <a:rPr lang="en-US" dirty="0"/>
              <a:t>) </a:t>
            </a:r>
          </a:p>
        </p:txBody>
      </p:sp>
      <p:sp>
        <p:nvSpPr>
          <p:cNvPr id="3" name="Content Placeholder 2">
            <a:extLst>
              <a:ext uri="{FF2B5EF4-FFF2-40B4-BE49-F238E27FC236}">
                <a16:creationId xmlns:a16="http://schemas.microsoft.com/office/drawing/2014/main" id="{9651B40D-2A92-43FF-9661-D858B13FE7F7}"/>
              </a:ext>
            </a:extLst>
          </p:cNvPr>
          <p:cNvSpPr>
            <a:spLocks noGrp="1"/>
          </p:cNvSpPr>
          <p:nvPr>
            <p:ph idx="1"/>
          </p:nvPr>
        </p:nvSpPr>
        <p:spPr>
          <a:xfrm>
            <a:off x="838200" y="2059541"/>
            <a:ext cx="10515600" cy="4351338"/>
          </a:xfrm>
        </p:spPr>
        <p:txBody>
          <a:bodyPr/>
          <a:lstStyle/>
          <a:p>
            <a:r>
              <a:rPr lang="en-US" dirty="0"/>
              <a:t>Those who experienced a positive categorical outcome</a:t>
            </a:r>
          </a:p>
          <a:p>
            <a:pPr lvl="1"/>
            <a:r>
              <a:rPr lang="en-US" dirty="0"/>
              <a:t>No block group 33% of 51 patients</a:t>
            </a:r>
          </a:p>
          <a:p>
            <a:pPr lvl="2"/>
            <a:r>
              <a:rPr lang="en-US" dirty="0"/>
              <a:t>17 patients had favorable outcome</a:t>
            </a:r>
          </a:p>
          <a:p>
            <a:pPr lvl="1"/>
            <a:r>
              <a:rPr lang="en-US" dirty="0"/>
              <a:t>Single block group 16% of 50 patients</a:t>
            </a:r>
          </a:p>
          <a:p>
            <a:pPr lvl="2"/>
            <a:r>
              <a:rPr lang="en-US" dirty="0"/>
              <a:t>8 patients had favorable outcome</a:t>
            </a:r>
          </a:p>
          <a:p>
            <a:pPr lvl="1"/>
            <a:r>
              <a:rPr lang="en-US" dirty="0"/>
              <a:t>Dual block group: 22% of 50 patient</a:t>
            </a:r>
          </a:p>
          <a:p>
            <a:pPr lvl="2"/>
            <a:r>
              <a:rPr lang="en-US" dirty="0"/>
              <a:t>9 patients had favorable outcome</a:t>
            </a:r>
          </a:p>
          <a:p>
            <a:pPr lvl="2"/>
            <a:endParaRPr lang="en-US" dirty="0"/>
          </a:p>
          <a:p>
            <a:r>
              <a:rPr lang="en-US" dirty="0"/>
              <a:t>Note: the no-block group had the lowest cost-per-effective-procedure rate</a:t>
            </a:r>
          </a:p>
        </p:txBody>
      </p:sp>
    </p:spTree>
    <p:extLst>
      <p:ext uri="{BB962C8B-B14F-4D97-AF65-F5344CB8AC3E}">
        <p14:creationId xmlns:p14="http://schemas.microsoft.com/office/powerpoint/2010/main" val="2292911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ary Lavelle by Bettmann">
            <a:extLst>
              <a:ext uri="{FF2B5EF4-FFF2-40B4-BE49-F238E27FC236}">
                <a16:creationId xmlns:a16="http://schemas.microsoft.com/office/drawing/2014/main" id="{7655B4E0-8BB2-47F6-90D4-052108BFA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2613" y="1892596"/>
            <a:ext cx="3527617" cy="249676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weeny: Mariano Rivera Is One Of The Classiest Men In Professional Sports –  CBS New York">
            <a:extLst>
              <a:ext uri="{FF2B5EF4-FFF2-40B4-BE49-F238E27FC236}">
                <a16:creationId xmlns:a16="http://schemas.microsoft.com/office/drawing/2014/main" id="{12DD0AE1-C8F3-4C04-B4D6-FB134CD5E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535" y="1892596"/>
            <a:ext cx="3396660" cy="255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226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D82070-9B7F-4D7D-A462-B985E217AF5B}"/>
              </a:ext>
            </a:extLst>
          </p:cNvPr>
          <p:cNvPicPr>
            <a:picLocks noChangeAspect="1"/>
          </p:cNvPicPr>
          <p:nvPr/>
        </p:nvPicPr>
        <p:blipFill>
          <a:blip r:embed="rId3"/>
          <a:stretch>
            <a:fillRect/>
          </a:stretch>
        </p:blipFill>
        <p:spPr>
          <a:xfrm>
            <a:off x="2700756" y="1148391"/>
            <a:ext cx="7076290" cy="3166041"/>
          </a:xfrm>
          <a:prstGeom prst="rect">
            <a:avLst/>
          </a:prstGeom>
        </p:spPr>
      </p:pic>
      <p:sp>
        <p:nvSpPr>
          <p:cNvPr id="4" name="TextBox 3">
            <a:extLst>
              <a:ext uri="{FF2B5EF4-FFF2-40B4-BE49-F238E27FC236}">
                <a16:creationId xmlns:a16="http://schemas.microsoft.com/office/drawing/2014/main" id="{00BA383D-F459-44C2-A114-8C48CABCF800}"/>
              </a:ext>
            </a:extLst>
          </p:cNvPr>
          <p:cNvSpPr txBox="1"/>
          <p:nvPr/>
        </p:nvSpPr>
        <p:spPr>
          <a:xfrm>
            <a:off x="3426488" y="5063278"/>
            <a:ext cx="6209881" cy="646331"/>
          </a:xfrm>
          <a:prstGeom prst="rect">
            <a:avLst/>
          </a:prstGeom>
          <a:noFill/>
        </p:spPr>
        <p:txBody>
          <a:bodyPr wrap="square" rtlCol="0">
            <a:spAutoFit/>
          </a:bodyPr>
          <a:lstStyle/>
          <a:p>
            <a:r>
              <a:rPr lang="en-US" dirty="0">
                <a:hlinkClick r:id="rId4"/>
              </a:rPr>
              <a:t>https://rapm.bmj.com/content/rapm/45/6/424.full.pdf</a:t>
            </a:r>
            <a:endParaRPr lang="en-US" dirty="0"/>
          </a:p>
          <a:p>
            <a:endParaRPr lang="en-US" dirty="0"/>
          </a:p>
        </p:txBody>
      </p:sp>
    </p:spTree>
    <p:extLst>
      <p:ext uri="{BB962C8B-B14F-4D97-AF65-F5344CB8AC3E}">
        <p14:creationId xmlns:p14="http://schemas.microsoft.com/office/powerpoint/2010/main" val="29654195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4F6B2-88B4-4A00-89DD-6FAA9D5879E7}"/>
              </a:ext>
            </a:extLst>
          </p:cNvPr>
          <p:cNvSpPr>
            <a:spLocks noGrp="1"/>
          </p:cNvSpPr>
          <p:nvPr>
            <p:ph type="title"/>
          </p:nvPr>
        </p:nvSpPr>
        <p:spPr>
          <a:xfrm>
            <a:off x="687475" y="-126856"/>
            <a:ext cx="10515600" cy="1325563"/>
          </a:xfrm>
        </p:spPr>
        <p:txBody>
          <a:bodyPr>
            <a:normAutofit/>
          </a:bodyPr>
          <a:lstStyle/>
          <a:p>
            <a:r>
              <a:rPr lang="en-US" sz="3600" dirty="0"/>
              <a:t>Purpose of Guidelines</a:t>
            </a:r>
          </a:p>
        </p:txBody>
      </p:sp>
      <p:sp>
        <p:nvSpPr>
          <p:cNvPr id="3" name="TextBox 2">
            <a:extLst>
              <a:ext uri="{FF2B5EF4-FFF2-40B4-BE49-F238E27FC236}">
                <a16:creationId xmlns:a16="http://schemas.microsoft.com/office/drawing/2014/main" id="{EFFACEB6-61CA-44D4-ABE6-5C27436CBA1E}"/>
              </a:ext>
            </a:extLst>
          </p:cNvPr>
          <p:cNvSpPr txBox="1"/>
          <p:nvPr/>
        </p:nvSpPr>
        <p:spPr>
          <a:xfrm>
            <a:off x="962130" y="1034007"/>
            <a:ext cx="8651631"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Answer 17 key questions</a:t>
            </a:r>
          </a:p>
          <a:p>
            <a:pPr marL="742950" lvl="1" indent="-285750">
              <a:buFont typeface="Arial" panose="020B0604020202020204" pitchFamily="34" charset="0"/>
              <a:buChar char="•"/>
            </a:pPr>
            <a:r>
              <a:rPr lang="en-US" sz="2400" dirty="0"/>
              <a:t>100% consensus was met by all committee members</a:t>
            </a:r>
          </a:p>
        </p:txBody>
      </p:sp>
      <p:sp>
        <p:nvSpPr>
          <p:cNvPr id="4" name="TextBox 3">
            <a:extLst>
              <a:ext uri="{FF2B5EF4-FFF2-40B4-BE49-F238E27FC236}">
                <a16:creationId xmlns:a16="http://schemas.microsoft.com/office/drawing/2014/main" id="{68CA8C42-0C97-44AB-AC50-E1137D50A6A8}"/>
              </a:ext>
            </a:extLst>
          </p:cNvPr>
          <p:cNvSpPr txBox="1"/>
          <p:nvPr/>
        </p:nvSpPr>
        <p:spPr>
          <a:xfrm>
            <a:off x="1045028" y="1935343"/>
            <a:ext cx="8943033" cy="5293757"/>
          </a:xfrm>
          <a:prstGeom prst="rect">
            <a:avLst/>
          </a:prstGeom>
          <a:noFill/>
        </p:spPr>
        <p:txBody>
          <a:bodyPr wrap="square" rtlCol="0">
            <a:spAutoFit/>
          </a:bodyPr>
          <a:lstStyle/>
          <a:p>
            <a:pPr marL="342900" indent="-342900">
              <a:buFont typeface="+mj-lt"/>
              <a:buAutoNum type="arabicPeriod"/>
            </a:pPr>
            <a:r>
              <a:rPr lang="en-US" sz="1600" dirty="0"/>
              <a:t>Can physical exam identify a painful facet joint?</a:t>
            </a:r>
          </a:p>
          <a:p>
            <a:pPr marL="342900" indent="-342900">
              <a:buFont typeface="+mj-lt"/>
              <a:buAutoNum type="arabicPeriod"/>
            </a:pPr>
            <a:r>
              <a:rPr lang="en-US" sz="1600" dirty="0"/>
              <a:t>Can imaging identify a painful facet joint?</a:t>
            </a:r>
          </a:p>
          <a:p>
            <a:pPr marL="342900" indent="-342900">
              <a:buFont typeface="+mj-lt"/>
              <a:buAutoNum type="arabicPeriod"/>
            </a:pPr>
            <a:r>
              <a:rPr lang="en-US" sz="1600" dirty="0"/>
              <a:t>Should PT of conservative care be required before prognostic facet blocks?  If so, how long?</a:t>
            </a:r>
          </a:p>
          <a:p>
            <a:pPr marL="342900" indent="-342900">
              <a:buFont typeface="+mj-lt"/>
              <a:buAutoNum type="arabicPeriod"/>
            </a:pPr>
            <a:r>
              <a:rPr lang="en-US" sz="1600" dirty="0"/>
              <a:t>Is image guidance necessary for facet blocks and RFA?</a:t>
            </a:r>
          </a:p>
          <a:p>
            <a:pPr marL="342900" indent="-342900">
              <a:buFont typeface="+mj-lt"/>
              <a:buAutoNum type="arabicPeriod"/>
            </a:pPr>
            <a:r>
              <a:rPr lang="en-US" sz="1600" dirty="0"/>
              <a:t>Are facet block diagnostic, prognostic, or both?</a:t>
            </a:r>
          </a:p>
          <a:p>
            <a:pPr marL="342900" indent="-342900">
              <a:buFont typeface="+mj-lt"/>
              <a:buAutoNum type="arabicPeriod"/>
            </a:pPr>
            <a:r>
              <a:rPr lang="en-US" sz="1600" dirty="0"/>
              <a:t>Are medial branch blocks preferrable to IA injections to select patient for RFA?</a:t>
            </a:r>
          </a:p>
          <a:p>
            <a:pPr marL="342900" indent="-342900">
              <a:buFont typeface="+mj-lt"/>
              <a:buAutoNum type="arabicPeriod"/>
            </a:pPr>
            <a:r>
              <a:rPr lang="en-US" sz="1600" dirty="0"/>
              <a:t>Effect of sedation on accuracy of diagnostic/prognostic information for MBBs and IA.</a:t>
            </a:r>
          </a:p>
          <a:p>
            <a:pPr marL="342900" indent="-342900">
              <a:buFont typeface="+mj-lt"/>
              <a:buAutoNum type="arabicPeriod"/>
            </a:pPr>
            <a:r>
              <a:rPr lang="en-US" sz="1600" dirty="0"/>
              <a:t>What is the ideal volume for prognostic facet injections?</a:t>
            </a:r>
          </a:p>
          <a:p>
            <a:pPr marL="342900" indent="-342900">
              <a:buFont typeface="+mj-lt"/>
              <a:buAutoNum type="arabicPeriod"/>
            </a:pPr>
            <a:r>
              <a:rPr lang="en-US" sz="1600" dirty="0"/>
              <a:t>Are IA or MBBs with steroid therapeutic?</a:t>
            </a:r>
          </a:p>
          <a:p>
            <a:pPr marL="342900" indent="-342900">
              <a:buFont typeface="+mj-lt"/>
              <a:buAutoNum type="arabicPeriod"/>
            </a:pPr>
            <a:r>
              <a:rPr lang="en-US" sz="1600" b="1" dirty="0"/>
              <a:t>What should the cut-off be  (% relief) for designation as “positive” and is there any benefit from using non-pain score outcome measures?</a:t>
            </a:r>
          </a:p>
          <a:p>
            <a:pPr marL="342900" indent="-342900">
              <a:buFont typeface="+mj-lt"/>
              <a:buAutoNum type="arabicPeriod"/>
            </a:pPr>
            <a:r>
              <a:rPr lang="en-US" sz="1600" b="1" dirty="0"/>
              <a:t>How many prognostic blocks should one perform before RFA?</a:t>
            </a:r>
          </a:p>
          <a:p>
            <a:pPr marL="342900" indent="-342900">
              <a:buFont typeface="+mj-lt"/>
              <a:buAutoNum type="arabicPeriod"/>
            </a:pPr>
            <a:r>
              <a:rPr lang="en-US" sz="1600" dirty="0"/>
              <a:t>Is there evidence that larger lesions improve outcomes?</a:t>
            </a:r>
          </a:p>
          <a:p>
            <a:pPr marL="342900" indent="-342900">
              <a:buFont typeface="+mj-lt"/>
              <a:buAutoNum type="arabicPeriod"/>
            </a:pPr>
            <a:r>
              <a:rPr lang="en-US" sz="1600" dirty="0"/>
              <a:t>Should electrodes be positioned in a certain orientation, and if so, what is the orientation?</a:t>
            </a:r>
          </a:p>
          <a:p>
            <a:pPr marL="342900" indent="-342900">
              <a:buFont typeface="+mj-lt"/>
              <a:buAutoNum type="arabicPeriod"/>
            </a:pPr>
            <a:r>
              <a:rPr lang="en-US" sz="1600" dirty="0"/>
              <a:t>Should sensory and or motor stimulation be performed before radiofrequency ablatio?</a:t>
            </a:r>
          </a:p>
          <a:p>
            <a:pPr marL="342900" indent="-342900">
              <a:buFont typeface="+mj-lt"/>
              <a:buAutoNum type="arabicPeriod"/>
            </a:pPr>
            <a:r>
              <a:rPr lang="en-US" sz="1600" dirty="0"/>
              <a:t>What are the most common complications of facet interventions, and how can they be minimized?</a:t>
            </a:r>
          </a:p>
          <a:p>
            <a:pPr marL="342900" indent="-342900">
              <a:buFont typeface="+mj-lt"/>
              <a:buAutoNum type="arabicPeriod"/>
            </a:pPr>
            <a:r>
              <a:rPr lang="en-US" sz="1600" dirty="0"/>
              <a:t>Should there be different standards in selecting patients for RFA in clinical trials and clinical practice?</a:t>
            </a:r>
          </a:p>
          <a:p>
            <a:pPr marL="342900" indent="-342900">
              <a:buFont typeface="+mj-lt"/>
              <a:buAutoNum type="arabicPeriod"/>
            </a:pPr>
            <a:r>
              <a:rPr lang="en-US" sz="1600" dirty="0"/>
              <a:t>In which patients should RFA be repeated?  What is the likelihood of success?  Should blocks be repeated?</a:t>
            </a:r>
          </a:p>
          <a:p>
            <a:pPr marL="342900" indent="-342900">
              <a:buFont typeface="+mj-lt"/>
              <a:buAutoNum type="arabicPeriod"/>
            </a:pPr>
            <a:endParaRPr lang="en-US" sz="1600" dirty="0"/>
          </a:p>
          <a:p>
            <a:pPr marL="342900" indent="-342900">
              <a:buFont typeface="+mj-lt"/>
              <a:buAutoNum type="arabicPeriod"/>
            </a:pPr>
            <a:endParaRPr lang="en-US" dirty="0"/>
          </a:p>
        </p:txBody>
      </p:sp>
    </p:spTree>
    <p:extLst>
      <p:ext uri="{BB962C8B-B14F-4D97-AF65-F5344CB8AC3E}">
        <p14:creationId xmlns:p14="http://schemas.microsoft.com/office/powerpoint/2010/main" val="776396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0723-39F7-4006-BD28-A99485499626}"/>
              </a:ext>
            </a:extLst>
          </p:cNvPr>
          <p:cNvSpPr>
            <a:spLocks noGrp="1"/>
          </p:cNvSpPr>
          <p:nvPr>
            <p:ph type="title"/>
          </p:nvPr>
        </p:nvSpPr>
        <p:spPr>
          <a:xfrm>
            <a:off x="697523" y="1148897"/>
            <a:ext cx="10515600" cy="1325563"/>
          </a:xfrm>
        </p:spPr>
        <p:txBody>
          <a:bodyPr>
            <a:normAutofit fontScale="90000"/>
          </a:bodyPr>
          <a:lstStyle/>
          <a:p>
            <a:r>
              <a:rPr lang="en-US" sz="4400" b="1" dirty="0"/>
              <a:t>What should the cut-off be  (% relief) for designation as “positive” and is there any benefit from using non-pain score outcome measures?</a:t>
            </a:r>
            <a:br>
              <a:rPr lang="en-US" sz="4400" b="1" dirty="0"/>
            </a:br>
            <a:endParaRPr lang="en-US" dirty="0"/>
          </a:p>
        </p:txBody>
      </p:sp>
      <p:sp>
        <p:nvSpPr>
          <p:cNvPr id="4" name="TextBox 3">
            <a:extLst>
              <a:ext uri="{FF2B5EF4-FFF2-40B4-BE49-F238E27FC236}">
                <a16:creationId xmlns:a16="http://schemas.microsoft.com/office/drawing/2014/main" id="{6B8B2A6F-AD7F-48F3-8701-BABEAB9B5EC7}"/>
              </a:ext>
            </a:extLst>
          </p:cNvPr>
          <p:cNvSpPr txBox="1"/>
          <p:nvPr/>
        </p:nvSpPr>
        <p:spPr>
          <a:xfrm>
            <a:off x="697523" y="2474460"/>
            <a:ext cx="5835580" cy="415498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Recommendations: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Greater than or equal to 50% reduction in pain should be considered a positive diagnostic block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Acknowledged that those who receive 70 to 80% relief are more likely to have a positive response to RFA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 significant portion of patients who receive greater than 50% but less than 70% will benefit from RFA”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A74359-2959-4726-AD37-912DD0F48838}"/>
              </a:ext>
            </a:extLst>
          </p:cNvPr>
          <p:cNvPicPr>
            <a:picLocks noChangeAspect="1"/>
          </p:cNvPicPr>
          <p:nvPr/>
        </p:nvPicPr>
        <p:blipFill>
          <a:blip r:embed="rId2"/>
          <a:stretch>
            <a:fillRect/>
          </a:stretch>
        </p:blipFill>
        <p:spPr>
          <a:xfrm>
            <a:off x="6692202" y="2623393"/>
            <a:ext cx="5240780" cy="3285037"/>
          </a:xfrm>
          <a:prstGeom prst="rect">
            <a:avLst/>
          </a:prstGeom>
        </p:spPr>
      </p:pic>
    </p:spTree>
    <p:extLst>
      <p:ext uri="{BB962C8B-B14F-4D97-AF65-F5344CB8AC3E}">
        <p14:creationId xmlns:p14="http://schemas.microsoft.com/office/powerpoint/2010/main" val="1249295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8BB4-798C-4E9E-BCDA-C491FBC02FD2}"/>
              </a:ext>
            </a:extLst>
          </p:cNvPr>
          <p:cNvSpPr>
            <a:spLocks noGrp="1"/>
          </p:cNvSpPr>
          <p:nvPr>
            <p:ph type="title"/>
          </p:nvPr>
        </p:nvSpPr>
        <p:spPr>
          <a:xfrm>
            <a:off x="707572" y="1229283"/>
            <a:ext cx="10515600" cy="1325563"/>
          </a:xfrm>
        </p:spPr>
        <p:txBody>
          <a:bodyPr>
            <a:normAutofit fontScale="90000"/>
          </a:bodyPr>
          <a:lstStyle/>
          <a:p>
            <a:r>
              <a:rPr lang="en-US" sz="4400" b="1" dirty="0"/>
              <a:t>How many prognostic blocks should one perform before RFA?</a:t>
            </a:r>
            <a:br>
              <a:rPr lang="en-US" sz="4400" b="1" dirty="0"/>
            </a:br>
            <a:endParaRPr lang="en-US" dirty="0"/>
          </a:p>
        </p:txBody>
      </p:sp>
      <p:sp>
        <p:nvSpPr>
          <p:cNvPr id="3" name="TextBox 2">
            <a:extLst>
              <a:ext uri="{FF2B5EF4-FFF2-40B4-BE49-F238E27FC236}">
                <a16:creationId xmlns:a16="http://schemas.microsoft.com/office/drawing/2014/main" id="{EADB0C34-E482-42DC-815E-5FEF37969E9F}"/>
              </a:ext>
            </a:extLst>
          </p:cNvPr>
          <p:cNvSpPr txBox="1"/>
          <p:nvPr/>
        </p:nvSpPr>
        <p:spPr>
          <a:xfrm>
            <a:off x="502995" y="2662115"/>
            <a:ext cx="4521181"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Recommendations: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Recommends a single diagnostic block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610E982-07A2-44B6-96A8-F2C0DCA1204F}"/>
              </a:ext>
            </a:extLst>
          </p:cNvPr>
          <p:cNvPicPr>
            <a:picLocks noChangeAspect="1"/>
          </p:cNvPicPr>
          <p:nvPr/>
        </p:nvPicPr>
        <p:blipFill>
          <a:blip r:embed="rId2"/>
          <a:stretch>
            <a:fillRect/>
          </a:stretch>
        </p:blipFill>
        <p:spPr>
          <a:xfrm>
            <a:off x="5145330" y="2662115"/>
            <a:ext cx="6543675" cy="3343275"/>
          </a:xfrm>
          <a:prstGeom prst="rect">
            <a:avLst/>
          </a:prstGeom>
        </p:spPr>
      </p:pic>
    </p:spTree>
    <p:extLst>
      <p:ext uri="{BB962C8B-B14F-4D97-AF65-F5344CB8AC3E}">
        <p14:creationId xmlns:p14="http://schemas.microsoft.com/office/powerpoint/2010/main" val="3228292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A65E8-9535-43F8-B8D9-F537403986ED}"/>
              </a:ext>
            </a:extLst>
          </p:cNvPr>
          <p:cNvSpPr>
            <a:spLocks noGrp="1"/>
          </p:cNvSpPr>
          <p:nvPr>
            <p:ph type="title"/>
          </p:nvPr>
        </p:nvSpPr>
        <p:spPr/>
        <p:txBody>
          <a:bodyPr/>
          <a:lstStyle/>
          <a:p>
            <a:r>
              <a:rPr lang="en-US" dirty="0"/>
              <a:t>Controversial?</a:t>
            </a:r>
          </a:p>
        </p:txBody>
      </p:sp>
      <p:sp>
        <p:nvSpPr>
          <p:cNvPr id="3" name="TextBox 2">
            <a:extLst>
              <a:ext uri="{FF2B5EF4-FFF2-40B4-BE49-F238E27FC236}">
                <a16:creationId xmlns:a16="http://schemas.microsoft.com/office/drawing/2014/main" id="{790336F1-A35D-4C82-BC8F-762A5AD99815}"/>
              </a:ext>
            </a:extLst>
          </p:cNvPr>
          <p:cNvSpPr txBox="1"/>
          <p:nvPr/>
        </p:nvSpPr>
        <p:spPr>
          <a:xfrm>
            <a:off x="1067637" y="1888392"/>
            <a:ext cx="9885066" cy="35394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Committee justification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Acknowledged moderate evidence that dual blocks result in higher success rates with RFA</a:t>
            </a:r>
          </a:p>
          <a:p>
            <a:pPr marL="742950" lvl="1"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 of a zero-block paradigm results in the highest number of patients with positive response to RFA</a:t>
            </a:r>
          </a:p>
          <a:p>
            <a:pPr marL="742950" lvl="1" indent="-285750">
              <a:buFont typeface="Arial" panose="020B0604020202020204" pitchFamily="34" charset="0"/>
              <a:buChar char="•"/>
              <a:defRPr/>
            </a:pPr>
            <a:r>
              <a:rPr lang="en-US" sz="2400" dirty="0">
                <a:solidFill>
                  <a:prstClr val="black"/>
                </a:solidFill>
                <a:latin typeface="Calibri" panose="020F0502020204030204"/>
              </a:rPr>
              <a:t>Compromise</a:t>
            </a:r>
          </a:p>
          <a:p>
            <a:pPr marL="1200150" lvl="2" indent="-285750">
              <a:buFont typeface="Arial" panose="020B0604020202020204" pitchFamily="34" charset="0"/>
              <a:buChar char="•"/>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Single block</a:t>
            </a:r>
          </a:p>
          <a:p>
            <a:pPr marL="742950" lvl="1" indent="-285750">
              <a:buFont typeface="Arial" panose="020B0604020202020204" pitchFamily="34" charset="0"/>
              <a:buChar char="•"/>
              <a:defRPr/>
            </a:pPr>
            <a:endParaRPr lang="en-US" sz="2400" dirty="0">
              <a:solidFill>
                <a:prstClr val="black"/>
              </a:solidFill>
              <a:latin typeface="Calibri" panose="020F0502020204030204"/>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09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8017-9010-41C4-AB63-1B57C30C3174}"/>
              </a:ext>
            </a:extLst>
          </p:cNvPr>
          <p:cNvSpPr>
            <a:spLocks noGrp="1"/>
          </p:cNvSpPr>
          <p:nvPr>
            <p:ph type="title"/>
          </p:nvPr>
        </p:nvSpPr>
        <p:spPr/>
        <p:txBody>
          <a:bodyPr/>
          <a:lstStyle/>
          <a:p>
            <a:r>
              <a:rPr lang="en-US" dirty="0"/>
              <a:t>What do the payers say?</a:t>
            </a:r>
          </a:p>
        </p:txBody>
      </p:sp>
      <p:pic>
        <p:nvPicPr>
          <p:cNvPr id="5" name="Picture 4">
            <a:extLst>
              <a:ext uri="{FF2B5EF4-FFF2-40B4-BE49-F238E27FC236}">
                <a16:creationId xmlns:a16="http://schemas.microsoft.com/office/drawing/2014/main" id="{1FEE1C35-E5AD-4B9C-BA70-53D1139F7DAB}"/>
              </a:ext>
            </a:extLst>
          </p:cNvPr>
          <p:cNvPicPr>
            <a:picLocks noChangeAspect="1"/>
          </p:cNvPicPr>
          <p:nvPr/>
        </p:nvPicPr>
        <p:blipFill>
          <a:blip r:embed="rId2"/>
          <a:stretch>
            <a:fillRect/>
          </a:stretch>
        </p:blipFill>
        <p:spPr>
          <a:xfrm>
            <a:off x="2360428" y="1371600"/>
            <a:ext cx="7111519" cy="2583712"/>
          </a:xfrm>
          <a:prstGeom prst="rect">
            <a:avLst/>
          </a:prstGeom>
        </p:spPr>
      </p:pic>
      <p:pic>
        <p:nvPicPr>
          <p:cNvPr id="7" name="Picture 6">
            <a:extLst>
              <a:ext uri="{FF2B5EF4-FFF2-40B4-BE49-F238E27FC236}">
                <a16:creationId xmlns:a16="http://schemas.microsoft.com/office/drawing/2014/main" id="{4177AA7D-D2F2-471B-97C2-7161EE6CA9CD}"/>
              </a:ext>
            </a:extLst>
          </p:cNvPr>
          <p:cNvPicPr>
            <a:picLocks noChangeAspect="1"/>
          </p:cNvPicPr>
          <p:nvPr/>
        </p:nvPicPr>
        <p:blipFill>
          <a:blip r:embed="rId3"/>
          <a:stretch>
            <a:fillRect/>
          </a:stretch>
        </p:blipFill>
        <p:spPr>
          <a:xfrm>
            <a:off x="2360428" y="3955312"/>
            <a:ext cx="7111520" cy="2456121"/>
          </a:xfrm>
          <a:prstGeom prst="rect">
            <a:avLst/>
          </a:prstGeom>
        </p:spPr>
      </p:pic>
    </p:spTree>
    <p:extLst>
      <p:ext uri="{BB962C8B-B14F-4D97-AF65-F5344CB8AC3E}">
        <p14:creationId xmlns:p14="http://schemas.microsoft.com/office/powerpoint/2010/main" val="25916316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21D4-D95B-4164-BE56-AE895B1B91D9}"/>
              </a:ext>
            </a:extLst>
          </p:cNvPr>
          <p:cNvSpPr>
            <a:spLocks noGrp="1"/>
          </p:cNvSpPr>
          <p:nvPr>
            <p:ph type="title"/>
          </p:nvPr>
        </p:nvSpPr>
        <p:spPr>
          <a:xfrm>
            <a:off x="838200" y="23075"/>
            <a:ext cx="10515600" cy="1325563"/>
          </a:xfrm>
        </p:spPr>
        <p:txBody>
          <a:bodyPr/>
          <a:lstStyle/>
          <a:p>
            <a:r>
              <a:rPr lang="en-US" dirty="0"/>
              <a:t>2021 Medicare LCD FAQ (SIS)</a:t>
            </a:r>
          </a:p>
        </p:txBody>
      </p:sp>
      <p:sp>
        <p:nvSpPr>
          <p:cNvPr id="3" name="TextBox 2">
            <a:extLst>
              <a:ext uri="{FF2B5EF4-FFF2-40B4-BE49-F238E27FC236}">
                <a16:creationId xmlns:a16="http://schemas.microsoft.com/office/drawing/2014/main" id="{DE1D5964-0BF3-4626-ACB0-86C6FDD10C32}"/>
              </a:ext>
            </a:extLst>
          </p:cNvPr>
          <p:cNvSpPr txBox="1"/>
          <p:nvPr/>
        </p:nvSpPr>
        <p:spPr>
          <a:xfrm>
            <a:off x="1104014" y="1348638"/>
            <a:ext cx="10249786" cy="5016758"/>
          </a:xfrm>
          <a:prstGeom prst="rect">
            <a:avLst/>
          </a:prstGeom>
          <a:noFill/>
        </p:spPr>
        <p:txBody>
          <a:bodyPr wrap="square" rtlCol="0">
            <a:spAutoFit/>
          </a:bodyPr>
          <a:lstStyle/>
          <a:p>
            <a:pPr marL="342900" indent="-342900">
              <a:buFont typeface="+mj-lt"/>
              <a:buAutoNum type="arabicPeriod"/>
            </a:pPr>
            <a:r>
              <a:rPr lang="en-US" sz="1600" dirty="0"/>
              <a:t>What criteria do I have to meet?</a:t>
            </a:r>
          </a:p>
          <a:p>
            <a:pPr marL="800100" lvl="1" indent="-342900">
              <a:buFont typeface="+mj-lt"/>
              <a:buAutoNum type="arabicPeriod"/>
            </a:pPr>
            <a:r>
              <a:rPr lang="en-US" sz="1600" dirty="0"/>
              <a:t>Failure of 3-months of conservative care</a:t>
            </a:r>
          </a:p>
          <a:p>
            <a:pPr marL="342900" indent="-342900">
              <a:buFont typeface="+mj-lt"/>
              <a:buAutoNum type="arabicPeriod"/>
            </a:pPr>
            <a:r>
              <a:rPr lang="en-US" sz="1600" dirty="0"/>
              <a:t>Can I perform a diagnostic facet injection?</a:t>
            </a:r>
          </a:p>
          <a:p>
            <a:pPr marL="800100" lvl="1" indent="-342900">
              <a:buFont typeface="+mj-lt"/>
              <a:buAutoNum type="arabicPeriod"/>
            </a:pPr>
            <a:r>
              <a:rPr lang="en-US" sz="1600" dirty="0"/>
              <a:t>Yes, but only if you cannot perform an MBB and there is intent to perform a therapeutic facet injection</a:t>
            </a:r>
          </a:p>
          <a:p>
            <a:pPr marL="342900" indent="-342900">
              <a:buFont typeface="+mj-lt"/>
              <a:buAutoNum type="arabicPeriod"/>
            </a:pPr>
            <a:r>
              <a:rPr lang="en-US" sz="1600" dirty="0"/>
              <a:t>Can I perform a therapeutic facet injection?</a:t>
            </a:r>
          </a:p>
          <a:p>
            <a:pPr marL="800100" lvl="1" indent="-342900">
              <a:buFont typeface="+mj-lt"/>
              <a:buAutoNum type="arabicPeriod"/>
            </a:pPr>
            <a:r>
              <a:rPr lang="en-US" sz="1600" dirty="0"/>
              <a:t>Yes, but only if patient had 80% improvement on two dx facet injections (or MBBs) and there is a documented reason why the patient cannot have an RFA</a:t>
            </a:r>
          </a:p>
          <a:p>
            <a:pPr marL="342900" indent="-342900">
              <a:buFont typeface="+mj-lt"/>
              <a:buAutoNum type="arabicPeriod"/>
            </a:pPr>
            <a:r>
              <a:rPr lang="en-US" sz="1600" dirty="0"/>
              <a:t>Can I perform 3 or 4 level facet procedures?</a:t>
            </a:r>
          </a:p>
          <a:p>
            <a:pPr marL="800100" lvl="1" indent="-342900">
              <a:buFont typeface="+mj-lt"/>
              <a:buAutoNum type="arabicPeriod"/>
            </a:pPr>
            <a:r>
              <a:rPr lang="en-US" sz="1600" dirty="0"/>
              <a:t>Yes, but only in unique circumstances and will only be approved on appeal</a:t>
            </a:r>
          </a:p>
          <a:p>
            <a:pPr marL="342900" indent="-342900">
              <a:buFont typeface="+mj-lt"/>
              <a:buAutoNum type="arabicPeriod"/>
            </a:pPr>
            <a:r>
              <a:rPr lang="en-US" sz="1600" dirty="0"/>
              <a:t>Do I need to perform MBBs before repeating RFA?</a:t>
            </a:r>
          </a:p>
          <a:p>
            <a:pPr marL="800100" lvl="1" indent="-342900">
              <a:buFont typeface="+mj-lt"/>
              <a:buAutoNum type="arabicPeriod"/>
            </a:pPr>
            <a:r>
              <a:rPr lang="en-US" sz="1600" dirty="0"/>
              <a:t>No, unless it has been 2 years since last RFA or there is question about pain generator</a:t>
            </a:r>
          </a:p>
          <a:p>
            <a:pPr marL="342900" indent="-342900">
              <a:buFont typeface="+mj-lt"/>
              <a:buAutoNum type="arabicPeriod"/>
            </a:pPr>
            <a:r>
              <a:rPr lang="en-US" sz="1600" dirty="0"/>
              <a:t>How many facet procedures can be performed per year?</a:t>
            </a:r>
          </a:p>
          <a:p>
            <a:pPr marL="800100" lvl="1" indent="-342900">
              <a:buFont typeface="+mj-lt"/>
              <a:buAutoNum type="arabicPeriod"/>
            </a:pPr>
            <a:r>
              <a:rPr lang="en-US" sz="1600" dirty="0"/>
              <a:t>4 diagnostic facet procedures</a:t>
            </a:r>
          </a:p>
          <a:p>
            <a:pPr marL="800100" lvl="1" indent="-342900">
              <a:buFont typeface="+mj-lt"/>
              <a:buAutoNum type="arabicPeriod"/>
            </a:pPr>
            <a:r>
              <a:rPr lang="en-US" sz="1600" dirty="0"/>
              <a:t>2 RFA procedures</a:t>
            </a:r>
          </a:p>
          <a:p>
            <a:pPr marL="342900" indent="-342900">
              <a:buFont typeface="+mj-lt"/>
              <a:buAutoNum type="arabicPeriod"/>
            </a:pPr>
            <a:r>
              <a:rPr lang="en-US" sz="1600" dirty="0"/>
              <a:t>Can conscious sedation of MAC be used?</a:t>
            </a:r>
          </a:p>
          <a:p>
            <a:pPr marL="800100" lvl="1" indent="-342900">
              <a:buFont typeface="+mj-lt"/>
              <a:buAutoNum type="arabicPeriod"/>
            </a:pPr>
            <a:r>
              <a:rPr lang="en-US" sz="1600" dirty="0"/>
              <a:t>Not routinely indicated, may be paid for on appeal in some circumstances</a:t>
            </a:r>
          </a:p>
          <a:p>
            <a:pPr marL="342900" indent="-342900">
              <a:buFont typeface="+mj-lt"/>
              <a:buAutoNum type="arabicPeriod"/>
            </a:pPr>
            <a:r>
              <a:rPr lang="en-US" sz="1600" dirty="0"/>
              <a:t>Can I performed a facet cyst rupture and TFESI at same time?</a:t>
            </a:r>
          </a:p>
          <a:p>
            <a:pPr marL="800100" lvl="1" indent="-342900">
              <a:buFont typeface="+mj-lt"/>
              <a:buAutoNum type="arabicPeriod"/>
            </a:pPr>
            <a:r>
              <a:rPr lang="en-US" sz="1600" dirty="0"/>
              <a:t>Yes</a:t>
            </a:r>
          </a:p>
          <a:p>
            <a:pPr marL="342900" indent="-342900">
              <a:buFont typeface="+mj-lt"/>
              <a:buAutoNum type="arabicPeriod"/>
            </a:pPr>
            <a:r>
              <a:rPr lang="en-US" sz="1600" dirty="0"/>
              <a:t>What functional measures can I use for pre and post procedure?</a:t>
            </a:r>
          </a:p>
          <a:p>
            <a:pPr marL="800100" lvl="1" indent="-342900">
              <a:buFont typeface="+mj-lt"/>
              <a:buAutoNum type="arabicPeriod"/>
            </a:pPr>
            <a:r>
              <a:rPr lang="en-US" sz="1600" dirty="0"/>
              <a:t>LCD does not specify: consider COMBI, ODI, NDI, or Roland Morris</a:t>
            </a:r>
          </a:p>
        </p:txBody>
      </p:sp>
    </p:spTree>
    <p:extLst>
      <p:ext uri="{BB962C8B-B14F-4D97-AF65-F5344CB8AC3E}">
        <p14:creationId xmlns:p14="http://schemas.microsoft.com/office/powerpoint/2010/main" val="3484016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C9BD-D3A1-42FE-905E-ED86FA67BA8F}"/>
              </a:ext>
            </a:extLst>
          </p:cNvPr>
          <p:cNvSpPr>
            <a:spLocks noGrp="1"/>
          </p:cNvSpPr>
          <p:nvPr>
            <p:ph type="title"/>
          </p:nvPr>
        </p:nvSpPr>
        <p:spPr>
          <a:xfrm>
            <a:off x="838200" y="18255"/>
            <a:ext cx="10515600" cy="1325563"/>
          </a:xfrm>
        </p:spPr>
        <p:txBody>
          <a:bodyPr/>
          <a:lstStyle/>
          <a:p>
            <a:r>
              <a:rPr lang="en-US" dirty="0"/>
              <a:t>Sedation and Medial Branch Blocks?</a:t>
            </a:r>
          </a:p>
        </p:txBody>
      </p:sp>
      <p:sp>
        <p:nvSpPr>
          <p:cNvPr id="3" name="Content Placeholder 2">
            <a:extLst>
              <a:ext uri="{FF2B5EF4-FFF2-40B4-BE49-F238E27FC236}">
                <a16:creationId xmlns:a16="http://schemas.microsoft.com/office/drawing/2014/main" id="{5B4B64C4-3525-4C73-BE11-B7C81C0C4EBE}"/>
              </a:ext>
            </a:extLst>
          </p:cNvPr>
          <p:cNvSpPr>
            <a:spLocks noGrp="1"/>
          </p:cNvSpPr>
          <p:nvPr>
            <p:ph idx="1"/>
          </p:nvPr>
        </p:nvSpPr>
        <p:spPr>
          <a:xfrm>
            <a:off x="838200" y="1235947"/>
            <a:ext cx="10515600" cy="4941016"/>
          </a:xfrm>
        </p:spPr>
        <p:txBody>
          <a:bodyPr>
            <a:normAutofit fontScale="70000" lnSpcReduction="20000"/>
          </a:bodyPr>
          <a:lstStyle/>
          <a:p>
            <a:r>
              <a:rPr lang="en-US" dirty="0"/>
              <a:t>Local anesthetic?</a:t>
            </a:r>
          </a:p>
          <a:p>
            <a:pPr lvl="1"/>
            <a:r>
              <a:rPr lang="en-US" dirty="0"/>
              <a:t>Deep trigger point injection</a:t>
            </a:r>
          </a:p>
          <a:p>
            <a:pPr lvl="1"/>
            <a:r>
              <a:rPr lang="en-US" dirty="0"/>
              <a:t>Increased rate of false positives</a:t>
            </a:r>
          </a:p>
          <a:p>
            <a:endParaRPr lang="en-US" dirty="0"/>
          </a:p>
          <a:p>
            <a:r>
              <a:rPr lang="en-US" dirty="0"/>
              <a:t>Conscious Sedation?</a:t>
            </a:r>
          </a:p>
          <a:p>
            <a:pPr lvl="1"/>
            <a:r>
              <a:rPr lang="en-US" dirty="0"/>
              <a:t>Analgesic effect of fentanyl increases rate of false positive (at least in most patients who are assessed prior to leaving the center)</a:t>
            </a:r>
          </a:p>
          <a:p>
            <a:pPr lvl="1"/>
            <a:r>
              <a:rPr lang="en-US" dirty="0"/>
              <a:t>Can linger for longer than expected ½ life in older patients</a:t>
            </a:r>
          </a:p>
          <a:p>
            <a:endParaRPr lang="en-US" dirty="0"/>
          </a:p>
          <a:p>
            <a:r>
              <a:rPr lang="en-US" dirty="0"/>
              <a:t>No sedation?</a:t>
            </a:r>
          </a:p>
          <a:p>
            <a:pPr lvl="1"/>
            <a:r>
              <a:rPr lang="en-US" dirty="0"/>
              <a:t>If anxious, often leads to activation of the lumbar paraspinals during procedure</a:t>
            </a:r>
          </a:p>
          <a:p>
            <a:pPr lvl="1"/>
            <a:r>
              <a:rPr lang="en-US" dirty="0"/>
              <a:t>Increased post procedural soreness, can increase rate of false negative?</a:t>
            </a:r>
          </a:p>
          <a:p>
            <a:endParaRPr lang="en-US" dirty="0"/>
          </a:p>
          <a:p>
            <a:r>
              <a:rPr lang="en-US" dirty="0"/>
              <a:t>Ideally</a:t>
            </a:r>
          </a:p>
          <a:p>
            <a:pPr lvl="1"/>
            <a:r>
              <a:rPr lang="en-US" dirty="0"/>
              <a:t>MAC sedation</a:t>
            </a:r>
          </a:p>
          <a:p>
            <a:pPr lvl="1"/>
            <a:r>
              <a:rPr lang="en-US" dirty="0"/>
              <a:t>Smallest gauge needle possible</a:t>
            </a:r>
          </a:p>
          <a:p>
            <a:pPr lvl="2"/>
            <a:r>
              <a:rPr lang="en-US" dirty="0"/>
              <a:t>25g or smaller</a:t>
            </a:r>
          </a:p>
        </p:txBody>
      </p:sp>
    </p:spTree>
    <p:extLst>
      <p:ext uri="{BB962C8B-B14F-4D97-AF65-F5344CB8AC3E}">
        <p14:creationId xmlns:p14="http://schemas.microsoft.com/office/powerpoint/2010/main" val="4060406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6F49-93F4-4A7A-A8F7-94ADE95D7AF5}"/>
              </a:ext>
            </a:extLst>
          </p:cNvPr>
          <p:cNvSpPr>
            <a:spLocks noGrp="1"/>
          </p:cNvSpPr>
          <p:nvPr>
            <p:ph type="title"/>
          </p:nvPr>
        </p:nvSpPr>
        <p:spPr>
          <a:xfrm>
            <a:off x="838200" y="2837020"/>
            <a:ext cx="10515600" cy="1325563"/>
          </a:xfrm>
        </p:spPr>
        <p:txBody>
          <a:bodyPr>
            <a:normAutofit fontScale="90000"/>
          </a:bodyPr>
          <a:lstStyle/>
          <a:p>
            <a:pPr algn="ctr"/>
            <a:r>
              <a:rPr lang="en-US" sz="6000" dirty="0"/>
              <a:t>THE FACET JOINT INJECTION</a:t>
            </a:r>
            <a:br>
              <a:rPr lang="en-US" sz="6000" dirty="0"/>
            </a:br>
            <a:r>
              <a:rPr lang="en-US" sz="6000" dirty="0"/>
              <a:t>TECHNIQUE</a:t>
            </a:r>
          </a:p>
        </p:txBody>
      </p:sp>
    </p:spTree>
    <p:extLst>
      <p:ext uri="{BB962C8B-B14F-4D97-AF65-F5344CB8AC3E}">
        <p14:creationId xmlns:p14="http://schemas.microsoft.com/office/powerpoint/2010/main" val="1005881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B780-BDB3-4A2D-8905-F6A8EF1AC584}"/>
              </a:ext>
            </a:extLst>
          </p:cNvPr>
          <p:cNvSpPr>
            <a:spLocks noGrp="1"/>
          </p:cNvSpPr>
          <p:nvPr>
            <p:ph type="title"/>
          </p:nvPr>
        </p:nvSpPr>
        <p:spPr/>
        <p:txBody>
          <a:bodyPr/>
          <a:lstStyle/>
          <a:p>
            <a:r>
              <a:rPr lang="en-US" dirty="0"/>
              <a:t>Lumbar Facet Joint Injection Technique</a:t>
            </a:r>
          </a:p>
        </p:txBody>
      </p:sp>
      <p:sp>
        <p:nvSpPr>
          <p:cNvPr id="3" name="Content Placeholder 2">
            <a:extLst>
              <a:ext uri="{FF2B5EF4-FFF2-40B4-BE49-F238E27FC236}">
                <a16:creationId xmlns:a16="http://schemas.microsoft.com/office/drawing/2014/main" id="{5F8C552D-7ACE-477F-8654-19A6919FA022}"/>
              </a:ext>
            </a:extLst>
          </p:cNvPr>
          <p:cNvSpPr>
            <a:spLocks noGrp="1"/>
          </p:cNvSpPr>
          <p:nvPr>
            <p:ph idx="1"/>
          </p:nvPr>
        </p:nvSpPr>
        <p:spPr/>
        <p:txBody>
          <a:bodyPr/>
          <a:lstStyle/>
          <a:p>
            <a:pPr marL="514350" indent="-514350">
              <a:buFont typeface="+mj-lt"/>
              <a:buAutoNum type="arabicPeriod"/>
            </a:pPr>
            <a:r>
              <a:rPr lang="en-US" dirty="0"/>
              <a:t>Align view through disc at target level</a:t>
            </a:r>
          </a:p>
          <a:p>
            <a:pPr marL="514350" indent="-514350">
              <a:buFont typeface="+mj-lt"/>
              <a:buAutoNum type="arabicPeriod"/>
            </a:pPr>
            <a:r>
              <a:rPr lang="en-US" dirty="0"/>
              <a:t>Assess sagittal plane orientation and degree of (dorsal) degenerative change (spurring)</a:t>
            </a:r>
          </a:p>
          <a:p>
            <a:pPr marL="514350" indent="-514350">
              <a:buFont typeface="+mj-lt"/>
              <a:buAutoNum type="arabicPeriod"/>
            </a:pPr>
            <a:r>
              <a:rPr lang="en-US" dirty="0"/>
              <a:t>FIND “FIRST” OPENING </a:t>
            </a:r>
          </a:p>
          <a:p>
            <a:pPr marL="514350" indent="-514350">
              <a:buFont typeface="+mj-lt"/>
              <a:buAutoNum type="arabicPeriod"/>
            </a:pPr>
            <a:r>
              <a:rPr lang="en-US" dirty="0"/>
              <a:t>Easier at superior or inferior recesses</a:t>
            </a:r>
          </a:p>
          <a:p>
            <a:endParaRPr lang="en-US" dirty="0"/>
          </a:p>
        </p:txBody>
      </p:sp>
      <p:pic>
        <p:nvPicPr>
          <p:cNvPr id="4" name="Picture 3">
            <a:extLst>
              <a:ext uri="{FF2B5EF4-FFF2-40B4-BE49-F238E27FC236}">
                <a16:creationId xmlns:a16="http://schemas.microsoft.com/office/drawing/2014/main" id="{16E97712-B2BA-41FA-9C81-418B1A26210D}"/>
              </a:ext>
            </a:extLst>
          </p:cNvPr>
          <p:cNvPicPr>
            <a:picLocks noChangeAspect="1"/>
          </p:cNvPicPr>
          <p:nvPr/>
        </p:nvPicPr>
        <p:blipFill>
          <a:blip r:embed="rId2"/>
          <a:stretch>
            <a:fillRect/>
          </a:stretch>
        </p:blipFill>
        <p:spPr>
          <a:xfrm>
            <a:off x="7278198" y="2926406"/>
            <a:ext cx="4913802" cy="3566469"/>
          </a:xfrm>
          <a:prstGeom prst="rect">
            <a:avLst/>
          </a:prstGeom>
        </p:spPr>
      </p:pic>
    </p:spTree>
    <p:extLst>
      <p:ext uri="{BB962C8B-B14F-4D97-AF65-F5344CB8AC3E}">
        <p14:creationId xmlns:p14="http://schemas.microsoft.com/office/powerpoint/2010/main" val="297008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89422-9B81-47D5-9C36-CE9B88931725}"/>
              </a:ext>
            </a:extLst>
          </p:cNvPr>
          <p:cNvSpPr>
            <a:spLocks noGrp="1"/>
          </p:cNvSpPr>
          <p:nvPr>
            <p:ph type="ctrTitle"/>
          </p:nvPr>
        </p:nvSpPr>
        <p:spPr/>
        <p:txBody>
          <a:bodyPr/>
          <a:lstStyle/>
          <a:p>
            <a:r>
              <a:rPr lang="en-US" dirty="0"/>
              <a:t>THE FACET JOINT</a:t>
            </a:r>
          </a:p>
        </p:txBody>
      </p:sp>
    </p:spTree>
    <p:extLst>
      <p:ext uri="{BB962C8B-B14F-4D97-AF65-F5344CB8AC3E}">
        <p14:creationId xmlns:p14="http://schemas.microsoft.com/office/powerpoint/2010/main" val="290093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3DCBE-C859-4E88-8102-AAEA1C1E5AAF}"/>
              </a:ext>
            </a:extLst>
          </p:cNvPr>
          <p:cNvSpPr>
            <a:spLocks noGrp="1"/>
          </p:cNvSpPr>
          <p:nvPr>
            <p:ph type="title"/>
          </p:nvPr>
        </p:nvSpPr>
        <p:spPr/>
        <p:txBody>
          <a:bodyPr/>
          <a:lstStyle/>
          <a:p>
            <a:r>
              <a:rPr lang="en-US" dirty="0"/>
              <a:t>Lumbar Facet Joint Injection Technique</a:t>
            </a:r>
          </a:p>
        </p:txBody>
      </p:sp>
      <p:pic>
        <p:nvPicPr>
          <p:cNvPr id="5" name="Picture 4">
            <a:extLst>
              <a:ext uri="{FF2B5EF4-FFF2-40B4-BE49-F238E27FC236}">
                <a16:creationId xmlns:a16="http://schemas.microsoft.com/office/drawing/2014/main" id="{865564C8-4A88-4038-A423-85350A607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105" y="1690688"/>
            <a:ext cx="4876800" cy="4876800"/>
          </a:xfrm>
          <a:prstGeom prst="rect">
            <a:avLst/>
          </a:prstGeom>
        </p:spPr>
      </p:pic>
      <p:sp>
        <p:nvSpPr>
          <p:cNvPr id="6" name="Rectangle 5">
            <a:extLst>
              <a:ext uri="{FF2B5EF4-FFF2-40B4-BE49-F238E27FC236}">
                <a16:creationId xmlns:a16="http://schemas.microsoft.com/office/drawing/2014/main" id="{8A19ECBA-E478-43D9-B16B-6761F37AD819}"/>
              </a:ext>
            </a:extLst>
          </p:cNvPr>
          <p:cNvSpPr/>
          <p:nvPr/>
        </p:nvSpPr>
        <p:spPr>
          <a:xfrm>
            <a:off x="6863841" y="1818279"/>
            <a:ext cx="723482" cy="5325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Lumbar Spine Anatomy - Spine - Orthobullets">
            <a:extLst>
              <a:ext uri="{FF2B5EF4-FFF2-40B4-BE49-F238E27FC236}">
                <a16:creationId xmlns:a16="http://schemas.microsoft.com/office/drawing/2014/main" id="{F34DDDBB-78F1-430A-BE9B-FDEB3734C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377" y="1690688"/>
            <a:ext cx="468335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230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4906-027C-47AE-BA96-3E4763CE451C}"/>
              </a:ext>
            </a:extLst>
          </p:cNvPr>
          <p:cNvSpPr>
            <a:spLocks noGrp="1"/>
          </p:cNvSpPr>
          <p:nvPr>
            <p:ph type="ctrTitle"/>
          </p:nvPr>
        </p:nvSpPr>
        <p:spPr>
          <a:xfrm>
            <a:off x="1524000" y="2468842"/>
            <a:ext cx="9144000" cy="2387600"/>
          </a:xfrm>
        </p:spPr>
        <p:txBody>
          <a:bodyPr>
            <a:normAutofit fontScale="90000"/>
          </a:bodyPr>
          <a:lstStyle/>
          <a:p>
            <a:r>
              <a:rPr lang="en-US" dirty="0"/>
              <a:t>THE MEDIAL BRANCH BLOCK</a:t>
            </a:r>
            <a:br>
              <a:rPr lang="en-US" dirty="0"/>
            </a:br>
            <a:r>
              <a:rPr lang="en-US" dirty="0"/>
              <a:t>ANATOMY AND INJECTION TECHNIQUE</a:t>
            </a:r>
          </a:p>
        </p:txBody>
      </p:sp>
    </p:spTree>
    <p:extLst>
      <p:ext uri="{BB962C8B-B14F-4D97-AF65-F5344CB8AC3E}">
        <p14:creationId xmlns:p14="http://schemas.microsoft.com/office/powerpoint/2010/main" val="193275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F828-1255-4D8F-9BDB-C7ED44214D14}"/>
              </a:ext>
            </a:extLst>
          </p:cNvPr>
          <p:cNvSpPr>
            <a:spLocks noGrp="1"/>
          </p:cNvSpPr>
          <p:nvPr>
            <p:ph type="title"/>
          </p:nvPr>
        </p:nvSpPr>
        <p:spPr/>
        <p:txBody>
          <a:bodyPr/>
          <a:lstStyle/>
          <a:p>
            <a:r>
              <a:rPr lang="en-US" dirty="0"/>
              <a:t>Medial Branch Blocks (MBBs)</a:t>
            </a:r>
          </a:p>
        </p:txBody>
      </p:sp>
      <p:sp>
        <p:nvSpPr>
          <p:cNvPr id="3" name="Content Placeholder 2">
            <a:extLst>
              <a:ext uri="{FF2B5EF4-FFF2-40B4-BE49-F238E27FC236}">
                <a16:creationId xmlns:a16="http://schemas.microsoft.com/office/drawing/2014/main" id="{FB5FDAE9-2C74-4FE0-AD1A-50EB2E0DC4BA}"/>
              </a:ext>
            </a:extLst>
          </p:cNvPr>
          <p:cNvSpPr>
            <a:spLocks noGrp="1"/>
          </p:cNvSpPr>
          <p:nvPr>
            <p:ph idx="1"/>
          </p:nvPr>
        </p:nvSpPr>
        <p:spPr/>
        <p:txBody>
          <a:bodyPr>
            <a:normAutofit/>
          </a:bodyPr>
          <a:lstStyle/>
          <a:p>
            <a:r>
              <a:rPr lang="en-US" dirty="0"/>
              <a:t>MBB vs Intra-articular Facet Blocks (IAB)</a:t>
            </a:r>
          </a:p>
          <a:p>
            <a:pPr lvl="1"/>
            <a:endParaRPr lang="en-US" dirty="0"/>
          </a:p>
          <a:p>
            <a:pPr lvl="1"/>
            <a:r>
              <a:rPr lang="en-US" dirty="0"/>
              <a:t>MBB are relatively easier to perform</a:t>
            </a:r>
          </a:p>
          <a:p>
            <a:pPr lvl="1"/>
            <a:r>
              <a:rPr lang="en-US" dirty="0"/>
              <a:t>MBB are safer</a:t>
            </a:r>
          </a:p>
          <a:p>
            <a:pPr lvl="1"/>
            <a:r>
              <a:rPr lang="en-US" dirty="0"/>
              <a:t>IAB lack a valid subsequent treatment</a:t>
            </a:r>
          </a:p>
          <a:p>
            <a:pPr lvl="1"/>
            <a:r>
              <a:rPr lang="en-US" dirty="0"/>
              <a:t>IAB lack proven predictive validity</a:t>
            </a:r>
          </a:p>
          <a:p>
            <a:pPr lvl="1"/>
            <a:r>
              <a:rPr lang="en-US" dirty="0"/>
              <a:t>MBB have predictive validity </a:t>
            </a:r>
          </a:p>
          <a:p>
            <a:pPr lvl="1"/>
            <a:r>
              <a:rPr lang="en-US" dirty="0"/>
              <a:t>MBB if positive can be followed by RF neurotomy</a:t>
            </a:r>
          </a:p>
        </p:txBody>
      </p:sp>
    </p:spTree>
    <p:extLst>
      <p:ext uri="{BB962C8B-B14F-4D97-AF65-F5344CB8AC3E}">
        <p14:creationId xmlns:p14="http://schemas.microsoft.com/office/powerpoint/2010/main" val="1996174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B4CE-C9D1-4F36-BB7F-43C10703C331}"/>
              </a:ext>
            </a:extLst>
          </p:cNvPr>
          <p:cNvSpPr>
            <a:spLocks noGrp="1"/>
          </p:cNvSpPr>
          <p:nvPr>
            <p:ph type="title"/>
          </p:nvPr>
        </p:nvSpPr>
        <p:spPr/>
        <p:txBody>
          <a:bodyPr/>
          <a:lstStyle/>
          <a:p>
            <a:r>
              <a:rPr lang="en-US" dirty="0"/>
              <a:t>Medial Branch Blocks (MBBs)- Anatomy</a:t>
            </a:r>
          </a:p>
        </p:txBody>
      </p:sp>
      <p:sp>
        <p:nvSpPr>
          <p:cNvPr id="3" name="Content Placeholder 2">
            <a:extLst>
              <a:ext uri="{FF2B5EF4-FFF2-40B4-BE49-F238E27FC236}">
                <a16:creationId xmlns:a16="http://schemas.microsoft.com/office/drawing/2014/main" id="{249A24E4-D952-44A1-AE05-2BC7B7C7F427}"/>
              </a:ext>
            </a:extLst>
          </p:cNvPr>
          <p:cNvSpPr>
            <a:spLocks noGrp="1"/>
          </p:cNvSpPr>
          <p:nvPr>
            <p:ph idx="1"/>
          </p:nvPr>
        </p:nvSpPr>
        <p:spPr>
          <a:xfrm>
            <a:off x="838200" y="1825625"/>
            <a:ext cx="5257800" cy="4351338"/>
          </a:xfrm>
        </p:spPr>
        <p:txBody>
          <a:bodyPr>
            <a:normAutofit fontScale="92500" lnSpcReduction="10000"/>
          </a:bodyPr>
          <a:lstStyle/>
          <a:p>
            <a:r>
              <a:rPr lang="en-US" dirty="0"/>
              <a:t>Innervation</a:t>
            </a:r>
          </a:p>
          <a:p>
            <a:pPr lvl="1"/>
            <a:r>
              <a:rPr lang="en-US" dirty="0"/>
              <a:t>Facet Joint</a:t>
            </a:r>
          </a:p>
          <a:p>
            <a:pPr lvl="2"/>
            <a:r>
              <a:rPr lang="en-US" dirty="0"/>
              <a:t>Dual Innervation</a:t>
            </a:r>
          </a:p>
          <a:p>
            <a:pPr lvl="3"/>
            <a:r>
              <a:rPr lang="en-US" dirty="0"/>
              <a:t>L4-5 facet innervation:</a:t>
            </a:r>
          </a:p>
          <a:p>
            <a:pPr lvl="4"/>
            <a:r>
              <a:rPr lang="en-US" dirty="0"/>
              <a:t>Medial branch arising from L3 dorsal ramus</a:t>
            </a:r>
          </a:p>
          <a:p>
            <a:pPr lvl="4"/>
            <a:r>
              <a:rPr lang="en-US" dirty="0"/>
              <a:t>Medial branch arising from L4  dorsal ramus</a:t>
            </a:r>
          </a:p>
          <a:p>
            <a:pPr lvl="4"/>
            <a:r>
              <a:rPr lang="en-US" dirty="0"/>
              <a:t>Medial branch crosses junction of SAP and transverse process, beneath </a:t>
            </a:r>
            <a:r>
              <a:rPr lang="en-US" dirty="0" err="1"/>
              <a:t>mamillo</a:t>
            </a:r>
            <a:r>
              <a:rPr lang="en-US" dirty="0"/>
              <a:t>-accessory ligament</a:t>
            </a:r>
          </a:p>
          <a:p>
            <a:pPr lvl="4"/>
            <a:r>
              <a:rPr lang="en-US" b="1" dirty="0"/>
              <a:t>L3,4 MB nerve blocks (comma)</a:t>
            </a:r>
          </a:p>
          <a:p>
            <a:pPr lvl="4"/>
            <a:r>
              <a:rPr lang="en-US" b="1" dirty="0"/>
              <a:t>L4-5 Level MBBs (hyphen)</a:t>
            </a:r>
          </a:p>
          <a:p>
            <a:pPr lvl="3"/>
            <a:endParaRPr lang="en-US" dirty="0"/>
          </a:p>
          <a:p>
            <a:pPr lvl="1"/>
            <a:r>
              <a:rPr lang="en-US" dirty="0"/>
              <a:t>Multifidi</a:t>
            </a:r>
          </a:p>
        </p:txBody>
      </p:sp>
      <p:pic>
        <p:nvPicPr>
          <p:cNvPr id="5" name="Picture 4">
            <a:extLst>
              <a:ext uri="{FF2B5EF4-FFF2-40B4-BE49-F238E27FC236}">
                <a16:creationId xmlns:a16="http://schemas.microsoft.com/office/drawing/2014/main" id="{CEA3622A-9499-4393-A0EE-A79E97AC8D23}"/>
              </a:ext>
            </a:extLst>
          </p:cNvPr>
          <p:cNvPicPr>
            <a:picLocks noChangeAspect="1"/>
          </p:cNvPicPr>
          <p:nvPr/>
        </p:nvPicPr>
        <p:blipFill>
          <a:blip r:embed="rId2"/>
          <a:stretch>
            <a:fillRect/>
          </a:stretch>
        </p:blipFill>
        <p:spPr>
          <a:xfrm>
            <a:off x="6255326" y="1646006"/>
            <a:ext cx="2524991" cy="2651241"/>
          </a:xfrm>
          <a:prstGeom prst="rect">
            <a:avLst/>
          </a:prstGeom>
        </p:spPr>
      </p:pic>
      <p:pic>
        <p:nvPicPr>
          <p:cNvPr id="7" name="Picture 6">
            <a:extLst>
              <a:ext uri="{FF2B5EF4-FFF2-40B4-BE49-F238E27FC236}">
                <a16:creationId xmlns:a16="http://schemas.microsoft.com/office/drawing/2014/main" id="{932BA1B7-008D-48C4-9B2A-AF2C36BEE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171" y="4297247"/>
            <a:ext cx="4876800" cy="2371725"/>
          </a:xfrm>
          <a:prstGeom prst="rect">
            <a:avLst/>
          </a:prstGeom>
        </p:spPr>
      </p:pic>
    </p:spTree>
    <p:extLst>
      <p:ext uri="{BB962C8B-B14F-4D97-AF65-F5344CB8AC3E}">
        <p14:creationId xmlns:p14="http://schemas.microsoft.com/office/powerpoint/2010/main" val="3819379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07447-9EB1-4DF0-8386-560D17620367}"/>
              </a:ext>
            </a:extLst>
          </p:cNvPr>
          <p:cNvSpPr>
            <a:spLocks noGrp="1"/>
          </p:cNvSpPr>
          <p:nvPr>
            <p:ph type="title"/>
          </p:nvPr>
        </p:nvSpPr>
        <p:spPr/>
        <p:txBody>
          <a:bodyPr/>
          <a:lstStyle/>
          <a:p>
            <a:r>
              <a:rPr lang="en-US" dirty="0"/>
              <a:t>Medial Branch Anatomy</a:t>
            </a:r>
          </a:p>
        </p:txBody>
      </p:sp>
      <p:pic>
        <p:nvPicPr>
          <p:cNvPr id="4" name="Picture 3">
            <a:extLst>
              <a:ext uri="{FF2B5EF4-FFF2-40B4-BE49-F238E27FC236}">
                <a16:creationId xmlns:a16="http://schemas.microsoft.com/office/drawing/2014/main" id="{0E214EA3-5389-4664-9E06-6F66DF0759A6}"/>
              </a:ext>
            </a:extLst>
          </p:cNvPr>
          <p:cNvPicPr>
            <a:picLocks noChangeAspect="1"/>
          </p:cNvPicPr>
          <p:nvPr/>
        </p:nvPicPr>
        <p:blipFill>
          <a:blip r:embed="rId2"/>
          <a:stretch>
            <a:fillRect/>
          </a:stretch>
        </p:blipFill>
        <p:spPr>
          <a:xfrm>
            <a:off x="2240782" y="1405468"/>
            <a:ext cx="6953216" cy="5211372"/>
          </a:xfrm>
          <a:prstGeom prst="rect">
            <a:avLst/>
          </a:prstGeom>
        </p:spPr>
      </p:pic>
    </p:spTree>
    <p:extLst>
      <p:ext uri="{BB962C8B-B14F-4D97-AF65-F5344CB8AC3E}">
        <p14:creationId xmlns:p14="http://schemas.microsoft.com/office/powerpoint/2010/main" val="2790016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34F56-98C9-494F-9448-DF1614653FA1}"/>
              </a:ext>
            </a:extLst>
          </p:cNvPr>
          <p:cNvSpPr>
            <a:spLocks noGrp="1"/>
          </p:cNvSpPr>
          <p:nvPr>
            <p:ph type="title"/>
          </p:nvPr>
        </p:nvSpPr>
        <p:spPr/>
        <p:txBody>
          <a:bodyPr/>
          <a:lstStyle/>
          <a:p>
            <a:r>
              <a:rPr lang="en-US" dirty="0"/>
              <a:t>Fluoroscopic Correlation</a:t>
            </a:r>
          </a:p>
        </p:txBody>
      </p:sp>
      <p:pic>
        <p:nvPicPr>
          <p:cNvPr id="4" name="Picture 3">
            <a:extLst>
              <a:ext uri="{FF2B5EF4-FFF2-40B4-BE49-F238E27FC236}">
                <a16:creationId xmlns:a16="http://schemas.microsoft.com/office/drawing/2014/main" id="{6503B247-3B13-4ACC-A68F-2C4860DAE57B}"/>
              </a:ext>
            </a:extLst>
          </p:cNvPr>
          <p:cNvPicPr>
            <a:picLocks noChangeAspect="1"/>
          </p:cNvPicPr>
          <p:nvPr/>
        </p:nvPicPr>
        <p:blipFill>
          <a:blip r:embed="rId2"/>
          <a:stretch>
            <a:fillRect/>
          </a:stretch>
        </p:blipFill>
        <p:spPr>
          <a:xfrm>
            <a:off x="3104941" y="1690688"/>
            <a:ext cx="4876800" cy="4029075"/>
          </a:xfrm>
          <a:prstGeom prst="rect">
            <a:avLst/>
          </a:prstGeom>
        </p:spPr>
      </p:pic>
    </p:spTree>
    <p:extLst>
      <p:ext uri="{BB962C8B-B14F-4D97-AF65-F5344CB8AC3E}">
        <p14:creationId xmlns:p14="http://schemas.microsoft.com/office/powerpoint/2010/main" val="2364350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08.jpg">
            <a:extLst>
              <a:ext uri="{FF2B5EF4-FFF2-40B4-BE49-F238E27FC236}">
                <a16:creationId xmlns:a16="http://schemas.microsoft.com/office/drawing/2014/main" id="{937990A5-FF70-4949-95FE-5ACFE24382F8}"/>
              </a:ext>
            </a:extLst>
          </p:cNvPr>
          <p:cNvPicPr>
            <a:picLocks noChangeAspect="1"/>
          </p:cNvPicPr>
          <p:nvPr/>
        </p:nvPicPr>
        <p:blipFill>
          <a:blip r:embed="rId2"/>
          <a:stretch>
            <a:fillRect/>
          </a:stretch>
        </p:blipFill>
        <p:spPr>
          <a:xfrm>
            <a:off x="2434965" y="961525"/>
            <a:ext cx="6981827" cy="5236370"/>
          </a:xfrm>
          <a:prstGeom prst="rect">
            <a:avLst/>
          </a:prstGeom>
        </p:spPr>
      </p:pic>
    </p:spTree>
    <p:extLst>
      <p:ext uri="{BB962C8B-B14F-4D97-AF65-F5344CB8AC3E}">
        <p14:creationId xmlns:p14="http://schemas.microsoft.com/office/powerpoint/2010/main" val="15458063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descr="L4 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6200"/>
            <a:ext cx="601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ext Box 3"/>
          <p:cNvSpPr txBox="1">
            <a:spLocks noChangeArrowheads="1"/>
          </p:cNvSpPr>
          <p:nvPr/>
        </p:nvSpPr>
        <p:spPr bwMode="auto">
          <a:xfrm>
            <a:off x="2514600" y="5326063"/>
            <a:ext cx="6705600" cy="3365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b="1" dirty="0">
                <a:solidFill>
                  <a:srgbClr val="FFFF00"/>
                </a:solidFill>
                <a:latin typeface="Arial" charset="0"/>
              </a:rPr>
              <a:t>LATERAL VIEW:  L5 vertebra for L4 medial branch neurotomy</a:t>
            </a:r>
            <a:endParaRPr lang="en-AU" altLang="en-US" sz="1600" b="1" dirty="0">
              <a:solidFill>
                <a:srgbClr val="FFFF00"/>
              </a:solidFill>
              <a:latin typeface="Arial" charset="0"/>
            </a:endParaRPr>
          </a:p>
        </p:txBody>
      </p:sp>
      <p:sp>
        <p:nvSpPr>
          <p:cNvPr id="331780" name="Freeform 4"/>
          <p:cNvSpPr>
            <a:spLocks/>
          </p:cNvSpPr>
          <p:nvPr/>
        </p:nvSpPr>
        <p:spPr bwMode="auto">
          <a:xfrm>
            <a:off x="4559300" y="1943100"/>
            <a:ext cx="1536700" cy="1790700"/>
          </a:xfrm>
          <a:custGeom>
            <a:avLst/>
            <a:gdLst>
              <a:gd name="T0" fmla="*/ 440 w 968"/>
              <a:gd name="T1" fmla="*/ 1128 h 1128"/>
              <a:gd name="T2" fmla="*/ 344 w 968"/>
              <a:gd name="T3" fmla="*/ 888 h 1128"/>
              <a:gd name="T4" fmla="*/ 152 w 968"/>
              <a:gd name="T5" fmla="*/ 696 h 1128"/>
              <a:gd name="T6" fmla="*/ 56 w 968"/>
              <a:gd name="T7" fmla="*/ 552 h 1128"/>
              <a:gd name="T8" fmla="*/ 8 w 968"/>
              <a:gd name="T9" fmla="*/ 312 h 1128"/>
              <a:gd name="T10" fmla="*/ 104 w 968"/>
              <a:gd name="T11" fmla="*/ 120 h 1128"/>
              <a:gd name="T12" fmla="*/ 248 w 968"/>
              <a:gd name="T13" fmla="*/ 24 h 1128"/>
              <a:gd name="T14" fmla="*/ 488 w 968"/>
              <a:gd name="T15" fmla="*/ 24 h 1128"/>
              <a:gd name="T16" fmla="*/ 680 w 968"/>
              <a:gd name="T17" fmla="*/ 168 h 1128"/>
              <a:gd name="T18" fmla="*/ 728 w 968"/>
              <a:gd name="T19" fmla="*/ 408 h 1128"/>
              <a:gd name="T20" fmla="*/ 728 w 968"/>
              <a:gd name="T21" fmla="*/ 552 h 1128"/>
              <a:gd name="T22" fmla="*/ 824 w 968"/>
              <a:gd name="T23" fmla="*/ 696 h 1128"/>
              <a:gd name="T24" fmla="*/ 968 w 968"/>
              <a:gd name="T25" fmla="*/ 696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8" h="1128">
                <a:moveTo>
                  <a:pt x="440" y="1128"/>
                </a:moveTo>
                <a:cubicBezTo>
                  <a:pt x="416" y="1044"/>
                  <a:pt x="392" y="960"/>
                  <a:pt x="344" y="888"/>
                </a:cubicBezTo>
                <a:cubicBezTo>
                  <a:pt x="296" y="816"/>
                  <a:pt x="200" y="752"/>
                  <a:pt x="152" y="696"/>
                </a:cubicBezTo>
                <a:cubicBezTo>
                  <a:pt x="104" y="640"/>
                  <a:pt x="80" y="616"/>
                  <a:pt x="56" y="552"/>
                </a:cubicBezTo>
                <a:cubicBezTo>
                  <a:pt x="32" y="488"/>
                  <a:pt x="0" y="384"/>
                  <a:pt x="8" y="312"/>
                </a:cubicBezTo>
                <a:cubicBezTo>
                  <a:pt x="16" y="240"/>
                  <a:pt x="64" y="168"/>
                  <a:pt x="104" y="120"/>
                </a:cubicBezTo>
                <a:cubicBezTo>
                  <a:pt x="144" y="72"/>
                  <a:pt x="184" y="40"/>
                  <a:pt x="248" y="24"/>
                </a:cubicBezTo>
                <a:cubicBezTo>
                  <a:pt x="312" y="8"/>
                  <a:pt x="416" y="0"/>
                  <a:pt x="488" y="24"/>
                </a:cubicBezTo>
                <a:cubicBezTo>
                  <a:pt x="560" y="48"/>
                  <a:pt x="640" y="104"/>
                  <a:pt x="680" y="168"/>
                </a:cubicBezTo>
                <a:cubicBezTo>
                  <a:pt x="720" y="232"/>
                  <a:pt x="720" y="344"/>
                  <a:pt x="728" y="408"/>
                </a:cubicBezTo>
                <a:cubicBezTo>
                  <a:pt x="736" y="472"/>
                  <a:pt x="712" y="504"/>
                  <a:pt x="728" y="552"/>
                </a:cubicBezTo>
                <a:cubicBezTo>
                  <a:pt x="744" y="600"/>
                  <a:pt x="784" y="672"/>
                  <a:pt x="824" y="696"/>
                </a:cubicBezTo>
                <a:cubicBezTo>
                  <a:pt x="864" y="720"/>
                  <a:pt x="944" y="696"/>
                  <a:pt x="968" y="696"/>
                </a:cubicBezTo>
              </a:path>
            </a:pathLst>
          </a:custGeom>
          <a:noFill/>
          <a:ln w="19050" cmpd="sng">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1781" name="Text Box 5"/>
          <p:cNvSpPr txBox="1">
            <a:spLocks noChangeArrowheads="1"/>
          </p:cNvSpPr>
          <p:nvPr/>
        </p:nvSpPr>
        <p:spPr bwMode="auto">
          <a:xfrm>
            <a:off x="3124200" y="2346326"/>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tx2"/>
                </a:solidFill>
                <a:latin typeface="Arial" charset="0"/>
              </a:rPr>
              <a:t>L5 sap</a:t>
            </a:r>
            <a:endParaRPr lang="en-AU" altLang="en-US" sz="2000" b="1">
              <a:solidFill>
                <a:schemeClr val="tx2"/>
              </a:solidFill>
              <a:latin typeface="Arial" charset="0"/>
            </a:endParaRPr>
          </a:p>
        </p:txBody>
      </p:sp>
      <p:sp>
        <p:nvSpPr>
          <p:cNvPr id="331782" name="Freeform 6"/>
          <p:cNvSpPr>
            <a:spLocks/>
          </p:cNvSpPr>
          <p:nvPr/>
        </p:nvSpPr>
        <p:spPr bwMode="auto">
          <a:xfrm>
            <a:off x="5334000" y="2997200"/>
            <a:ext cx="838200" cy="355600"/>
          </a:xfrm>
          <a:custGeom>
            <a:avLst/>
            <a:gdLst>
              <a:gd name="T0" fmla="*/ 0 w 528"/>
              <a:gd name="T1" fmla="*/ 224 h 224"/>
              <a:gd name="T2" fmla="*/ 144 w 528"/>
              <a:gd name="T3" fmla="*/ 32 h 224"/>
              <a:gd name="T4" fmla="*/ 288 w 528"/>
              <a:gd name="T5" fmla="*/ 32 h 224"/>
              <a:gd name="T6" fmla="*/ 432 w 528"/>
              <a:gd name="T7" fmla="*/ 80 h 224"/>
              <a:gd name="T8" fmla="*/ 528 w 528"/>
              <a:gd name="T9" fmla="*/ 128 h 224"/>
            </a:gdLst>
            <a:ahLst/>
            <a:cxnLst>
              <a:cxn ang="0">
                <a:pos x="T0" y="T1"/>
              </a:cxn>
              <a:cxn ang="0">
                <a:pos x="T2" y="T3"/>
              </a:cxn>
              <a:cxn ang="0">
                <a:pos x="T4" y="T5"/>
              </a:cxn>
              <a:cxn ang="0">
                <a:pos x="T6" y="T7"/>
              </a:cxn>
              <a:cxn ang="0">
                <a:pos x="T8" y="T9"/>
              </a:cxn>
            </a:cxnLst>
            <a:rect l="0" t="0" r="r" b="b"/>
            <a:pathLst>
              <a:path w="528" h="224">
                <a:moveTo>
                  <a:pt x="0" y="224"/>
                </a:moveTo>
                <a:cubicBezTo>
                  <a:pt x="48" y="144"/>
                  <a:pt x="96" y="64"/>
                  <a:pt x="144" y="32"/>
                </a:cubicBezTo>
                <a:cubicBezTo>
                  <a:pt x="192" y="0"/>
                  <a:pt x="240" y="24"/>
                  <a:pt x="288" y="32"/>
                </a:cubicBezTo>
                <a:cubicBezTo>
                  <a:pt x="336" y="40"/>
                  <a:pt x="392" y="64"/>
                  <a:pt x="432" y="80"/>
                </a:cubicBezTo>
                <a:cubicBezTo>
                  <a:pt x="472" y="96"/>
                  <a:pt x="512" y="120"/>
                  <a:pt x="528" y="128"/>
                </a:cubicBezTo>
              </a:path>
            </a:pathLst>
          </a:custGeom>
          <a:noFill/>
          <a:ln w="19050" cmpd="sng">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1783" name="Freeform 7"/>
          <p:cNvSpPr>
            <a:spLocks/>
          </p:cNvSpPr>
          <p:nvPr/>
        </p:nvSpPr>
        <p:spPr bwMode="auto">
          <a:xfrm>
            <a:off x="5397500" y="3187700"/>
            <a:ext cx="736600" cy="571500"/>
          </a:xfrm>
          <a:custGeom>
            <a:avLst/>
            <a:gdLst>
              <a:gd name="T0" fmla="*/ 152 w 464"/>
              <a:gd name="T1" fmla="*/ 8 h 360"/>
              <a:gd name="T2" fmla="*/ 56 w 464"/>
              <a:gd name="T3" fmla="*/ 104 h 360"/>
              <a:gd name="T4" fmla="*/ 8 w 464"/>
              <a:gd name="T5" fmla="*/ 248 h 360"/>
              <a:gd name="T6" fmla="*/ 104 w 464"/>
              <a:gd name="T7" fmla="*/ 344 h 360"/>
              <a:gd name="T8" fmla="*/ 248 w 464"/>
              <a:gd name="T9" fmla="*/ 344 h 360"/>
              <a:gd name="T10" fmla="*/ 440 w 464"/>
              <a:gd name="T11" fmla="*/ 296 h 360"/>
              <a:gd name="T12" fmla="*/ 392 w 464"/>
              <a:gd name="T13" fmla="*/ 152 h 360"/>
              <a:gd name="T14" fmla="*/ 248 w 464"/>
              <a:gd name="T15" fmla="*/ 56 h 360"/>
              <a:gd name="T16" fmla="*/ 152 w 464"/>
              <a:gd name="T17" fmla="*/ 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360">
                <a:moveTo>
                  <a:pt x="152" y="8"/>
                </a:moveTo>
                <a:cubicBezTo>
                  <a:pt x="120" y="16"/>
                  <a:pt x="80" y="64"/>
                  <a:pt x="56" y="104"/>
                </a:cubicBezTo>
                <a:cubicBezTo>
                  <a:pt x="32" y="144"/>
                  <a:pt x="0" y="208"/>
                  <a:pt x="8" y="248"/>
                </a:cubicBezTo>
                <a:cubicBezTo>
                  <a:pt x="16" y="288"/>
                  <a:pt x="64" y="328"/>
                  <a:pt x="104" y="344"/>
                </a:cubicBezTo>
                <a:cubicBezTo>
                  <a:pt x="144" y="360"/>
                  <a:pt x="192" y="352"/>
                  <a:pt x="248" y="344"/>
                </a:cubicBezTo>
                <a:cubicBezTo>
                  <a:pt x="304" y="336"/>
                  <a:pt x="416" y="328"/>
                  <a:pt x="440" y="296"/>
                </a:cubicBezTo>
                <a:cubicBezTo>
                  <a:pt x="464" y="264"/>
                  <a:pt x="424" y="192"/>
                  <a:pt x="392" y="152"/>
                </a:cubicBezTo>
                <a:cubicBezTo>
                  <a:pt x="360" y="112"/>
                  <a:pt x="288" y="80"/>
                  <a:pt x="248" y="56"/>
                </a:cubicBezTo>
                <a:cubicBezTo>
                  <a:pt x="208" y="32"/>
                  <a:pt x="184" y="0"/>
                  <a:pt x="152" y="8"/>
                </a:cubicBezTo>
                <a:close/>
              </a:path>
            </a:pathLst>
          </a:custGeom>
          <a:noFill/>
          <a:ln w="19050" cmpd="sng">
            <a:solidFill>
              <a:srgbClr val="EAEAEA"/>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1784" name="Line 8"/>
          <p:cNvSpPr>
            <a:spLocks noChangeShapeType="1"/>
          </p:cNvSpPr>
          <p:nvPr/>
        </p:nvSpPr>
        <p:spPr bwMode="auto">
          <a:xfrm flipH="1" flipV="1">
            <a:off x="5867400" y="3200400"/>
            <a:ext cx="762000" cy="152400"/>
          </a:xfrm>
          <a:prstGeom prst="line">
            <a:avLst/>
          </a:prstGeom>
          <a:noFill/>
          <a:ln w="9525">
            <a:solidFill>
              <a:schemeClr val="bg1"/>
            </a:solidFill>
            <a:round/>
            <a:headEnd/>
            <a:tailEnd type="oval"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1785" name="Text Box 9"/>
          <p:cNvSpPr txBox="1">
            <a:spLocks noChangeArrowheads="1"/>
          </p:cNvSpPr>
          <p:nvPr/>
        </p:nvSpPr>
        <p:spPr bwMode="auto">
          <a:xfrm>
            <a:off x="6781800" y="3184526"/>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bg1"/>
                </a:solidFill>
                <a:latin typeface="Arial" charset="0"/>
              </a:rPr>
              <a:t>base of L5 TP</a:t>
            </a:r>
            <a:endParaRPr lang="en-AU" altLang="en-US" sz="2000" b="1">
              <a:solidFill>
                <a:schemeClr val="bg1"/>
              </a:solidFill>
              <a:latin typeface="Arial" charset="0"/>
            </a:endParaRPr>
          </a:p>
        </p:txBody>
      </p:sp>
      <p:sp>
        <p:nvSpPr>
          <p:cNvPr id="331786" name="Text Box 10"/>
          <p:cNvSpPr txBox="1">
            <a:spLocks noChangeArrowheads="1"/>
          </p:cNvSpPr>
          <p:nvPr/>
        </p:nvSpPr>
        <p:spPr bwMode="auto">
          <a:xfrm>
            <a:off x="6781800" y="3657601"/>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bg1"/>
                </a:solidFill>
                <a:latin typeface="Arial" charset="0"/>
              </a:rPr>
              <a:t>tip of L5 TP</a:t>
            </a:r>
            <a:endParaRPr lang="en-AU" altLang="en-US" sz="2000" b="1">
              <a:solidFill>
                <a:schemeClr val="bg1"/>
              </a:solidFill>
              <a:latin typeface="Arial" charset="0"/>
            </a:endParaRPr>
          </a:p>
        </p:txBody>
      </p:sp>
      <p:sp>
        <p:nvSpPr>
          <p:cNvPr id="331787" name="Line 11"/>
          <p:cNvSpPr>
            <a:spLocks noChangeShapeType="1"/>
          </p:cNvSpPr>
          <p:nvPr/>
        </p:nvSpPr>
        <p:spPr bwMode="auto">
          <a:xfrm flipH="1" flipV="1">
            <a:off x="5943600" y="3581400"/>
            <a:ext cx="685800" cy="228600"/>
          </a:xfrm>
          <a:prstGeom prst="line">
            <a:avLst/>
          </a:prstGeom>
          <a:noFill/>
          <a:ln w="9525">
            <a:solidFill>
              <a:schemeClr val="bg1"/>
            </a:solidFill>
            <a:round/>
            <a:headEnd/>
            <a:tailEnd type="oval"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586176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descr="L4 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6200"/>
            <a:ext cx="6019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30755" name="Text Box 3"/>
          <p:cNvSpPr txBox="1">
            <a:spLocks noChangeArrowheads="1"/>
          </p:cNvSpPr>
          <p:nvPr/>
        </p:nvSpPr>
        <p:spPr bwMode="auto">
          <a:xfrm>
            <a:off x="3048000" y="6597650"/>
            <a:ext cx="6705600" cy="3365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b="1">
                <a:solidFill>
                  <a:srgbClr val="FFFF00"/>
                </a:solidFill>
                <a:latin typeface="Arial" charset="0"/>
              </a:rPr>
              <a:t>LATERAL VIEW:  L5 vertebra for L4 medial branch neurotomy</a:t>
            </a:r>
            <a:endParaRPr lang="en-AU" altLang="en-US" sz="1600" b="1">
              <a:solidFill>
                <a:srgbClr val="FFFF00"/>
              </a:solidFill>
              <a:latin typeface="Arial" charset="0"/>
            </a:endParaRPr>
          </a:p>
        </p:txBody>
      </p:sp>
      <p:sp>
        <p:nvSpPr>
          <p:cNvPr id="330756" name="Freeform 4"/>
          <p:cNvSpPr>
            <a:spLocks/>
          </p:cNvSpPr>
          <p:nvPr/>
        </p:nvSpPr>
        <p:spPr bwMode="auto">
          <a:xfrm>
            <a:off x="4559300" y="1943100"/>
            <a:ext cx="1536700" cy="1790700"/>
          </a:xfrm>
          <a:custGeom>
            <a:avLst/>
            <a:gdLst>
              <a:gd name="T0" fmla="*/ 440 w 968"/>
              <a:gd name="T1" fmla="*/ 1128 h 1128"/>
              <a:gd name="T2" fmla="*/ 344 w 968"/>
              <a:gd name="T3" fmla="*/ 888 h 1128"/>
              <a:gd name="T4" fmla="*/ 152 w 968"/>
              <a:gd name="T5" fmla="*/ 696 h 1128"/>
              <a:gd name="T6" fmla="*/ 56 w 968"/>
              <a:gd name="T7" fmla="*/ 552 h 1128"/>
              <a:gd name="T8" fmla="*/ 8 w 968"/>
              <a:gd name="T9" fmla="*/ 312 h 1128"/>
              <a:gd name="T10" fmla="*/ 104 w 968"/>
              <a:gd name="T11" fmla="*/ 120 h 1128"/>
              <a:gd name="T12" fmla="*/ 248 w 968"/>
              <a:gd name="T13" fmla="*/ 24 h 1128"/>
              <a:gd name="T14" fmla="*/ 488 w 968"/>
              <a:gd name="T15" fmla="*/ 24 h 1128"/>
              <a:gd name="T16" fmla="*/ 680 w 968"/>
              <a:gd name="T17" fmla="*/ 168 h 1128"/>
              <a:gd name="T18" fmla="*/ 728 w 968"/>
              <a:gd name="T19" fmla="*/ 408 h 1128"/>
              <a:gd name="T20" fmla="*/ 728 w 968"/>
              <a:gd name="T21" fmla="*/ 552 h 1128"/>
              <a:gd name="T22" fmla="*/ 824 w 968"/>
              <a:gd name="T23" fmla="*/ 696 h 1128"/>
              <a:gd name="T24" fmla="*/ 968 w 968"/>
              <a:gd name="T25" fmla="*/ 696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8" h="1128">
                <a:moveTo>
                  <a:pt x="440" y="1128"/>
                </a:moveTo>
                <a:cubicBezTo>
                  <a:pt x="416" y="1044"/>
                  <a:pt x="392" y="960"/>
                  <a:pt x="344" y="888"/>
                </a:cubicBezTo>
                <a:cubicBezTo>
                  <a:pt x="296" y="816"/>
                  <a:pt x="200" y="752"/>
                  <a:pt x="152" y="696"/>
                </a:cubicBezTo>
                <a:cubicBezTo>
                  <a:pt x="104" y="640"/>
                  <a:pt x="80" y="616"/>
                  <a:pt x="56" y="552"/>
                </a:cubicBezTo>
                <a:cubicBezTo>
                  <a:pt x="32" y="488"/>
                  <a:pt x="0" y="384"/>
                  <a:pt x="8" y="312"/>
                </a:cubicBezTo>
                <a:cubicBezTo>
                  <a:pt x="16" y="240"/>
                  <a:pt x="64" y="168"/>
                  <a:pt x="104" y="120"/>
                </a:cubicBezTo>
                <a:cubicBezTo>
                  <a:pt x="144" y="72"/>
                  <a:pt x="184" y="40"/>
                  <a:pt x="248" y="24"/>
                </a:cubicBezTo>
                <a:cubicBezTo>
                  <a:pt x="312" y="8"/>
                  <a:pt x="416" y="0"/>
                  <a:pt x="488" y="24"/>
                </a:cubicBezTo>
                <a:cubicBezTo>
                  <a:pt x="560" y="48"/>
                  <a:pt x="640" y="104"/>
                  <a:pt x="680" y="168"/>
                </a:cubicBezTo>
                <a:cubicBezTo>
                  <a:pt x="720" y="232"/>
                  <a:pt x="720" y="344"/>
                  <a:pt x="728" y="408"/>
                </a:cubicBezTo>
                <a:cubicBezTo>
                  <a:pt x="736" y="472"/>
                  <a:pt x="712" y="504"/>
                  <a:pt x="728" y="552"/>
                </a:cubicBezTo>
                <a:cubicBezTo>
                  <a:pt x="744" y="600"/>
                  <a:pt x="784" y="672"/>
                  <a:pt x="824" y="696"/>
                </a:cubicBezTo>
                <a:cubicBezTo>
                  <a:pt x="864" y="720"/>
                  <a:pt x="944" y="696"/>
                  <a:pt x="968" y="696"/>
                </a:cubicBezTo>
              </a:path>
            </a:pathLst>
          </a:custGeom>
          <a:noFill/>
          <a:ln w="19050" cmpd="sng">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0757" name="Text Box 5"/>
          <p:cNvSpPr txBox="1">
            <a:spLocks noChangeArrowheads="1"/>
          </p:cNvSpPr>
          <p:nvPr/>
        </p:nvSpPr>
        <p:spPr bwMode="auto">
          <a:xfrm>
            <a:off x="3124200" y="2346326"/>
            <a:ext cx="1295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tx2"/>
                </a:solidFill>
                <a:latin typeface="Arial" charset="0"/>
              </a:rPr>
              <a:t>L5 sap</a:t>
            </a:r>
            <a:endParaRPr lang="en-AU" altLang="en-US" sz="2000" b="1">
              <a:solidFill>
                <a:schemeClr val="tx2"/>
              </a:solidFill>
              <a:latin typeface="Arial" charset="0"/>
            </a:endParaRPr>
          </a:p>
        </p:txBody>
      </p:sp>
      <p:sp>
        <p:nvSpPr>
          <p:cNvPr id="330758" name="Text Box 6"/>
          <p:cNvSpPr txBox="1">
            <a:spLocks noChangeArrowheads="1"/>
          </p:cNvSpPr>
          <p:nvPr/>
        </p:nvSpPr>
        <p:spPr bwMode="auto">
          <a:xfrm>
            <a:off x="3048000" y="3352801"/>
            <a:ext cx="1676400" cy="396875"/>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rgbClr val="FF99CC"/>
                </a:solidFill>
                <a:latin typeface="Arial" charset="0"/>
              </a:rPr>
              <a:t>neck of sap</a:t>
            </a:r>
            <a:endParaRPr lang="en-AU" altLang="en-US" sz="2000" b="1">
              <a:solidFill>
                <a:srgbClr val="FF99CC"/>
              </a:solidFill>
              <a:latin typeface="Arial" charset="0"/>
            </a:endParaRPr>
          </a:p>
        </p:txBody>
      </p:sp>
      <p:sp>
        <p:nvSpPr>
          <p:cNvPr id="330759" name="Line 7"/>
          <p:cNvSpPr>
            <a:spLocks noChangeShapeType="1"/>
          </p:cNvSpPr>
          <p:nvPr/>
        </p:nvSpPr>
        <p:spPr bwMode="auto">
          <a:xfrm flipH="1">
            <a:off x="5029200" y="2743200"/>
            <a:ext cx="685800" cy="533400"/>
          </a:xfrm>
          <a:prstGeom prst="line">
            <a:avLst/>
          </a:prstGeom>
          <a:noFill/>
          <a:ln w="38100">
            <a:solidFill>
              <a:srgbClr val="FF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0760" name="Freeform 8"/>
          <p:cNvSpPr>
            <a:spLocks/>
          </p:cNvSpPr>
          <p:nvPr/>
        </p:nvSpPr>
        <p:spPr bwMode="auto">
          <a:xfrm>
            <a:off x="5334000" y="2997200"/>
            <a:ext cx="838200" cy="355600"/>
          </a:xfrm>
          <a:custGeom>
            <a:avLst/>
            <a:gdLst>
              <a:gd name="T0" fmla="*/ 0 w 528"/>
              <a:gd name="T1" fmla="*/ 224 h 224"/>
              <a:gd name="T2" fmla="*/ 144 w 528"/>
              <a:gd name="T3" fmla="*/ 32 h 224"/>
              <a:gd name="T4" fmla="*/ 288 w 528"/>
              <a:gd name="T5" fmla="*/ 32 h 224"/>
              <a:gd name="T6" fmla="*/ 432 w 528"/>
              <a:gd name="T7" fmla="*/ 80 h 224"/>
              <a:gd name="T8" fmla="*/ 528 w 528"/>
              <a:gd name="T9" fmla="*/ 128 h 224"/>
            </a:gdLst>
            <a:ahLst/>
            <a:cxnLst>
              <a:cxn ang="0">
                <a:pos x="T0" y="T1"/>
              </a:cxn>
              <a:cxn ang="0">
                <a:pos x="T2" y="T3"/>
              </a:cxn>
              <a:cxn ang="0">
                <a:pos x="T4" y="T5"/>
              </a:cxn>
              <a:cxn ang="0">
                <a:pos x="T6" y="T7"/>
              </a:cxn>
              <a:cxn ang="0">
                <a:pos x="T8" y="T9"/>
              </a:cxn>
            </a:cxnLst>
            <a:rect l="0" t="0" r="r" b="b"/>
            <a:pathLst>
              <a:path w="528" h="224">
                <a:moveTo>
                  <a:pt x="0" y="224"/>
                </a:moveTo>
                <a:cubicBezTo>
                  <a:pt x="48" y="144"/>
                  <a:pt x="96" y="64"/>
                  <a:pt x="144" y="32"/>
                </a:cubicBezTo>
                <a:cubicBezTo>
                  <a:pt x="192" y="0"/>
                  <a:pt x="240" y="24"/>
                  <a:pt x="288" y="32"/>
                </a:cubicBezTo>
                <a:cubicBezTo>
                  <a:pt x="336" y="40"/>
                  <a:pt x="392" y="64"/>
                  <a:pt x="432" y="80"/>
                </a:cubicBezTo>
                <a:cubicBezTo>
                  <a:pt x="472" y="96"/>
                  <a:pt x="512" y="120"/>
                  <a:pt x="528" y="128"/>
                </a:cubicBezTo>
              </a:path>
            </a:pathLst>
          </a:custGeom>
          <a:noFill/>
          <a:ln w="19050" cmpd="sng">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0761" name="Freeform 9"/>
          <p:cNvSpPr>
            <a:spLocks/>
          </p:cNvSpPr>
          <p:nvPr/>
        </p:nvSpPr>
        <p:spPr bwMode="auto">
          <a:xfrm>
            <a:off x="5397500" y="3187700"/>
            <a:ext cx="736600" cy="571500"/>
          </a:xfrm>
          <a:custGeom>
            <a:avLst/>
            <a:gdLst>
              <a:gd name="T0" fmla="*/ 152 w 464"/>
              <a:gd name="T1" fmla="*/ 8 h 360"/>
              <a:gd name="T2" fmla="*/ 56 w 464"/>
              <a:gd name="T3" fmla="*/ 104 h 360"/>
              <a:gd name="T4" fmla="*/ 8 w 464"/>
              <a:gd name="T5" fmla="*/ 248 h 360"/>
              <a:gd name="T6" fmla="*/ 104 w 464"/>
              <a:gd name="T7" fmla="*/ 344 h 360"/>
              <a:gd name="T8" fmla="*/ 248 w 464"/>
              <a:gd name="T9" fmla="*/ 344 h 360"/>
              <a:gd name="T10" fmla="*/ 440 w 464"/>
              <a:gd name="T11" fmla="*/ 296 h 360"/>
              <a:gd name="T12" fmla="*/ 392 w 464"/>
              <a:gd name="T13" fmla="*/ 152 h 360"/>
              <a:gd name="T14" fmla="*/ 248 w 464"/>
              <a:gd name="T15" fmla="*/ 56 h 360"/>
              <a:gd name="T16" fmla="*/ 152 w 464"/>
              <a:gd name="T17" fmla="*/ 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360">
                <a:moveTo>
                  <a:pt x="152" y="8"/>
                </a:moveTo>
                <a:cubicBezTo>
                  <a:pt x="120" y="16"/>
                  <a:pt x="80" y="64"/>
                  <a:pt x="56" y="104"/>
                </a:cubicBezTo>
                <a:cubicBezTo>
                  <a:pt x="32" y="144"/>
                  <a:pt x="0" y="208"/>
                  <a:pt x="8" y="248"/>
                </a:cubicBezTo>
                <a:cubicBezTo>
                  <a:pt x="16" y="288"/>
                  <a:pt x="64" y="328"/>
                  <a:pt x="104" y="344"/>
                </a:cubicBezTo>
                <a:cubicBezTo>
                  <a:pt x="144" y="360"/>
                  <a:pt x="192" y="352"/>
                  <a:pt x="248" y="344"/>
                </a:cubicBezTo>
                <a:cubicBezTo>
                  <a:pt x="304" y="336"/>
                  <a:pt x="416" y="328"/>
                  <a:pt x="440" y="296"/>
                </a:cubicBezTo>
                <a:cubicBezTo>
                  <a:pt x="464" y="264"/>
                  <a:pt x="424" y="192"/>
                  <a:pt x="392" y="152"/>
                </a:cubicBezTo>
                <a:cubicBezTo>
                  <a:pt x="360" y="112"/>
                  <a:pt x="288" y="80"/>
                  <a:pt x="248" y="56"/>
                </a:cubicBezTo>
                <a:cubicBezTo>
                  <a:pt x="208" y="32"/>
                  <a:pt x="184" y="0"/>
                  <a:pt x="152" y="8"/>
                </a:cubicBezTo>
                <a:close/>
              </a:path>
            </a:pathLst>
          </a:custGeom>
          <a:noFill/>
          <a:ln w="19050" cmpd="sng">
            <a:solidFill>
              <a:srgbClr val="EAEAEA"/>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0762" name="Line 10"/>
          <p:cNvSpPr>
            <a:spLocks noChangeShapeType="1"/>
          </p:cNvSpPr>
          <p:nvPr/>
        </p:nvSpPr>
        <p:spPr bwMode="auto">
          <a:xfrm flipH="1" flipV="1">
            <a:off x="5867400" y="3200400"/>
            <a:ext cx="762000" cy="152400"/>
          </a:xfrm>
          <a:prstGeom prst="line">
            <a:avLst/>
          </a:prstGeom>
          <a:noFill/>
          <a:ln w="9525">
            <a:solidFill>
              <a:schemeClr val="bg1"/>
            </a:solidFill>
            <a:round/>
            <a:headEnd/>
            <a:tailEnd type="oval"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0763" name="Text Box 11"/>
          <p:cNvSpPr txBox="1">
            <a:spLocks noChangeArrowheads="1"/>
          </p:cNvSpPr>
          <p:nvPr/>
        </p:nvSpPr>
        <p:spPr bwMode="auto">
          <a:xfrm>
            <a:off x="6781800" y="3184526"/>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bg1"/>
                </a:solidFill>
                <a:latin typeface="Arial" charset="0"/>
              </a:rPr>
              <a:t>base of L5 TP</a:t>
            </a:r>
            <a:endParaRPr lang="en-AU" altLang="en-US" sz="2000" b="1">
              <a:solidFill>
                <a:schemeClr val="bg1"/>
              </a:solidFill>
              <a:latin typeface="Arial" charset="0"/>
            </a:endParaRPr>
          </a:p>
        </p:txBody>
      </p:sp>
      <p:sp>
        <p:nvSpPr>
          <p:cNvPr id="330764" name="Text Box 12"/>
          <p:cNvSpPr txBox="1">
            <a:spLocks noChangeArrowheads="1"/>
          </p:cNvSpPr>
          <p:nvPr/>
        </p:nvSpPr>
        <p:spPr bwMode="auto">
          <a:xfrm>
            <a:off x="6781800" y="3657601"/>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bg1"/>
                </a:solidFill>
                <a:latin typeface="Arial" charset="0"/>
              </a:rPr>
              <a:t>tip of L5 TP</a:t>
            </a:r>
            <a:endParaRPr lang="en-AU" altLang="en-US" sz="2000" b="1">
              <a:solidFill>
                <a:schemeClr val="bg1"/>
              </a:solidFill>
              <a:latin typeface="Arial" charset="0"/>
            </a:endParaRPr>
          </a:p>
        </p:txBody>
      </p:sp>
      <p:sp>
        <p:nvSpPr>
          <p:cNvPr id="330765" name="Line 13"/>
          <p:cNvSpPr>
            <a:spLocks noChangeShapeType="1"/>
          </p:cNvSpPr>
          <p:nvPr/>
        </p:nvSpPr>
        <p:spPr bwMode="auto">
          <a:xfrm flipH="1" flipV="1">
            <a:off x="5943600" y="3581400"/>
            <a:ext cx="685800" cy="228600"/>
          </a:xfrm>
          <a:prstGeom prst="line">
            <a:avLst/>
          </a:prstGeom>
          <a:noFill/>
          <a:ln w="9525">
            <a:solidFill>
              <a:schemeClr val="bg1"/>
            </a:solidFill>
            <a:round/>
            <a:headEnd/>
            <a:tailEnd type="oval"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2441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L4 P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76200"/>
            <a:ext cx="7543800" cy="6781800"/>
          </a:xfrm>
          <a:prstGeom prst="rect">
            <a:avLst/>
          </a:prstGeom>
          <a:noFill/>
          <a:extLst>
            <a:ext uri="{909E8E84-426E-40DD-AFC4-6F175D3DCCD1}">
              <a14:hiddenFill xmlns:a14="http://schemas.microsoft.com/office/drawing/2010/main">
                <a:solidFill>
                  <a:srgbClr val="FFFFFF"/>
                </a:solidFill>
              </a14:hiddenFill>
            </a:ext>
          </a:extLst>
        </p:spPr>
      </p:pic>
      <p:sp>
        <p:nvSpPr>
          <p:cNvPr id="338947" name="Text Box 3"/>
          <p:cNvSpPr txBox="1">
            <a:spLocks noChangeArrowheads="1"/>
          </p:cNvSpPr>
          <p:nvPr/>
        </p:nvSpPr>
        <p:spPr bwMode="auto">
          <a:xfrm>
            <a:off x="2362200" y="5012530"/>
            <a:ext cx="7543800" cy="3365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600" b="1" dirty="0">
                <a:solidFill>
                  <a:srgbClr val="FFFF00"/>
                </a:solidFill>
                <a:latin typeface="Arial" charset="0"/>
              </a:rPr>
              <a:t>PILLAR VIEW:  L5 vertebra for L4 medial branch neurotomy</a:t>
            </a:r>
            <a:endParaRPr lang="en-AU" altLang="en-US" sz="1600" b="1" dirty="0">
              <a:solidFill>
                <a:srgbClr val="FFFF00"/>
              </a:solidFill>
              <a:latin typeface="Arial" charset="0"/>
            </a:endParaRPr>
          </a:p>
        </p:txBody>
      </p:sp>
      <p:sp>
        <p:nvSpPr>
          <p:cNvPr id="338948" name="Freeform 4"/>
          <p:cNvSpPr>
            <a:spLocks/>
          </p:cNvSpPr>
          <p:nvPr/>
        </p:nvSpPr>
        <p:spPr bwMode="auto">
          <a:xfrm>
            <a:off x="6248400" y="1905000"/>
            <a:ext cx="1460500" cy="1524000"/>
          </a:xfrm>
          <a:custGeom>
            <a:avLst/>
            <a:gdLst>
              <a:gd name="T0" fmla="*/ 0 w 920"/>
              <a:gd name="T1" fmla="*/ 576 h 960"/>
              <a:gd name="T2" fmla="*/ 96 w 920"/>
              <a:gd name="T3" fmla="*/ 336 h 960"/>
              <a:gd name="T4" fmla="*/ 144 w 920"/>
              <a:gd name="T5" fmla="*/ 48 h 960"/>
              <a:gd name="T6" fmla="*/ 240 w 920"/>
              <a:gd name="T7" fmla="*/ 48 h 960"/>
              <a:gd name="T8" fmla="*/ 288 w 920"/>
              <a:gd name="T9" fmla="*/ 192 h 960"/>
              <a:gd name="T10" fmla="*/ 288 w 920"/>
              <a:gd name="T11" fmla="*/ 432 h 960"/>
              <a:gd name="T12" fmla="*/ 384 w 920"/>
              <a:gd name="T13" fmla="*/ 624 h 960"/>
              <a:gd name="T14" fmla="*/ 576 w 920"/>
              <a:gd name="T15" fmla="*/ 624 h 960"/>
              <a:gd name="T16" fmla="*/ 720 w 920"/>
              <a:gd name="T17" fmla="*/ 624 h 960"/>
              <a:gd name="T18" fmla="*/ 912 w 920"/>
              <a:gd name="T19" fmla="*/ 624 h 960"/>
              <a:gd name="T20" fmla="*/ 768 w 920"/>
              <a:gd name="T21" fmla="*/ 864 h 960"/>
              <a:gd name="T22" fmla="*/ 624 w 920"/>
              <a:gd name="T23" fmla="*/ 96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20" h="960">
                <a:moveTo>
                  <a:pt x="0" y="576"/>
                </a:moveTo>
                <a:cubicBezTo>
                  <a:pt x="36" y="500"/>
                  <a:pt x="72" y="424"/>
                  <a:pt x="96" y="336"/>
                </a:cubicBezTo>
                <a:cubicBezTo>
                  <a:pt x="120" y="248"/>
                  <a:pt x="120" y="96"/>
                  <a:pt x="144" y="48"/>
                </a:cubicBezTo>
                <a:cubicBezTo>
                  <a:pt x="168" y="0"/>
                  <a:pt x="216" y="24"/>
                  <a:pt x="240" y="48"/>
                </a:cubicBezTo>
                <a:cubicBezTo>
                  <a:pt x="264" y="72"/>
                  <a:pt x="280" y="128"/>
                  <a:pt x="288" y="192"/>
                </a:cubicBezTo>
                <a:cubicBezTo>
                  <a:pt x="296" y="256"/>
                  <a:pt x="272" y="360"/>
                  <a:pt x="288" y="432"/>
                </a:cubicBezTo>
                <a:cubicBezTo>
                  <a:pt x="304" y="504"/>
                  <a:pt x="336" y="592"/>
                  <a:pt x="384" y="624"/>
                </a:cubicBezTo>
                <a:cubicBezTo>
                  <a:pt x="432" y="656"/>
                  <a:pt x="520" y="624"/>
                  <a:pt x="576" y="624"/>
                </a:cubicBezTo>
                <a:cubicBezTo>
                  <a:pt x="632" y="624"/>
                  <a:pt x="664" y="624"/>
                  <a:pt x="720" y="624"/>
                </a:cubicBezTo>
                <a:cubicBezTo>
                  <a:pt x="776" y="624"/>
                  <a:pt x="904" y="584"/>
                  <a:pt x="912" y="624"/>
                </a:cubicBezTo>
                <a:cubicBezTo>
                  <a:pt x="920" y="664"/>
                  <a:pt x="816" y="808"/>
                  <a:pt x="768" y="864"/>
                </a:cubicBezTo>
                <a:cubicBezTo>
                  <a:pt x="720" y="920"/>
                  <a:pt x="648" y="944"/>
                  <a:pt x="624" y="960"/>
                </a:cubicBezTo>
              </a:path>
            </a:pathLst>
          </a:custGeom>
          <a:noFill/>
          <a:ln w="19050" cmpd="sng">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962" name="Freeform 18"/>
          <p:cNvSpPr>
            <a:spLocks/>
          </p:cNvSpPr>
          <p:nvPr/>
        </p:nvSpPr>
        <p:spPr bwMode="auto">
          <a:xfrm>
            <a:off x="6692900" y="2438400"/>
            <a:ext cx="469900" cy="469900"/>
          </a:xfrm>
          <a:custGeom>
            <a:avLst/>
            <a:gdLst>
              <a:gd name="T0" fmla="*/ 8 w 296"/>
              <a:gd name="T1" fmla="*/ 0 h 296"/>
              <a:gd name="T2" fmla="*/ 8 w 296"/>
              <a:gd name="T3" fmla="*/ 96 h 296"/>
              <a:gd name="T4" fmla="*/ 56 w 296"/>
              <a:gd name="T5" fmla="*/ 240 h 296"/>
              <a:gd name="T6" fmla="*/ 104 w 296"/>
              <a:gd name="T7" fmla="*/ 288 h 296"/>
              <a:gd name="T8" fmla="*/ 200 w 296"/>
              <a:gd name="T9" fmla="*/ 288 h 296"/>
              <a:gd name="T10" fmla="*/ 296 w 296"/>
              <a:gd name="T11" fmla="*/ 288 h 296"/>
            </a:gdLst>
            <a:ahLst/>
            <a:cxnLst>
              <a:cxn ang="0">
                <a:pos x="T0" y="T1"/>
              </a:cxn>
              <a:cxn ang="0">
                <a:pos x="T2" y="T3"/>
              </a:cxn>
              <a:cxn ang="0">
                <a:pos x="T4" y="T5"/>
              </a:cxn>
              <a:cxn ang="0">
                <a:pos x="T6" y="T7"/>
              </a:cxn>
              <a:cxn ang="0">
                <a:pos x="T8" y="T9"/>
              </a:cxn>
              <a:cxn ang="0">
                <a:pos x="T10" y="T11"/>
              </a:cxn>
            </a:cxnLst>
            <a:rect l="0" t="0" r="r" b="b"/>
            <a:pathLst>
              <a:path w="296" h="296">
                <a:moveTo>
                  <a:pt x="8" y="0"/>
                </a:moveTo>
                <a:cubicBezTo>
                  <a:pt x="4" y="28"/>
                  <a:pt x="0" y="56"/>
                  <a:pt x="8" y="96"/>
                </a:cubicBezTo>
                <a:cubicBezTo>
                  <a:pt x="16" y="136"/>
                  <a:pt x="40" y="208"/>
                  <a:pt x="56" y="240"/>
                </a:cubicBezTo>
                <a:cubicBezTo>
                  <a:pt x="72" y="272"/>
                  <a:pt x="80" y="280"/>
                  <a:pt x="104" y="288"/>
                </a:cubicBezTo>
                <a:cubicBezTo>
                  <a:pt x="128" y="296"/>
                  <a:pt x="168" y="288"/>
                  <a:pt x="200" y="288"/>
                </a:cubicBezTo>
                <a:cubicBezTo>
                  <a:pt x="232" y="288"/>
                  <a:pt x="280" y="288"/>
                  <a:pt x="296" y="288"/>
                </a:cubicBezTo>
              </a:path>
            </a:pathLst>
          </a:custGeom>
          <a:noFill/>
          <a:ln w="38100" cmpd="sng">
            <a:solidFill>
              <a:srgbClr val="66FF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963" name="Line 19"/>
          <p:cNvSpPr>
            <a:spLocks noChangeShapeType="1"/>
          </p:cNvSpPr>
          <p:nvPr/>
        </p:nvSpPr>
        <p:spPr bwMode="auto">
          <a:xfrm flipH="1">
            <a:off x="6553200" y="3048000"/>
            <a:ext cx="1371600" cy="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964" name="Line 20"/>
          <p:cNvSpPr>
            <a:spLocks noChangeShapeType="1"/>
          </p:cNvSpPr>
          <p:nvPr/>
        </p:nvSpPr>
        <p:spPr bwMode="auto">
          <a:xfrm flipV="1">
            <a:off x="6553200" y="1752600"/>
            <a:ext cx="0" cy="1295400"/>
          </a:xfrm>
          <a:prstGeom prst="line">
            <a:avLst/>
          </a:prstGeom>
          <a:noFill/>
          <a:ln w="381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965" name="Oval 21"/>
          <p:cNvSpPr>
            <a:spLocks noChangeArrowheads="1"/>
          </p:cNvSpPr>
          <p:nvPr/>
        </p:nvSpPr>
        <p:spPr bwMode="auto">
          <a:xfrm>
            <a:off x="6705600" y="2590800"/>
            <a:ext cx="152400" cy="152400"/>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966" name="Text Box 22"/>
          <p:cNvSpPr txBox="1">
            <a:spLocks noChangeArrowheads="1"/>
          </p:cNvSpPr>
          <p:nvPr/>
        </p:nvSpPr>
        <p:spPr bwMode="auto">
          <a:xfrm>
            <a:off x="7543800" y="2438401"/>
            <a:ext cx="1219200" cy="366713"/>
          </a:xfrm>
          <a:prstGeom prst="rect">
            <a:avLst/>
          </a:prstGeom>
          <a:solidFill>
            <a:schemeClr val="tx2"/>
          </a:solidFill>
          <a:ln>
            <a:noFill/>
          </a:ln>
          <a:effectLst/>
          <a:extLst>
            <a:ext uri="{91240B29-F687-4F45-9708-019B960494DF}">
              <a14:hiddenLine xmlns:a14="http://schemas.microsoft.com/office/drawing/2010/main" w="9525">
                <a:solidFill>
                  <a:srgbClr val="66FF66"/>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rgbClr val="66FF66"/>
                </a:solidFill>
                <a:latin typeface="Arial" charset="0"/>
              </a:rPr>
              <a:t>groove</a:t>
            </a:r>
            <a:endParaRPr lang="en-AU" altLang="en-US" b="1">
              <a:solidFill>
                <a:srgbClr val="66FF66"/>
              </a:solidFill>
              <a:latin typeface="Arial" charset="0"/>
            </a:endParaRPr>
          </a:p>
        </p:txBody>
      </p:sp>
      <p:sp>
        <p:nvSpPr>
          <p:cNvPr id="338967" name="Text Box 23"/>
          <p:cNvSpPr txBox="1">
            <a:spLocks noChangeArrowheads="1"/>
          </p:cNvSpPr>
          <p:nvPr/>
        </p:nvSpPr>
        <p:spPr bwMode="auto">
          <a:xfrm>
            <a:off x="7086600" y="1889126"/>
            <a:ext cx="190500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rgbClr val="FFFF00"/>
                </a:solidFill>
                <a:latin typeface="Arial" charset="0"/>
              </a:rPr>
              <a:t>medial branch</a:t>
            </a:r>
            <a:endParaRPr lang="en-AU" altLang="en-US" b="1">
              <a:solidFill>
                <a:srgbClr val="FFFF00"/>
              </a:solidFill>
              <a:latin typeface="Arial" charset="0"/>
            </a:endParaRPr>
          </a:p>
        </p:txBody>
      </p:sp>
      <p:sp>
        <p:nvSpPr>
          <p:cNvPr id="338968" name="Text Box 24"/>
          <p:cNvSpPr txBox="1">
            <a:spLocks noChangeArrowheads="1"/>
          </p:cNvSpPr>
          <p:nvPr/>
        </p:nvSpPr>
        <p:spPr bwMode="auto">
          <a:xfrm>
            <a:off x="4419600" y="3092450"/>
            <a:ext cx="1905000" cy="6413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rgbClr val="FF00FF"/>
                </a:solidFill>
                <a:latin typeface="Arial" charset="0"/>
              </a:rPr>
              <a:t>angle between sap and TP</a:t>
            </a:r>
            <a:endParaRPr lang="en-AU" altLang="en-US" b="1">
              <a:solidFill>
                <a:srgbClr val="FF00FF"/>
              </a:solidFill>
              <a:latin typeface="Arial" charset="0"/>
            </a:endParaRPr>
          </a:p>
        </p:txBody>
      </p:sp>
    </p:spTree>
    <p:extLst>
      <p:ext uri="{BB962C8B-B14F-4D97-AF65-F5344CB8AC3E}">
        <p14:creationId xmlns:p14="http://schemas.microsoft.com/office/powerpoint/2010/main" val="802427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8D12-3D6D-4E0E-9F1D-855816B1C07A}"/>
              </a:ext>
            </a:extLst>
          </p:cNvPr>
          <p:cNvSpPr>
            <a:spLocks noGrp="1"/>
          </p:cNvSpPr>
          <p:nvPr>
            <p:ph type="title"/>
          </p:nvPr>
        </p:nvSpPr>
        <p:spPr/>
        <p:txBody>
          <a:bodyPr/>
          <a:lstStyle/>
          <a:p>
            <a:r>
              <a:rPr lang="en-US" dirty="0"/>
              <a:t>The Facet Joint</a:t>
            </a:r>
          </a:p>
        </p:txBody>
      </p:sp>
      <p:sp>
        <p:nvSpPr>
          <p:cNvPr id="3" name="Content Placeholder 2">
            <a:extLst>
              <a:ext uri="{FF2B5EF4-FFF2-40B4-BE49-F238E27FC236}">
                <a16:creationId xmlns:a16="http://schemas.microsoft.com/office/drawing/2014/main" id="{517F5F71-31D4-45DC-9613-A6793EB9E461}"/>
              </a:ext>
            </a:extLst>
          </p:cNvPr>
          <p:cNvSpPr>
            <a:spLocks noGrp="1"/>
          </p:cNvSpPr>
          <p:nvPr>
            <p:ph idx="1"/>
          </p:nvPr>
        </p:nvSpPr>
        <p:spPr/>
        <p:txBody>
          <a:bodyPr/>
          <a:lstStyle/>
          <a:p>
            <a:r>
              <a:rPr lang="en-US" dirty="0"/>
              <a:t>Terminology</a:t>
            </a:r>
          </a:p>
          <a:p>
            <a:pPr lvl="1"/>
            <a:r>
              <a:rPr lang="en-US" dirty="0"/>
              <a:t>Zygapophysial Joint (Z-joint)</a:t>
            </a:r>
          </a:p>
          <a:p>
            <a:pPr lvl="2"/>
            <a:r>
              <a:rPr lang="en-US" dirty="0"/>
              <a:t>apophysis = out-growth</a:t>
            </a:r>
          </a:p>
          <a:p>
            <a:pPr lvl="2"/>
            <a:r>
              <a:rPr lang="en-US" dirty="0" err="1"/>
              <a:t>zygos</a:t>
            </a:r>
            <a:r>
              <a:rPr lang="en-US" dirty="0"/>
              <a:t> = yoke or bridge</a:t>
            </a:r>
          </a:p>
          <a:p>
            <a:pPr lvl="1"/>
            <a:endParaRPr lang="en-US" dirty="0"/>
          </a:p>
          <a:p>
            <a:pPr lvl="1"/>
            <a:r>
              <a:rPr lang="en-US" dirty="0"/>
              <a:t>Literature: </a:t>
            </a:r>
            <a:r>
              <a:rPr lang="en-US" dirty="0" err="1"/>
              <a:t>Apophysial</a:t>
            </a:r>
            <a:r>
              <a:rPr lang="en-US" dirty="0"/>
              <a:t> (British), Facet (American)</a:t>
            </a:r>
          </a:p>
          <a:p>
            <a:pPr lvl="2"/>
            <a:endParaRPr lang="en-US" dirty="0"/>
          </a:p>
        </p:txBody>
      </p:sp>
    </p:spTree>
    <p:extLst>
      <p:ext uri="{BB962C8B-B14F-4D97-AF65-F5344CB8AC3E}">
        <p14:creationId xmlns:p14="http://schemas.microsoft.com/office/powerpoint/2010/main" val="10152751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4" name="Picture 2" descr="L4 MBB MAL o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0"/>
            <a:ext cx="624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56355" name="Freeform 3"/>
          <p:cNvSpPr>
            <a:spLocks/>
          </p:cNvSpPr>
          <p:nvPr/>
        </p:nvSpPr>
        <p:spPr bwMode="auto">
          <a:xfrm>
            <a:off x="5029200" y="2895600"/>
            <a:ext cx="1917700" cy="1905000"/>
          </a:xfrm>
          <a:custGeom>
            <a:avLst/>
            <a:gdLst>
              <a:gd name="T0" fmla="*/ 48 w 1208"/>
              <a:gd name="T1" fmla="*/ 0 h 1200"/>
              <a:gd name="T2" fmla="*/ 144 w 1208"/>
              <a:gd name="T3" fmla="*/ 240 h 1200"/>
              <a:gd name="T4" fmla="*/ 384 w 1208"/>
              <a:gd name="T5" fmla="*/ 336 h 1200"/>
              <a:gd name="T6" fmla="*/ 624 w 1208"/>
              <a:gd name="T7" fmla="*/ 432 h 1200"/>
              <a:gd name="T8" fmla="*/ 960 w 1208"/>
              <a:gd name="T9" fmla="*/ 432 h 1200"/>
              <a:gd name="T10" fmla="*/ 1152 w 1208"/>
              <a:gd name="T11" fmla="*/ 432 h 1200"/>
              <a:gd name="T12" fmla="*/ 1200 w 1208"/>
              <a:gd name="T13" fmla="*/ 480 h 1200"/>
              <a:gd name="T14" fmla="*/ 1104 w 1208"/>
              <a:gd name="T15" fmla="*/ 624 h 1200"/>
              <a:gd name="T16" fmla="*/ 960 w 1208"/>
              <a:gd name="T17" fmla="*/ 768 h 1200"/>
              <a:gd name="T18" fmla="*/ 720 w 1208"/>
              <a:gd name="T19" fmla="*/ 864 h 1200"/>
              <a:gd name="T20" fmla="*/ 528 w 1208"/>
              <a:gd name="T21" fmla="*/ 912 h 1200"/>
              <a:gd name="T22" fmla="*/ 336 w 1208"/>
              <a:gd name="T23" fmla="*/ 1008 h 1200"/>
              <a:gd name="T24" fmla="*/ 144 w 1208"/>
              <a:gd name="T25" fmla="*/ 1104 h 1200"/>
              <a:gd name="T26" fmla="*/ 0 w 1208"/>
              <a:gd name="T27"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8" h="1200">
                <a:moveTo>
                  <a:pt x="48" y="0"/>
                </a:moveTo>
                <a:cubicBezTo>
                  <a:pt x="68" y="92"/>
                  <a:pt x="88" y="184"/>
                  <a:pt x="144" y="240"/>
                </a:cubicBezTo>
                <a:cubicBezTo>
                  <a:pt x="200" y="296"/>
                  <a:pt x="304" y="304"/>
                  <a:pt x="384" y="336"/>
                </a:cubicBezTo>
                <a:cubicBezTo>
                  <a:pt x="464" y="368"/>
                  <a:pt x="528" y="416"/>
                  <a:pt x="624" y="432"/>
                </a:cubicBezTo>
                <a:cubicBezTo>
                  <a:pt x="720" y="448"/>
                  <a:pt x="872" y="432"/>
                  <a:pt x="960" y="432"/>
                </a:cubicBezTo>
                <a:cubicBezTo>
                  <a:pt x="1048" y="432"/>
                  <a:pt x="1112" y="424"/>
                  <a:pt x="1152" y="432"/>
                </a:cubicBezTo>
                <a:cubicBezTo>
                  <a:pt x="1192" y="440"/>
                  <a:pt x="1208" y="448"/>
                  <a:pt x="1200" y="480"/>
                </a:cubicBezTo>
                <a:cubicBezTo>
                  <a:pt x="1192" y="512"/>
                  <a:pt x="1144" y="576"/>
                  <a:pt x="1104" y="624"/>
                </a:cubicBezTo>
                <a:cubicBezTo>
                  <a:pt x="1064" y="672"/>
                  <a:pt x="1024" y="728"/>
                  <a:pt x="960" y="768"/>
                </a:cubicBezTo>
                <a:cubicBezTo>
                  <a:pt x="896" y="808"/>
                  <a:pt x="792" y="840"/>
                  <a:pt x="720" y="864"/>
                </a:cubicBezTo>
                <a:cubicBezTo>
                  <a:pt x="648" y="888"/>
                  <a:pt x="592" y="888"/>
                  <a:pt x="528" y="912"/>
                </a:cubicBezTo>
                <a:cubicBezTo>
                  <a:pt x="464" y="936"/>
                  <a:pt x="400" y="976"/>
                  <a:pt x="336" y="1008"/>
                </a:cubicBezTo>
                <a:cubicBezTo>
                  <a:pt x="272" y="1040"/>
                  <a:pt x="200" y="1072"/>
                  <a:pt x="144" y="1104"/>
                </a:cubicBezTo>
                <a:cubicBezTo>
                  <a:pt x="88" y="1136"/>
                  <a:pt x="24" y="1184"/>
                  <a:pt x="0" y="1200"/>
                </a:cubicBezTo>
              </a:path>
            </a:pathLst>
          </a:custGeom>
          <a:noFill/>
          <a:ln w="28575"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56" name="Freeform 4"/>
          <p:cNvSpPr>
            <a:spLocks/>
          </p:cNvSpPr>
          <p:nvPr/>
        </p:nvSpPr>
        <p:spPr bwMode="auto">
          <a:xfrm>
            <a:off x="4419600" y="3200400"/>
            <a:ext cx="914400" cy="1295400"/>
          </a:xfrm>
          <a:custGeom>
            <a:avLst/>
            <a:gdLst>
              <a:gd name="T0" fmla="*/ 576 w 576"/>
              <a:gd name="T1" fmla="*/ 0 h 816"/>
              <a:gd name="T2" fmla="*/ 528 w 576"/>
              <a:gd name="T3" fmla="*/ 288 h 816"/>
              <a:gd name="T4" fmla="*/ 384 w 576"/>
              <a:gd name="T5" fmla="*/ 576 h 816"/>
              <a:gd name="T6" fmla="*/ 0 w 576"/>
              <a:gd name="T7" fmla="*/ 816 h 816"/>
            </a:gdLst>
            <a:ahLst/>
            <a:cxnLst>
              <a:cxn ang="0">
                <a:pos x="T0" y="T1"/>
              </a:cxn>
              <a:cxn ang="0">
                <a:pos x="T2" y="T3"/>
              </a:cxn>
              <a:cxn ang="0">
                <a:pos x="T4" y="T5"/>
              </a:cxn>
              <a:cxn ang="0">
                <a:pos x="T6" y="T7"/>
              </a:cxn>
            </a:cxnLst>
            <a:rect l="0" t="0" r="r" b="b"/>
            <a:pathLst>
              <a:path w="576" h="816">
                <a:moveTo>
                  <a:pt x="576" y="0"/>
                </a:moveTo>
                <a:cubicBezTo>
                  <a:pt x="568" y="96"/>
                  <a:pt x="560" y="192"/>
                  <a:pt x="528" y="288"/>
                </a:cubicBezTo>
                <a:cubicBezTo>
                  <a:pt x="496" y="384"/>
                  <a:pt x="472" y="488"/>
                  <a:pt x="384" y="576"/>
                </a:cubicBezTo>
                <a:cubicBezTo>
                  <a:pt x="296" y="664"/>
                  <a:pt x="64" y="776"/>
                  <a:pt x="0" y="816"/>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57" name="Line 5"/>
          <p:cNvSpPr>
            <a:spLocks noChangeShapeType="1"/>
          </p:cNvSpPr>
          <p:nvPr/>
        </p:nvSpPr>
        <p:spPr bwMode="auto">
          <a:xfrm>
            <a:off x="5029200" y="3657600"/>
            <a:ext cx="5334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58" name="Line 6"/>
          <p:cNvSpPr>
            <a:spLocks noChangeShapeType="1"/>
          </p:cNvSpPr>
          <p:nvPr/>
        </p:nvSpPr>
        <p:spPr bwMode="auto">
          <a:xfrm flipH="1" flipV="1">
            <a:off x="4886325" y="3800476"/>
            <a:ext cx="547688" cy="276225"/>
          </a:xfrm>
          <a:prstGeom prst="line">
            <a:avLst/>
          </a:prstGeom>
          <a:noFill/>
          <a:ln w="38100">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59" name="Line 7"/>
          <p:cNvSpPr>
            <a:spLocks noChangeShapeType="1"/>
          </p:cNvSpPr>
          <p:nvPr/>
        </p:nvSpPr>
        <p:spPr bwMode="auto">
          <a:xfrm flipH="1" flipV="1">
            <a:off x="4762500" y="3990975"/>
            <a:ext cx="6096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0" name="Line 8"/>
          <p:cNvSpPr>
            <a:spLocks noChangeShapeType="1"/>
          </p:cNvSpPr>
          <p:nvPr/>
        </p:nvSpPr>
        <p:spPr bwMode="auto">
          <a:xfrm flipH="1" flipV="1">
            <a:off x="4862514" y="3867151"/>
            <a:ext cx="547687" cy="276225"/>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1" name="Line 9"/>
          <p:cNvSpPr>
            <a:spLocks noChangeShapeType="1"/>
          </p:cNvSpPr>
          <p:nvPr/>
        </p:nvSpPr>
        <p:spPr bwMode="auto">
          <a:xfrm flipH="1" flipV="1">
            <a:off x="4867275" y="3829051"/>
            <a:ext cx="547688" cy="276225"/>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2" name="Line 10"/>
          <p:cNvSpPr>
            <a:spLocks noChangeShapeType="1"/>
          </p:cNvSpPr>
          <p:nvPr/>
        </p:nvSpPr>
        <p:spPr bwMode="auto">
          <a:xfrm flipH="1" flipV="1">
            <a:off x="4867275" y="3905251"/>
            <a:ext cx="547688" cy="276225"/>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3" name="Line 11"/>
          <p:cNvSpPr>
            <a:spLocks noChangeShapeType="1"/>
          </p:cNvSpPr>
          <p:nvPr/>
        </p:nvSpPr>
        <p:spPr bwMode="auto">
          <a:xfrm flipH="1" flipV="1">
            <a:off x="4933950" y="3762375"/>
            <a:ext cx="5334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4" name="Line 12"/>
          <p:cNvSpPr>
            <a:spLocks noChangeShapeType="1"/>
          </p:cNvSpPr>
          <p:nvPr/>
        </p:nvSpPr>
        <p:spPr bwMode="auto">
          <a:xfrm flipH="1" flipV="1">
            <a:off x="4953000" y="3733800"/>
            <a:ext cx="5334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5" name="Line 13"/>
          <p:cNvSpPr>
            <a:spLocks noChangeShapeType="1"/>
          </p:cNvSpPr>
          <p:nvPr/>
        </p:nvSpPr>
        <p:spPr bwMode="auto">
          <a:xfrm flipH="1" flipV="1">
            <a:off x="4986338" y="3719513"/>
            <a:ext cx="5334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6" name="Line 14"/>
          <p:cNvSpPr>
            <a:spLocks noChangeShapeType="1"/>
          </p:cNvSpPr>
          <p:nvPr/>
        </p:nvSpPr>
        <p:spPr bwMode="auto">
          <a:xfrm flipH="1" flipV="1">
            <a:off x="5010150" y="3686175"/>
            <a:ext cx="5334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7" name="Line 15"/>
          <p:cNvSpPr>
            <a:spLocks noChangeShapeType="1"/>
          </p:cNvSpPr>
          <p:nvPr/>
        </p:nvSpPr>
        <p:spPr bwMode="auto">
          <a:xfrm flipH="1" flipV="1">
            <a:off x="4800600" y="3962400"/>
            <a:ext cx="6096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8" name="Line 16"/>
          <p:cNvSpPr>
            <a:spLocks noChangeShapeType="1"/>
          </p:cNvSpPr>
          <p:nvPr/>
        </p:nvSpPr>
        <p:spPr bwMode="auto">
          <a:xfrm flipH="1" flipV="1">
            <a:off x="4862514" y="3943351"/>
            <a:ext cx="547687" cy="276225"/>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69" name="Line 17"/>
          <p:cNvSpPr>
            <a:spLocks noChangeShapeType="1"/>
          </p:cNvSpPr>
          <p:nvPr/>
        </p:nvSpPr>
        <p:spPr bwMode="auto">
          <a:xfrm flipH="1" flipV="1">
            <a:off x="4781550" y="4048125"/>
            <a:ext cx="6096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70" name="Line 18"/>
          <p:cNvSpPr>
            <a:spLocks noChangeShapeType="1"/>
          </p:cNvSpPr>
          <p:nvPr/>
        </p:nvSpPr>
        <p:spPr bwMode="auto">
          <a:xfrm flipH="1" flipV="1">
            <a:off x="4772025" y="4086225"/>
            <a:ext cx="6096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71" name="Line 19"/>
          <p:cNvSpPr>
            <a:spLocks noChangeShapeType="1"/>
          </p:cNvSpPr>
          <p:nvPr/>
        </p:nvSpPr>
        <p:spPr bwMode="auto">
          <a:xfrm flipH="1" flipV="1">
            <a:off x="4762500" y="4133850"/>
            <a:ext cx="6096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72" name="Line 20"/>
          <p:cNvSpPr>
            <a:spLocks noChangeShapeType="1"/>
          </p:cNvSpPr>
          <p:nvPr/>
        </p:nvSpPr>
        <p:spPr bwMode="auto">
          <a:xfrm>
            <a:off x="4800600" y="4267200"/>
            <a:ext cx="6858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73" name="Line 21"/>
          <p:cNvSpPr>
            <a:spLocks noChangeShapeType="1"/>
          </p:cNvSpPr>
          <p:nvPr/>
        </p:nvSpPr>
        <p:spPr bwMode="auto">
          <a:xfrm flipH="1" flipV="1">
            <a:off x="4800600" y="4210050"/>
            <a:ext cx="609600" cy="304800"/>
          </a:xfrm>
          <a:prstGeom prst="line">
            <a:avLst/>
          </a:prstGeom>
          <a:noFill/>
          <a:ln w="28575">
            <a:solidFill>
              <a:srgbClr val="99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77" name="Text Box 25"/>
          <p:cNvSpPr txBox="1">
            <a:spLocks noChangeArrowheads="1"/>
          </p:cNvSpPr>
          <p:nvPr/>
        </p:nvSpPr>
        <p:spPr bwMode="auto">
          <a:xfrm>
            <a:off x="6477000" y="381000"/>
            <a:ext cx="990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chemeClr val="bg1"/>
                </a:solidFill>
                <a:latin typeface="Arial" charset="0"/>
              </a:rPr>
              <a:t>block needle</a:t>
            </a:r>
            <a:endParaRPr lang="en-AU" altLang="en-US" b="1">
              <a:solidFill>
                <a:schemeClr val="bg1"/>
              </a:solidFill>
              <a:latin typeface="Arial" charset="0"/>
            </a:endParaRPr>
          </a:p>
        </p:txBody>
      </p:sp>
      <p:sp>
        <p:nvSpPr>
          <p:cNvPr id="356378" name="AutoShape 26"/>
          <p:cNvSpPr>
            <a:spLocks/>
          </p:cNvSpPr>
          <p:nvPr/>
        </p:nvSpPr>
        <p:spPr bwMode="auto">
          <a:xfrm>
            <a:off x="5486400" y="3124200"/>
            <a:ext cx="76200" cy="685800"/>
          </a:xfrm>
          <a:prstGeom prst="rightBrace">
            <a:avLst>
              <a:gd name="adj1" fmla="val 75000"/>
              <a:gd name="adj2" fmla="val 50000"/>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6379" name="Line 27"/>
          <p:cNvSpPr>
            <a:spLocks noChangeShapeType="1"/>
          </p:cNvSpPr>
          <p:nvPr/>
        </p:nvSpPr>
        <p:spPr bwMode="auto">
          <a:xfrm>
            <a:off x="5562600" y="3429000"/>
            <a:ext cx="8382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56380" name="Text Box 28"/>
          <p:cNvSpPr txBox="1">
            <a:spLocks noChangeArrowheads="1"/>
          </p:cNvSpPr>
          <p:nvPr/>
        </p:nvSpPr>
        <p:spPr bwMode="auto">
          <a:xfrm>
            <a:off x="6477000" y="3276601"/>
            <a:ext cx="3733800" cy="366713"/>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chemeClr val="bg1"/>
                </a:solidFill>
                <a:latin typeface="Arial" charset="0"/>
              </a:rPr>
              <a:t>accessible segment of nerve</a:t>
            </a:r>
            <a:endParaRPr lang="en-AU" altLang="en-US" b="1">
              <a:solidFill>
                <a:schemeClr val="bg1"/>
              </a:solidFill>
              <a:latin typeface="Arial" charset="0"/>
            </a:endParaRPr>
          </a:p>
        </p:txBody>
      </p:sp>
    </p:spTree>
    <p:extLst>
      <p:ext uri="{BB962C8B-B14F-4D97-AF65-F5344CB8AC3E}">
        <p14:creationId xmlns:p14="http://schemas.microsoft.com/office/powerpoint/2010/main" val="1971178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3048000" y="1524000"/>
            <a:ext cx="6400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a:solidFill>
                  <a:schemeClr val="bg1"/>
                </a:solidFill>
              </a:rPr>
              <a:t>L4 Lateral view</a:t>
            </a:r>
            <a:endParaRPr lang="en-AU" altLang="en-US">
              <a:solidFill>
                <a:schemeClr val="bg1"/>
              </a:solidFill>
            </a:endParaRPr>
          </a:p>
        </p:txBody>
      </p:sp>
      <p:pic>
        <p:nvPicPr>
          <p:cNvPr id="21507" name="Picture 3" descr="L4 MBB MAL 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0"/>
            <a:ext cx="6248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8" name="Line 4"/>
          <p:cNvSpPr>
            <a:spLocks noChangeShapeType="1"/>
          </p:cNvSpPr>
          <p:nvPr/>
        </p:nvSpPr>
        <p:spPr bwMode="auto">
          <a:xfrm>
            <a:off x="4724400" y="3276600"/>
            <a:ext cx="1066800" cy="6858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09" name="Text Box 5"/>
          <p:cNvSpPr txBox="1">
            <a:spLocks noChangeArrowheads="1"/>
          </p:cNvSpPr>
          <p:nvPr/>
        </p:nvSpPr>
        <p:spPr bwMode="auto">
          <a:xfrm>
            <a:off x="2362200" y="1339850"/>
            <a:ext cx="990600" cy="64135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b="1">
                <a:solidFill>
                  <a:schemeClr val="bg1"/>
                </a:solidFill>
                <a:latin typeface="Arial" charset="0"/>
              </a:rPr>
              <a:t>block needle</a:t>
            </a:r>
            <a:endParaRPr lang="en-AU" altLang="en-US" b="1">
              <a:solidFill>
                <a:schemeClr val="bg1"/>
              </a:solidFill>
              <a:latin typeface="Arial" charset="0"/>
            </a:endParaRPr>
          </a:p>
        </p:txBody>
      </p:sp>
      <p:sp>
        <p:nvSpPr>
          <p:cNvPr id="21510" name="Text Box 6"/>
          <p:cNvSpPr txBox="1">
            <a:spLocks noChangeArrowheads="1"/>
          </p:cNvSpPr>
          <p:nvPr/>
        </p:nvSpPr>
        <p:spPr bwMode="auto">
          <a:xfrm>
            <a:off x="3962400" y="2514601"/>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tx2"/>
                </a:solidFill>
                <a:latin typeface="Arial" charset="0"/>
              </a:rPr>
              <a:t>mal</a:t>
            </a:r>
            <a:endParaRPr lang="en-AU" altLang="en-US" sz="2000" b="1">
              <a:solidFill>
                <a:schemeClr val="tx2"/>
              </a:solidFill>
              <a:latin typeface="Arial" charset="0"/>
            </a:endParaRPr>
          </a:p>
        </p:txBody>
      </p:sp>
      <p:sp>
        <p:nvSpPr>
          <p:cNvPr id="21511" name="Line 7"/>
          <p:cNvSpPr>
            <a:spLocks noChangeShapeType="1"/>
          </p:cNvSpPr>
          <p:nvPr/>
        </p:nvSpPr>
        <p:spPr bwMode="auto">
          <a:xfrm>
            <a:off x="4648200" y="2895600"/>
            <a:ext cx="457200" cy="304800"/>
          </a:xfrm>
          <a:prstGeom prst="line">
            <a:avLst/>
          </a:prstGeom>
          <a:noFill/>
          <a:ln w="9525">
            <a:solidFill>
              <a:schemeClr val="tx1"/>
            </a:solidFill>
            <a:round/>
            <a:headEnd/>
            <a:tailEnd type="oval"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2" name="Freeform 8"/>
          <p:cNvSpPr>
            <a:spLocks/>
          </p:cNvSpPr>
          <p:nvPr/>
        </p:nvSpPr>
        <p:spPr bwMode="auto">
          <a:xfrm>
            <a:off x="4953000" y="2514600"/>
            <a:ext cx="1143000" cy="825500"/>
          </a:xfrm>
          <a:custGeom>
            <a:avLst/>
            <a:gdLst>
              <a:gd name="T0" fmla="*/ 0 w 720"/>
              <a:gd name="T1" fmla="*/ 480 h 520"/>
              <a:gd name="T2" fmla="*/ 192 w 720"/>
              <a:gd name="T3" fmla="*/ 480 h 520"/>
              <a:gd name="T4" fmla="*/ 480 w 720"/>
              <a:gd name="T5" fmla="*/ 240 h 520"/>
              <a:gd name="T6" fmla="*/ 624 w 720"/>
              <a:gd name="T7" fmla="*/ 96 h 520"/>
              <a:gd name="T8" fmla="*/ 720 w 720"/>
              <a:gd name="T9" fmla="*/ 0 h 520"/>
            </a:gdLst>
            <a:ahLst/>
            <a:cxnLst>
              <a:cxn ang="0">
                <a:pos x="T0" y="T1"/>
              </a:cxn>
              <a:cxn ang="0">
                <a:pos x="T2" y="T3"/>
              </a:cxn>
              <a:cxn ang="0">
                <a:pos x="T4" y="T5"/>
              </a:cxn>
              <a:cxn ang="0">
                <a:pos x="T6" y="T7"/>
              </a:cxn>
              <a:cxn ang="0">
                <a:pos x="T8" y="T9"/>
              </a:cxn>
            </a:cxnLst>
            <a:rect l="0" t="0" r="r" b="b"/>
            <a:pathLst>
              <a:path w="720" h="520">
                <a:moveTo>
                  <a:pt x="0" y="480"/>
                </a:moveTo>
                <a:cubicBezTo>
                  <a:pt x="56" y="500"/>
                  <a:pt x="112" y="520"/>
                  <a:pt x="192" y="480"/>
                </a:cubicBezTo>
                <a:cubicBezTo>
                  <a:pt x="272" y="440"/>
                  <a:pt x="408" y="304"/>
                  <a:pt x="480" y="240"/>
                </a:cubicBezTo>
                <a:cubicBezTo>
                  <a:pt x="552" y="176"/>
                  <a:pt x="584" y="136"/>
                  <a:pt x="624" y="96"/>
                </a:cubicBezTo>
                <a:cubicBezTo>
                  <a:pt x="664" y="56"/>
                  <a:pt x="704" y="16"/>
                  <a:pt x="720" y="0"/>
                </a:cubicBezTo>
              </a:path>
            </a:pathLst>
          </a:custGeom>
          <a:noFill/>
          <a:ln w="57150" cmpd="sng">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3" name="Line 9"/>
          <p:cNvSpPr>
            <a:spLocks noChangeShapeType="1"/>
          </p:cNvSpPr>
          <p:nvPr/>
        </p:nvSpPr>
        <p:spPr bwMode="auto">
          <a:xfrm>
            <a:off x="5181600" y="2895600"/>
            <a:ext cx="609600" cy="4572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5" name="Text Box 11"/>
          <p:cNvSpPr txBox="1">
            <a:spLocks noChangeArrowheads="1"/>
          </p:cNvSpPr>
          <p:nvPr/>
        </p:nvSpPr>
        <p:spPr bwMode="auto">
          <a:xfrm>
            <a:off x="6477000" y="3276601"/>
            <a:ext cx="76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tx2"/>
                </a:solidFill>
                <a:latin typeface="Arial" charset="0"/>
              </a:rPr>
              <a:t>TP</a:t>
            </a:r>
            <a:endParaRPr lang="en-AU" altLang="en-US" sz="2000" b="1">
              <a:solidFill>
                <a:schemeClr val="tx2"/>
              </a:solidFill>
              <a:latin typeface="Arial" charset="0"/>
            </a:endParaRPr>
          </a:p>
        </p:txBody>
      </p:sp>
      <p:sp>
        <p:nvSpPr>
          <p:cNvPr id="21516" name="Freeform 12"/>
          <p:cNvSpPr>
            <a:spLocks/>
          </p:cNvSpPr>
          <p:nvPr/>
        </p:nvSpPr>
        <p:spPr bwMode="auto">
          <a:xfrm>
            <a:off x="6172200" y="2971800"/>
            <a:ext cx="355600" cy="787400"/>
          </a:xfrm>
          <a:custGeom>
            <a:avLst/>
            <a:gdLst>
              <a:gd name="T0" fmla="*/ 112 w 224"/>
              <a:gd name="T1" fmla="*/ 8 h 496"/>
              <a:gd name="T2" fmla="*/ 16 w 224"/>
              <a:gd name="T3" fmla="*/ 104 h 496"/>
              <a:gd name="T4" fmla="*/ 16 w 224"/>
              <a:gd name="T5" fmla="*/ 344 h 496"/>
              <a:gd name="T6" fmla="*/ 112 w 224"/>
              <a:gd name="T7" fmla="*/ 488 h 496"/>
              <a:gd name="T8" fmla="*/ 208 w 224"/>
              <a:gd name="T9" fmla="*/ 296 h 496"/>
              <a:gd name="T10" fmla="*/ 208 w 224"/>
              <a:gd name="T11" fmla="*/ 56 h 496"/>
              <a:gd name="T12" fmla="*/ 112 w 224"/>
              <a:gd name="T13" fmla="*/ 8 h 496"/>
            </a:gdLst>
            <a:ahLst/>
            <a:cxnLst>
              <a:cxn ang="0">
                <a:pos x="T0" y="T1"/>
              </a:cxn>
              <a:cxn ang="0">
                <a:pos x="T2" y="T3"/>
              </a:cxn>
              <a:cxn ang="0">
                <a:pos x="T4" y="T5"/>
              </a:cxn>
              <a:cxn ang="0">
                <a:pos x="T6" y="T7"/>
              </a:cxn>
              <a:cxn ang="0">
                <a:pos x="T8" y="T9"/>
              </a:cxn>
              <a:cxn ang="0">
                <a:pos x="T10" y="T11"/>
              </a:cxn>
              <a:cxn ang="0">
                <a:pos x="T12" y="T13"/>
              </a:cxn>
            </a:cxnLst>
            <a:rect l="0" t="0" r="r" b="b"/>
            <a:pathLst>
              <a:path w="224" h="496">
                <a:moveTo>
                  <a:pt x="112" y="8"/>
                </a:moveTo>
                <a:cubicBezTo>
                  <a:pt x="80" y="16"/>
                  <a:pt x="32" y="48"/>
                  <a:pt x="16" y="104"/>
                </a:cubicBezTo>
                <a:cubicBezTo>
                  <a:pt x="0" y="160"/>
                  <a:pt x="0" y="280"/>
                  <a:pt x="16" y="344"/>
                </a:cubicBezTo>
                <a:cubicBezTo>
                  <a:pt x="32" y="408"/>
                  <a:pt x="80" y="496"/>
                  <a:pt x="112" y="488"/>
                </a:cubicBezTo>
                <a:cubicBezTo>
                  <a:pt x="144" y="480"/>
                  <a:pt x="192" y="368"/>
                  <a:pt x="208" y="296"/>
                </a:cubicBezTo>
                <a:cubicBezTo>
                  <a:pt x="224" y="224"/>
                  <a:pt x="224" y="104"/>
                  <a:pt x="208" y="56"/>
                </a:cubicBezTo>
                <a:cubicBezTo>
                  <a:pt x="192" y="8"/>
                  <a:pt x="144" y="0"/>
                  <a:pt x="112" y="8"/>
                </a:cubicBezTo>
                <a:close/>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7" name="Freeform 13"/>
          <p:cNvSpPr>
            <a:spLocks/>
          </p:cNvSpPr>
          <p:nvPr/>
        </p:nvSpPr>
        <p:spPr bwMode="auto">
          <a:xfrm>
            <a:off x="5715000" y="2971800"/>
            <a:ext cx="838200" cy="1066800"/>
          </a:xfrm>
          <a:custGeom>
            <a:avLst/>
            <a:gdLst>
              <a:gd name="T0" fmla="*/ 8 w 528"/>
              <a:gd name="T1" fmla="*/ 360 h 672"/>
              <a:gd name="T2" fmla="*/ 56 w 528"/>
              <a:gd name="T3" fmla="*/ 168 h 672"/>
              <a:gd name="T4" fmla="*/ 296 w 528"/>
              <a:gd name="T5" fmla="*/ 24 h 672"/>
              <a:gd name="T6" fmla="*/ 392 w 528"/>
              <a:gd name="T7" fmla="*/ 24 h 672"/>
              <a:gd name="T8" fmla="*/ 488 w 528"/>
              <a:gd name="T9" fmla="*/ 72 h 672"/>
              <a:gd name="T10" fmla="*/ 488 w 528"/>
              <a:gd name="T11" fmla="*/ 408 h 672"/>
              <a:gd name="T12" fmla="*/ 248 w 528"/>
              <a:gd name="T13" fmla="*/ 648 h 672"/>
              <a:gd name="T14" fmla="*/ 104 w 528"/>
              <a:gd name="T15" fmla="*/ 552 h 672"/>
              <a:gd name="T16" fmla="*/ 8 w 528"/>
              <a:gd name="T17" fmla="*/ 36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672">
                <a:moveTo>
                  <a:pt x="8" y="360"/>
                </a:moveTo>
                <a:cubicBezTo>
                  <a:pt x="0" y="296"/>
                  <a:pt x="8" y="224"/>
                  <a:pt x="56" y="168"/>
                </a:cubicBezTo>
                <a:cubicBezTo>
                  <a:pt x="104" y="112"/>
                  <a:pt x="240" y="48"/>
                  <a:pt x="296" y="24"/>
                </a:cubicBezTo>
                <a:cubicBezTo>
                  <a:pt x="352" y="0"/>
                  <a:pt x="360" y="16"/>
                  <a:pt x="392" y="24"/>
                </a:cubicBezTo>
                <a:cubicBezTo>
                  <a:pt x="424" y="32"/>
                  <a:pt x="472" y="8"/>
                  <a:pt x="488" y="72"/>
                </a:cubicBezTo>
                <a:cubicBezTo>
                  <a:pt x="504" y="136"/>
                  <a:pt x="528" y="312"/>
                  <a:pt x="488" y="408"/>
                </a:cubicBezTo>
                <a:cubicBezTo>
                  <a:pt x="448" y="504"/>
                  <a:pt x="312" y="624"/>
                  <a:pt x="248" y="648"/>
                </a:cubicBezTo>
                <a:cubicBezTo>
                  <a:pt x="184" y="672"/>
                  <a:pt x="144" y="600"/>
                  <a:pt x="104" y="552"/>
                </a:cubicBezTo>
                <a:cubicBezTo>
                  <a:pt x="64" y="504"/>
                  <a:pt x="16" y="424"/>
                  <a:pt x="8" y="360"/>
                </a:cubicBezTo>
                <a:close/>
              </a:path>
            </a:pathLst>
          </a:custGeom>
          <a:noFill/>
          <a:ln w="28575" cap="flat" cmpd="sng">
            <a:solidFill>
              <a:schemeClr val="tx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8" name="Freeform 14"/>
          <p:cNvSpPr>
            <a:spLocks/>
          </p:cNvSpPr>
          <p:nvPr/>
        </p:nvSpPr>
        <p:spPr bwMode="auto">
          <a:xfrm>
            <a:off x="5410200" y="3276600"/>
            <a:ext cx="381000" cy="685800"/>
          </a:xfrm>
          <a:custGeom>
            <a:avLst/>
            <a:gdLst>
              <a:gd name="T0" fmla="*/ 192 w 240"/>
              <a:gd name="T1" fmla="*/ 0 h 432"/>
              <a:gd name="T2" fmla="*/ 48 w 240"/>
              <a:gd name="T3" fmla="*/ 48 h 432"/>
              <a:gd name="T4" fmla="*/ 0 w 240"/>
              <a:gd name="T5" fmla="*/ 144 h 432"/>
              <a:gd name="T6" fmla="*/ 48 w 240"/>
              <a:gd name="T7" fmla="*/ 288 h 432"/>
              <a:gd name="T8" fmla="*/ 240 w 240"/>
              <a:gd name="T9" fmla="*/ 432 h 432"/>
            </a:gdLst>
            <a:ahLst/>
            <a:cxnLst>
              <a:cxn ang="0">
                <a:pos x="T0" y="T1"/>
              </a:cxn>
              <a:cxn ang="0">
                <a:pos x="T2" y="T3"/>
              </a:cxn>
              <a:cxn ang="0">
                <a:pos x="T4" y="T5"/>
              </a:cxn>
              <a:cxn ang="0">
                <a:pos x="T6" y="T7"/>
              </a:cxn>
              <a:cxn ang="0">
                <a:pos x="T8" y="T9"/>
              </a:cxn>
            </a:cxnLst>
            <a:rect l="0" t="0" r="r" b="b"/>
            <a:pathLst>
              <a:path w="240" h="432">
                <a:moveTo>
                  <a:pt x="192" y="0"/>
                </a:moveTo>
                <a:cubicBezTo>
                  <a:pt x="136" y="12"/>
                  <a:pt x="80" y="24"/>
                  <a:pt x="48" y="48"/>
                </a:cubicBezTo>
                <a:cubicBezTo>
                  <a:pt x="16" y="72"/>
                  <a:pt x="0" y="104"/>
                  <a:pt x="0" y="144"/>
                </a:cubicBezTo>
                <a:cubicBezTo>
                  <a:pt x="0" y="184"/>
                  <a:pt x="8" y="240"/>
                  <a:pt x="48" y="288"/>
                </a:cubicBezTo>
                <a:cubicBezTo>
                  <a:pt x="88" y="336"/>
                  <a:pt x="208" y="408"/>
                  <a:pt x="240" y="43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19" name="Text Box 15"/>
          <p:cNvSpPr txBox="1">
            <a:spLocks noChangeArrowheads="1"/>
          </p:cNvSpPr>
          <p:nvPr/>
        </p:nvSpPr>
        <p:spPr bwMode="auto">
          <a:xfrm>
            <a:off x="3505200" y="3717926"/>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2000" b="1">
                <a:solidFill>
                  <a:schemeClr val="tx2"/>
                </a:solidFill>
                <a:latin typeface="Arial" charset="0"/>
              </a:rPr>
              <a:t>accessory process</a:t>
            </a:r>
            <a:endParaRPr lang="en-AU" altLang="en-US" sz="2000" b="1">
              <a:solidFill>
                <a:schemeClr val="tx2"/>
              </a:solidFill>
              <a:latin typeface="Arial" charset="0"/>
            </a:endParaRPr>
          </a:p>
        </p:txBody>
      </p:sp>
      <p:sp>
        <p:nvSpPr>
          <p:cNvPr id="21520" name="Line 16"/>
          <p:cNvSpPr>
            <a:spLocks noChangeShapeType="1"/>
          </p:cNvSpPr>
          <p:nvPr/>
        </p:nvSpPr>
        <p:spPr bwMode="auto">
          <a:xfrm flipV="1">
            <a:off x="4876800" y="3505200"/>
            <a:ext cx="685800" cy="533400"/>
          </a:xfrm>
          <a:prstGeom prst="line">
            <a:avLst/>
          </a:prstGeom>
          <a:noFill/>
          <a:ln w="9525">
            <a:solidFill>
              <a:schemeClr val="tx1"/>
            </a:solidFill>
            <a:round/>
            <a:headEnd/>
            <a:tailEnd type="oval"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1" name="Line 17"/>
          <p:cNvSpPr>
            <a:spLocks noChangeShapeType="1"/>
          </p:cNvSpPr>
          <p:nvPr/>
        </p:nvSpPr>
        <p:spPr bwMode="auto">
          <a:xfrm flipH="1" flipV="1">
            <a:off x="5181600" y="2971800"/>
            <a:ext cx="457200" cy="3048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2" name="Line 18"/>
          <p:cNvSpPr>
            <a:spLocks noChangeShapeType="1"/>
          </p:cNvSpPr>
          <p:nvPr/>
        </p:nvSpPr>
        <p:spPr bwMode="auto">
          <a:xfrm flipH="1" flipV="1">
            <a:off x="5105400" y="3048000"/>
            <a:ext cx="457200" cy="3048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3" name="Line 19"/>
          <p:cNvSpPr>
            <a:spLocks noChangeShapeType="1"/>
          </p:cNvSpPr>
          <p:nvPr/>
        </p:nvSpPr>
        <p:spPr bwMode="auto">
          <a:xfrm flipH="1" flipV="1">
            <a:off x="5029200" y="3200400"/>
            <a:ext cx="381000" cy="2286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4" name="Line 20"/>
          <p:cNvSpPr>
            <a:spLocks noChangeShapeType="1"/>
          </p:cNvSpPr>
          <p:nvPr/>
        </p:nvSpPr>
        <p:spPr bwMode="auto">
          <a:xfrm flipH="1" flipV="1">
            <a:off x="4953000" y="3276600"/>
            <a:ext cx="457200" cy="3048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5" name="Line 21"/>
          <p:cNvSpPr>
            <a:spLocks noChangeShapeType="1"/>
          </p:cNvSpPr>
          <p:nvPr/>
        </p:nvSpPr>
        <p:spPr bwMode="auto">
          <a:xfrm flipH="1" flipV="1">
            <a:off x="4876800" y="3276600"/>
            <a:ext cx="533400" cy="3810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6" name="Line 22"/>
          <p:cNvSpPr>
            <a:spLocks noChangeShapeType="1"/>
          </p:cNvSpPr>
          <p:nvPr/>
        </p:nvSpPr>
        <p:spPr bwMode="auto">
          <a:xfrm flipH="1" flipV="1">
            <a:off x="5029200" y="3276600"/>
            <a:ext cx="381000" cy="2286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7" name="Line 23"/>
          <p:cNvSpPr>
            <a:spLocks noChangeShapeType="1"/>
          </p:cNvSpPr>
          <p:nvPr/>
        </p:nvSpPr>
        <p:spPr bwMode="auto">
          <a:xfrm flipH="1" flipV="1">
            <a:off x="5105400" y="3200400"/>
            <a:ext cx="381000" cy="2286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8" name="Line 24"/>
          <p:cNvSpPr>
            <a:spLocks noChangeShapeType="1"/>
          </p:cNvSpPr>
          <p:nvPr/>
        </p:nvSpPr>
        <p:spPr bwMode="auto">
          <a:xfrm flipH="1" flipV="1">
            <a:off x="5181600" y="3048000"/>
            <a:ext cx="381000" cy="2286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1529" name="Line 25"/>
          <p:cNvSpPr>
            <a:spLocks noChangeShapeType="1"/>
          </p:cNvSpPr>
          <p:nvPr/>
        </p:nvSpPr>
        <p:spPr bwMode="auto">
          <a:xfrm flipH="1" flipV="1">
            <a:off x="5105400" y="3124200"/>
            <a:ext cx="381000" cy="228600"/>
          </a:xfrm>
          <a:prstGeom prst="line">
            <a:avLst/>
          </a:prstGeom>
          <a:noFill/>
          <a:ln w="28575">
            <a:solidFill>
              <a:srgbClr val="99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15396859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4 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7680326" y="3835400"/>
            <a:ext cx="792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fontAlgn="base" hangingPunct="1">
              <a:spcBef>
                <a:spcPct val="50000"/>
              </a:spcBef>
              <a:spcAft>
                <a:spcPct val="0"/>
              </a:spcAft>
              <a:buFontTx/>
              <a:buNone/>
            </a:pPr>
            <a:r>
              <a:rPr lang="en-AU" altLang="en-US" sz="2400" b="1">
                <a:solidFill>
                  <a:srgbClr val="000000"/>
                </a:solidFill>
              </a:rPr>
              <a:t>mal</a:t>
            </a:r>
            <a:endParaRPr lang="en-US" altLang="en-US" sz="2400" b="1">
              <a:solidFill>
                <a:srgbClr val="000000"/>
              </a:solidFill>
            </a:endParaRPr>
          </a:p>
        </p:txBody>
      </p:sp>
      <p:sp>
        <p:nvSpPr>
          <p:cNvPr id="26628" name="Freeform 4"/>
          <p:cNvSpPr>
            <a:spLocks/>
          </p:cNvSpPr>
          <p:nvPr/>
        </p:nvSpPr>
        <p:spPr bwMode="auto">
          <a:xfrm>
            <a:off x="7067551" y="2336800"/>
            <a:ext cx="360363" cy="1308100"/>
          </a:xfrm>
          <a:custGeom>
            <a:avLst/>
            <a:gdLst>
              <a:gd name="T0" fmla="*/ 2147483647 w 227"/>
              <a:gd name="T1" fmla="*/ 2147483647 h 824"/>
              <a:gd name="T2" fmla="*/ 2147483647 w 227"/>
              <a:gd name="T3" fmla="*/ 2147483647 h 824"/>
              <a:gd name="T4" fmla="*/ 2147483647 w 227"/>
              <a:gd name="T5" fmla="*/ 2147483647 h 824"/>
              <a:gd name="T6" fmla="*/ 2147483647 w 227"/>
              <a:gd name="T7" fmla="*/ 2147483647 h 824"/>
              <a:gd name="T8" fmla="*/ 2147483647 w 227"/>
              <a:gd name="T9" fmla="*/ 2147483647 h 824"/>
              <a:gd name="T10" fmla="*/ 2147483647 w 227"/>
              <a:gd name="T11" fmla="*/ 2147483647 h 824"/>
              <a:gd name="T12" fmla="*/ 2147483647 w 227"/>
              <a:gd name="T13" fmla="*/ 2147483647 h 824"/>
              <a:gd name="T14" fmla="*/ 2147483647 w 227"/>
              <a:gd name="T15" fmla="*/ 2147483647 h 824"/>
              <a:gd name="T16" fmla="*/ 0 60000 65536"/>
              <a:gd name="T17" fmla="*/ 0 60000 65536"/>
              <a:gd name="T18" fmla="*/ 0 60000 65536"/>
              <a:gd name="T19" fmla="*/ 0 60000 65536"/>
              <a:gd name="T20" fmla="*/ 0 60000 65536"/>
              <a:gd name="T21" fmla="*/ 0 60000 65536"/>
              <a:gd name="T22" fmla="*/ 0 60000 65536"/>
              <a:gd name="T23" fmla="*/ 0 60000 65536"/>
              <a:gd name="T24" fmla="*/ 0 w 227"/>
              <a:gd name="T25" fmla="*/ 0 h 824"/>
              <a:gd name="T26" fmla="*/ 227 w 227"/>
              <a:gd name="T27" fmla="*/ 824 h 8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7" h="824">
                <a:moveTo>
                  <a:pt x="23" y="507"/>
                </a:moveTo>
                <a:cubicBezTo>
                  <a:pt x="23" y="404"/>
                  <a:pt x="23" y="302"/>
                  <a:pt x="23" y="234"/>
                </a:cubicBezTo>
                <a:cubicBezTo>
                  <a:pt x="23" y="166"/>
                  <a:pt x="23" y="136"/>
                  <a:pt x="23" y="98"/>
                </a:cubicBezTo>
                <a:cubicBezTo>
                  <a:pt x="23" y="60"/>
                  <a:pt x="0" y="0"/>
                  <a:pt x="23" y="8"/>
                </a:cubicBezTo>
                <a:cubicBezTo>
                  <a:pt x="46" y="16"/>
                  <a:pt x="129" y="84"/>
                  <a:pt x="159" y="144"/>
                </a:cubicBezTo>
                <a:cubicBezTo>
                  <a:pt x="189" y="204"/>
                  <a:pt x="197" y="287"/>
                  <a:pt x="204" y="370"/>
                </a:cubicBezTo>
                <a:cubicBezTo>
                  <a:pt x="211" y="453"/>
                  <a:pt x="227" y="567"/>
                  <a:pt x="204" y="643"/>
                </a:cubicBezTo>
                <a:cubicBezTo>
                  <a:pt x="181" y="719"/>
                  <a:pt x="91" y="794"/>
                  <a:pt x="68" y="824"/>
                </a:cubicBez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endParaRPr>
          </a:p>
        </p:txBody>
      </p:sp>
      <p:sp>
        <p:nvSpPr>
          <p:cNvPr id="26629" name="Freeform 5"/>
          <p:cNvSpPr>
            <a:spLocks/>
          </p:cNvSpPr>
          <p:nvPr/>
        </p:nvSpPr>
        <p:spPr bwMode="auto">
          <a:xfrm>
            <a:off x="7319963" y="2924176"/>
            <a:ext cx="1200150" cy="1152525"/>
          </a:xfrm>
          <a:custGeom>
            <a:avLst/>
            <a:gdLst>
              <a:gd name="T0" fmla="*/ 0 w 756"/>
              <a:gd name="T1" fmla="*/ 0 h 726"/>
              <a:gd name="T2" fmla="*/ 2147483647 w 756"/>
              <a:gd name="T3" fmla="*/ 2147483647 h 726"/>
              <a:gd name="T4" fmla="*/ 2147483647 w 756"/>
              <a:gd name="T5" fmla="*/ 2147483647 h 726"/>
              <a:gd name="T6" fmla="*/ 2147483647 w 756"/>
              <a:gd name="T7" fmla="*/ 2147483647 h 726"/>
              <a:gd name="T8" fmla="*/ 2147483647 w 756"/>
              <a:gd name="T9" fmla="*/ 2147483647 h 726"/>
              <a:gd name="T10" fmla="*/ 2147483647 w 756"/>
              <a:gd name="T11" fmla="*/ 2147483647 h 726"/>
              <a:gd name="T12" fmla="*/ 2147483647 w 756"/>
              <a:gd name="T13" fmla="*/ 2147483647 h 726"/>
              <a:gd name="T14" fmla="*/ 2147483647 w 756"/>
              <a:gd name="T15" fmla="*/ 2147483647 h 726"/>
              <a:gd name="T16" fmla="*/ 2147483647 w 756"/>
              <a:gd name="T17" fmla="*/ 2147483647 h 7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6"/>
              <a:gd name="T28" fmla="*/ 0 h 726"/>
              <a:gd name="T29" fmla="*/ 756 w 756"/>
              <a:gd name="T30" fmla="*/ 726 h 7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6" h="726">
                <a:moveTo>
                  <a:pt x="0" y="0"/>
                </a:moveTo>
                <a:cubicBezTo>
                  <a:pt x="7" y="38"/>
                  <a:pt x="15" y="76"/>
                  <a:pt x="91" y="91"/>
                </a:cubicBezTo>
                <a:cubicBezTo>
                  <a:pt x="167" y="106"/>
                  <a:pt x="348" y="83"/>
                  <a:pt x="454" y="91"/>
                </a:cubicBezTo>
                <a:cubicBezTo>
                  <a:pt x="560" y="99"/>
                  <a:pt x="696" y="92"/>
                  <a:pt x="726" y="137"/>
                </a:cubicBezTo>
                <a:cubicBezTo>
                  <a:pt x="756" y="182"/>
                  <a:pt x="696" y="310"/>
                  <a:pt x="635" y="363"/>
                </a:cubicBezTo>
                <a:cubicBezTo>
                  <a:pt x="574" y="416"/>
                  <a:pt x="439" y="424"/>
                  <a:pt x="363" y="454"/>
                </a:cubicBezTo>
                <a:cubicBezTo>
                  <a:pt x="287" y="484"/>
                  <a:pt x="227" y="515"/>
                  <a:pt x="182" y="545"/>
                </a:cubicBezTo>
                <a:cubicBezTo>
                  <a:pt x="137" y="575"/>
                  <a:pt x="106" y="606"/>
                  <a:pt x="91" y="636"/>
                </a:cubicBezTo>
                <a:cubicBezTo>
                  <a:pt x="76" y="666"/>
                  <a:pt x="91" y="711"/>
                  <a:pt x="91" y="726"/>
                </a:cubicBez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endParaRPr>
          </a:p>
        </p:txBody>
      </p:sp>
      <p:sp>
        <p:nvSpPr>
          <p:cNvPr id="26630" name="Freeform 6"/>
          <p:cNvSpPr>
            <a:spLocks/>
          </p:cNvSpPr>
          <p:nvPr/>
        </p:nvSpPr>
        <p:spPr bwMode="auto">
          <a:xfrm>
            <a:off x="7175501" y="3189289"/>
            <a:ext cx="239713" cy="384175"/>
          </a:xfrm>
          <a:custGeom>
            <a:avLst/>
            <a:gdLst>
              <a:gd name="T0" fmla="*/ 2147483647 w 151"/>
              <a:gd name="T1" fmla="*/ 2147483647 h 242"/>
              <a:gd name="T2" fmla="*/ 2147483647 w 151"/>
              <a:gd name="T3" fmla="*/ 2147483647 h 242"/>
              <a:gd name="T4" fmla="*/ 0 w 151"/>
              <a:gd name="T5" fmla="*/ 2147483647 h 242"/>
              <a:gd name="T6" fmla="*/ 2147483647 w 151"/>
              <a:gd name="T7" fmla="*/ 2147483647 h 242"/>
              <a:gd name="T8" fmla="*/ 2147483647 w 151"/>
              <a:gd name="T9" fmla="*/ 2147483647 h 242"/>
              <a:gd name="T10" fmla="*/ 2147483647 w 151"/>
              <a:gd name="T11" fmla="*/ 2147483647 h 242"/>
              <a:gd name="T12" fmla="*/ 0 60000 65536"/>
              <a:gd name="T13" fmla="*/ 0 60000 65536"/>
              <a:gd name="T14" fmla="*/ 0 60000 65536"/>
              <a:gd name="T15" fmla="*/ 0 60000 65536"/>
              <a:gd name="T16" fmla="*/ 0 60000 65536"/>
              <a:gd name="T17" fmla="*/ 0 60000 65536"/>
              <a:gd name="T18" fmla="*/ 0 w 151"/>
              <a:gd name="T19" fmla="*/ 0 h 242"/>
              <a:gd name="T20" fmla="*/ 151 w 151"/>
              <a:gd name="T21" fmla="*/ 242 h 242"/>
            </a:gdLst>
            <a:ahLst/>
            <a:cxnLst>
              <a:cxn ang="T12">
                <a:pos x="T0" y="T1"/>
              </a:cxn>
              <a:cxn ang="T13">
                <a:pos x="T2" y="T3"/>
              </a:cxn>
              <a:cxn ang="T14">
                <a:pos x="T4" y="T5"/>
              </a:cxn>
              <a:cxn ang="T15">
                <a:pos x="T6" y="T7"/>
              </a:cxn>
              <a:cxn ang="T16">
                <a:pos x="T8" y="T9"/>
              </a:cxn>
              <a:cxn ang="T17">
                <a:pos x="T10" y="T11"/>
              </a:cxn>
            </a:cxnLst>
            <a:rect l="T18" t="T19" r="T20" b="T21"/>
            <a:pathLst>
              <a:path w="151" h="242">
                <a:moveTo>
                  <a:pt x="136" y="106"/>
                </a:moveTo>
                <a:cubicBezTo>
                  <a:pt x="121" y="144"/>
                  <a:pt x="69" y="242"/>
                  <a:pt x="46" y="242"/>
                </a:cubicBezTo>
                <a:cubicBezTo>
                  <a:pt x="23" y="242"/>
                  <a:pt x="0" y="144"/>
                  <a:pt x="0" y="106"/>
                </a:cubicBezTo>
                <a:cubicBezTo>
                  <a:pt x="0" y="68"/>
                  <a:pt x="23" y="30"/>
                  <a:pt x="46" y="15"/>
                </a:cubicBezTo>
                <a:cubicBezTo>
                  <a:pt x="69" y="0"/>
                  <a:pt x="121" y="0"/>
                  <a:pt x="136" y="15"/>
                </a:cubicBezTo>
                <a:cubicBezTo>
                  <a:pt x="151" y="30"/>
                  <a:pt x="151" y="68"/>
                  <a:pt x="136" y="106"/>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endParaRPr>
          </a:p>
        </p:txBody>
      </p:sp>
      <p:sp>
        <p:nvSpPr>
          <p:cNvPr id="26631" name="Freeform 7"/>
          <p:cNvSpPr>
            <a:spLocks/>
          </p:cNvSpPr>
          <p:nvPr/>
        </p:nvSpPr>
        <p:spPr bwMode="auto">
          <a:xfrm>
            <a:off x="7440613" y="3549651"/>
            <a:ext cx="323850" cy="239713"/>
          </a:xfrm>
          <a:custGeom>
            <a:avLst/>
            <a:gdLst>
              <a:gd name="T0" fmla="*/ 2147483647 w 204"/>
              <a:gd name="T1" fmla="*/ 2147483647 h 151"/>
              <a:gd name="T2" fmla="*/ 2147483647 w 204"/>
              <a:gd name="T3" fmla="*/ 2147483647 h 151"/>
              <a:gd name="T4" fmla="*/ 2147483647 w 204"/>
              <a:gd name="T5" fmla="*/ 2147483647 h 151"/>
              <a:gd name="T6" fmla="*/ 2147483647 w 204"/>
              <a:gd name="T7" fmla="*/ 2147483647 h 151"/>
              <a:gd name="T8" fmla="*/ 2147483647 w 204"/>
              <a:gd name="T9" fmla="*/ 2147483647 h 151"/>
              <a:gd name="T10" fmla="*/ 2147483647 w 204"/>
              <a:gd name="T11" fmla="*/ 2147483647 h 151"/>
              <a:gd name="T12" fmla="*/ 0 60000 65536"/>
              <a:gd name="T13" fmla="*/ 0 60000 65536"/>
              <a:gd name="T14" fmla="*/ 0 60000 65536"/>
              <a:gd name="T15" fmla="*/ 0 60000 65536"/>
              <a:gd name="T16" fmla="*/ 0 60000 65536"/>
              <a:gd name="T17" fmla="*/ 0 60000 65536"/>
              <a:gd name="T18" fmla="*/ 0 w 204"/>
              <a:gd name="T19" fmla="*/ 0 h 151"/>
              <a:gd name="T20" fmla="*/ 204 w 20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04" h="151">
                <a:moveTo>
                  <a:pt x="15" y="15"/>
                </a:moveTo>
                <a:cubicBezTo>
                  <a:pt x="30" y="0"/>
                  <a:pt x="76" y="0"/>
                  <a:pt x="106" y="15"/>
                </a:cubicBezTo>
                <a:cubicBezTo>
                  <a:pt x="136" y="30"/>
                  <a:pt x="204" y="82"/>
                  <a:pt x="196" y="105"/>
                </a:cubicBezTo>
                <a:cubicBezTo>
                  <a:pt x="188" y="128"/>
                  <a:pt x="90" y="151"/>
                  <a:pt x="60" y="151"/>
                </a:cubicBezTo>
                <a:cubicBezTo>
                  <a:pt x="30" y="151"/>
                  <a:pt x="22" y="128"/>
                  <a:pt x="15" y="105"/>
                </a:cubicBezTo>
                <a:cubicBezTo>
                  <a:pt x="8" y="82"/>
                  <a:pt x="0" y="30"/>
                  <a:pt x="15" y="15"/>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endParaRPr>
          </a:p>
        </p:txBody>
      </p:sp>
      <p:sp>
        <p:nvSpPr>
          <p:cNvPr id="26632" name="Freeform 8"/>
          <p:cNvSpPr>
            <a:spLocks/>
          </p:cNvSpPr>
          <p:nvPr/>
        </p:nvSpPr>
        <p:spPr bwMode="auto">
          <a:xfrm>
            <a:off x="6888163" y="2852739"/>
            <a:ext cx="576262" cy="1152525"/>
          </a:xfrm>
          <a:custGeom>
            <a:avLst/>
            <a:gdLst>
              <a:gd name="T0" fmla="*/ 2147483647 w 363"/>
              <a:gd name="T1" fmla="*/ 0 h 726"/>
              <a:gd name="T2" fmla="*/ 2147483647 w 363"/>
              <a:gd name="T3" fmla="*/ 2147483647 h 726"/>
              <a:gd name="T4" fmla="*/ 2147483647 w 363"/>
              <a:gd name="T5" fmla="*/ 2147483647 h 726"/>
              <a:gd name="T6" fmla="*/ 2147483647 w 363"/>
              <a:gd name="T7" fmla="*/ 2147483647 h 726"/>
              <a:gd name="T8" fmla="*/ 2147483647 w 363"/>
              <a:gd name="T9" fmla="*/ 2147483647 h 726"/>
              <a:gd name="T10" fmla="*/ 0 w 363"/>
              <a:gd name="T11" fmla="*/ 2147483647 h 726"/>
              <a:gd name="T12" fmla="*/ 0 60000 65536"/>
              <a:gd name="T13" fmla="*/ 0 60000 65536"/>
              <a:gd name="T14" fmla="*/ 0 60000 65536"/>
              <a:gd name="T15" fmla="*/ 0 60000 65536"/>
              <a:gd name="T16" fmla="*/ 0 60000 65536"/>
              <a:gd name="T17" fmla="*/ 0 60000 65536"/>
              <a:gd name="T18" fmla="*/ 0 w 363"/>
              <a:gd name="T19" fmla="*/ 0 h 726"/>
              <a:gd name="T20" fmla="*/ 363 w 363"/>
              <a:gd name="T21" fmla="*/ 726 h 726"/>
            </a:gdLst>
            <a:ahLst/>
            <a:cxnLst>
              <a:cxn ang="T12">
                <a:pos x="T0" y="T1"/>
              </a:cxn>
              <a:cxn ang="T13">
                <a:pos x="T2" y="T3"/>
              </a:cxn>
              <a:cxn ang="T14">
                <a:pos x="T4" y="T5"/>
              </a:cxn>
              <a:cxn ang="T15">
                <a:pos x="T6" y="T7"/>
              </a:cxn>
              <a:cxn ang="T16">
                <a:pos x="T8" y="T9"/>
              </a:cxn>
              <a:cxn ang="T17">
                <a:pos x="T10" y="T11"/>
              </a:cxn>
            </a:cxnLst>
            <a:rect l="T18" t="T19" r="T20" b="T21"/>
            <a:pathLst>
              <a:path w="363" h="726">
                <a:moveTo>
                  <a:pt x="181" y="0"/>
                </a:moveTo>
                <a:cubicBezTo>
                  <a:pt x="234" y="26"/>
                  <a:pt x="287" y="53"/>
                  <a:pt x="317" y="91"/>
                </a:cubicBezTo>
                <a:cubicBezTo>
                  <a:pt x="347" y="129"/>
                  <a:pt x="363" y="174"/>
                  <a:pt x="363" y="227"/>
                </a:cubicBezTo>
                <a:cubicBezTo>
                  <a:pt x="363" y="280"/>
                  <a:pt x="347" y="348"/>
                  <a:pt x="317" y="408"/>
                </a:cubicBezTo>
                <a:cubicBezTo>
                  <a:pt x="287" y="468"/>
                  <a:pt x="234" y="537"/>
                  <a:pt x="181" y="590"/>
                </a:cubicBezTo>
                <a:cubicBezTo>
                  <a:pt x="128" y="643"/>
                  <a:pt x="30" y="703"/>
                  <a:pt x="0" y="726"/>
                </a:cubicBezTo>
              </a:path>
            </a:pathLst>
          </a:custGeom>
          <a:noFill/>
          <a:ln w="28575" cap="flat" cmpd="sng">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endParaRPr>
          </a:p>
        </p:txBody>
      </p:sp>
      <p:sp>
        <p:nvSpPr>
          <p:cNvPr id="26633" name="Freeform 9"/>
          <p:cNvSpPr>
            <a:spLocks/>
          </p:cNvSpPr>
          <p:nvPr/>
        </p:nvSpPr>
        <p:spPr bwMode="auto">
          <a:xfrm>
            <a:off x="6816726" y="2997201"/>
            <a:ext cx="695325" cy="1008063"/>
          </a:xfrm>
          <a:custGeom>
            <a:avLst/>
            <a:gdLst>
              <a:gd name="T0" fmla="*/ 2147483647 w 438"/>
              <a:gd name="T1" fmla="*/ 0 h 635"/>
              <a:gd name="T2" fmla="*/ 2147483647 w 438"/>
              <a:gd name="T3" fmla="*/ 2147483647 h 635"/>
              <a:gd name="T4" fmla="*/ 2147483647 w 438"/>
              <a:gd name="T5" fmla="*/ 2147483647 h 635"/>
              <a:gd name="T6" fmla="*/ 0 w 438"/>
              <a:gd name="T7" fmla="*/ 2147483647 h 635"/>
              <a:gd name="T8" fmla="*/ 0 60000 65536"/>
              <a:gd name="T9" fmla="*/ 0 60000 65536"/>
              <a:gd name="T10" fmla="*/ 0 60000 65536"/>
              <a:gd name="T11" fmla="*/ 0 60000 65536"/>
              <a:gd name="T12" fmla="*/ 0 w 438"/>
              <a:gd name="T13" fmla="*/ 0 h 635"/>
              <a:gd name="T14" fmla="*/ 438 w 438"/>
              <a:gd name="T15" fmla="*/ 635 h 635"/>
            </a:gdLst>
            <a:ahLst/>
            <a:cxnLst>
              <a:cxn ang="T8">
                <a:pos x="T0" y="T1"/>
              </a:cxn>
              <a:cxn ang="T9">
                <a:pos x="T2" y="T3"/>
              </a:cxn>
              <a:cxn ang="T10">
                <a:pos x="T4" y="T5"/>
              </a:cxn>
              <a:cxn ang="T11">
                <a:pos x="T6" y="T7"/>
              </a:cxn>
            </a:cxnLst>
            <a:rect l="T12" t="T13" r="T14" b="T15"/>
            <a:pathLst>
              <a:path w="438" h="635">
                <a:moveTo>
                  <a:pt x="362" y="0"/>
                </a:moveTo>
                <a:cubicBezTo>
                  <a:pt x="400" y="68"/>
                  <a:pt x="438" y="136"/>
                  <a:pt x="408" y="227"/>
                </a:cubicBezTo>
                <a:cubicBezTo>
                  <a:pt x="378" y="318"/>
                  <a:pt x="249" y="476"/>
                  <a:pt x="181" y="544"/>
                </a:cubicBezTo>
                <a:cubicBezTo>
                  <a:pt x="113" y="612"/>
                  <a:pt x="30" y="620"/>
                  <a:pt x="0" y="635"/>
                </a:cubicBezTo>
              </a:path>
            </a:pathLst>
          </a:custGeom>
          <a:noFill/>
          <a:ln w="381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2400">
              <a:solidFill>
                <a:srgbClr val="000000"/>
              </a:solidFill>
            </a:endParaRPr>
          </a:p>
        </p:txBody>
      </p:sp>
      <p:sp>
        <p:nvSpPr>
          <p:cNvPr id="26634" name="Line 10"/>
          <p:cNvSpPr>
            <a:spLocks noChangeShapeType="1"/>
          </p:cNvSpPr>
          <p:nvPr/>
        </p:nvSpPr>
        <p:spPr bwMode="auto">
          <a:xfrm>
            <a:off x="7175501" y="3500439"/>
            <a:ext cx="360363" cy="288925"/>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26635" name="Line 11"/>
          <p:cNvSpPr>
            <a:spLocks noChangeShapeType="1"/>
          </p:cNvSpPr>
          <p:nvPr/>
        </p:nvSpPr>
        <p:spPr bwMode="auto">
          <a:xfrm>
            <a:off x="7175500" y="3429001"/>
            <a:ext cx="433388" cy="360363"/>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26636" name="Line 12"/>
          <p:cNvSpPr>
            <a:spLocks noChangeShapeType="1"/>
          </p:cNvSpPr>
          <p:nvPr/>
        </p:nvSpPr>
        <p:spPr bwMode="auto">
          <a:xfrm>
            <a:off x="7175500" y="3357563"/>
            <a:ext cx="433388" cy="360362"/>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26637" name="Line 13"/>
          <p:cNvSpPr>
            <a:spLocks noChangeShapeType="1"/>
          </p:cNvSpPr>
          <p:nvPr/>
        </p:nvSpPr>
        <p:spPr bwMode="auto">
          <a:xfrm>
            <a:off x="7248525" y="3213100"/>
            <a:ext cx="431800" cy="43180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26638" name="Line 14"/>
          <p:cNvSpPr>
            <a:spLocks noChangeShapeType="1"/>
          </p:cNvSpPr>
          <p:nvPr/>
        </p:nvSpPr>
        <p:spPr bwMode="auto">
          <a:xfrm>
            <a:off x="7391400" y="3213100"/>
            <a:ext cx="361950" cy="43180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26639" name="Line 15"/>
          <p:cNvSpPr>
            <a:spLocks noChangeShapeType="1"/>
          </p:cNvSpPr>
          <p:nvPr/>
        </p:nvSpPr>
        <p:spPr bwMode="auto">
          <a:xfrm>
            <a:off x="7248525" y="3284538"/>
            <a:ext cx="431800" cy="43180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26640" name="Line 16"/>
          <p:cNvSpPr>
            <a:spLocks noChangeShapeType="1"/>
          </p:cNvSpPr>
          <p:nvPr/>
        </p:nvSpPr>
        <p:spPr bwMode="auto">
          <a:xfrm>
            <a:off x="7175500" y="3284538"/>
            <a:ext cx="431800" cy="43180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26641" name="Line 17"/>
          <p:cNvSpPr>
            <a:spLocks noChangeShapeType="1"/>
          </p:cNvSpPr>
          <p:nvPr/>
        </p:nvSpPr>
        <p:spPr bwMode="auto">
          <a:xfrm>
            <a:off x="7319963" y="3213100"/>
            <a:ext cx="431800" cy="431800"/>
          </a:xfrm>
          <a:prstGeom prst="line">
            <a:avLst/>
          </a:prstGeom>
          <a:noFill/>
          <a:ln w="28575">
            <a:solidFill>
              <a:schemeClr val="accent2"/>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Tree>
    <p:extLst>
      <p:ext uri="{BB962C8B-B14F-4D97-AF65-F5344CB8AC3E}">
        <p14:creationId xmlns:p14="http://schemas.microsoft.com/office/powerpoint/2010/main" val="3242858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C:\archives\isisbookjpgs\lumbar mbb\3.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91440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Line 3"/>
          <p:cNvSpPr>
            <a:spLocks noChangeShapeType="1"/>
          </p:cNvSpPr>
          <p:nvPr/>
        </p:nvSpPr>
        <p:spPr bwMode="auto">
          <a:xfrm flipH="1" flipV="1">
            <a:off x="8763000" y="2133600"/>
            <a:ext cx="53340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4980" name="TextBox 3"/>
          <p:cNvSpPr txBox="1">
            <a:spLocks noChangeArrowheads="1"/>
          </p:cNvSpPr>
          <p:nvPr/>
        </p:nvSpPr>
        <p:spPr bwMode="auto">
          <a:xfrm>
            <a:off x="1905000" y="5562600"/>
            <a:ext cx="8356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r>
              <a:rPr lang="en-US" altLang="en-US" dirty="0"/>
              <a:t>Image through the target disc space (segment)</a:t>
            </a:r>
          </a:p>
          <a:p>
            <a:pPr algn="ctr" eaLnBrk="1" hangingPunct="1"/>
            <a:r>
              <a:rPr lang="en-US" altLang="en-US" dirty="0"/>
              <a:t>Use approx. a 40</a:t>
            </a:r>
            <a:r>
              <a:rPr lang="en-US" altLang="en-US" baseline="30000" dirty="0"/>
              <a:t>O</a:t>
            </a:r>
            <a:r>
              <a:rPr lang="en-US" altLang="en-US" dirty="0"/>
              <a:t> oblique to be able place the needle in the target</a:t>
            </a:r>
          </a:p>
          <a:p>
            <a:pPr algn="ctr" eaLnBrk="1" hangingPunct="1"/>
            <a:r>
              <a:rPr lang="en-US" altLang="en-US" dirty="0"/>
              <a:t>groove and not on the posterior aspect of the SAP</a:t>
            </a:r>
          </a:p>
        </p:txBody>
      </p:sp>
      <p:sp>
        <p:nvSpPr>
          <p:cNvPr id="254981" name="TextBox 4"/>
          <p:cNvSpPr txBox="1">
            <a:spLocks noChangeArrowheads="1"/>
          </p:cNvSpPr>
          <p:nvPr/>
        </p:nvSpPr>
        <p:spPr bwMode="auto">
          <a:xfrm>
            <a:off x="9296400" y="2209801"/>
            <a:ext cx="877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a:t>target</a:t>
            </a:r>
          </a:p>
        </p:txBody>
      </p:sp>
    </p:spTree>
    <p:extLst>
      <p:ext uri="{BB962C8B-B14F-4D97-AF65-F5344CB8AC3E}">
        <p14:creationId xmlns:p14="http://schemas.microsoft.com/office/powerpoint/2010/main" val="480980258"/>
      </p:ext>
    </p:extLst>
  </p:cSld>
  <p:clrMapOvr>
    <a:masterClrMapping/>
  </p:clrMapOvr>
  <p:transition>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C:\archives\isisbookjpgs\lumbar mbb\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307" y="376236"/>
            <a:ext cx="91440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TextBox 2"/>
          <p:cNvSpPr txBox="1">
            <a:spLocks noChangeArrowheads="1"/>
          </p:cNvSpPr>
          <p:nvPr/>
        </p:nvSpPr>
        <p:spPr bwMode="auto">
          <a:xfrm>
            <a:off x="3200400" y="6019801"/>
            <a:ext cx="6000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dirty="0"/>
              <a:t>Image through the target disc space (segment)</a:t>
            </a:r>
          </a:p>
        </p:txBody>
      </p:sp>
      <p:cxnSp>
        <p:nvCxnSpPr>
          <p:cNvPr id="5" name="Straight Arrow Connector 4"/>
          <p:cNvCxnSpPr/>
          <p:nvPr/>
        </p:nvCxnSpPr>
        <p:spPr>
          <a:xfrm rot="5400000">
            <a:off x="4533900" y="3009900"/>
            <a:ext cx="6858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6005" name="TextBox 5"/>
          <p:cNvSpPr txBox="1">
            <a:spLocks noChangeArrowheads="1"/>
          </p:cNvSpPr>
          <p:nvPr/>
        </p:nvSpPr>
        <p:spPr bwMode="auto">
          <a:xfrm>
            <a:off x="5135564" y="2057400"/>
            <a:ext cx="1741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2000"/>
              <a:t>Adequate, but</a:t>
            </a:r>
          </a:p>
          <a:p>
            <a:pPr eaLnBrk="1" hangingPunct="1"/>
            <a:r>
              <a:rPr lang="en-US" altLang="en-US" sz="2000"/>
              <a:t>slightly high</a:t>
            </a:r>
          </a:p>
          <a:p>
            <a:pPr eaLnBrk="1" hangingPunct="1"/>
            <a:r>
              <a:rPr lang="en-US" altLang="en-US" sz="2000"/>
              <a:t>needle position</a:t>
            </a:r>
          </a:p>
        </p:txBody>
      </p:sp>
    </p:spTree>
    <p:extLst>
      <p:ext uri="{BB962C8B-B14F-4D97-AF65-F5344CB8AC3E}">
        <p14:creationId xmlns:p14="http://schemas.microsoft.com/office/powerpoint/2010/main" val="706748898"/>
      </p:ext>
    </p:extLst>
  </p:cSld>
  <p:clrMapOvr>
    <a:masterClrMapping/>
  </p:clrMapOvr>
  <p:transition>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8745" y="910603"/>
            <a:ext cx="4458978" cy="707886"/>
          </a:xfrm>
          <a:prstGeom prst="rect">
            <a:avLst/>
          </a:prstGeom>
          <a:noFill/>
        </p:spPr>
        <p:txBody>
          <a:bodyPr wrap="none" rtlCol="0">
            <a:spAutoFit/>
          </a:bodyPr>
          <a:lstStyle/>
          <a:p>
            <a:r>
              <a:rPr lang="en-US" sz="4000" dirty="0"/>
              <a:t>Caudal decline view</a:t>
            </a:r>
          </a:p>
        </p:txBody>
      </p:sp>
      <p:pic>
        <p:nvPicPr>
          <p:cNvPr id="8" name="Picture 7"/>
          <p:cNvPicPr>
            <a:picLocks noChangeAspect="1"/>
          </p:cNvPicPr>
          <p:nvPr/>
        </p:nvPicPr>
        <p:blipFill>
          <a:blip r:embed="rId2"/>
          <a:stretch>
            <a:fillRect/>
          </a:stretch>
        </p:blipFill>
        <p:spPr>
          <a:xfrm>
            <a:off x="3693140" y="1706993"/>
            <a:ext cx="3795007" cy="4814561"/>
          </a:xfrm>
          <a:prstGeom prst="rect">
            <a:avLst/>
          </a:prstGeom>
        </p:spPr>
      </p:pic>
    </p:spTree>
    <p:extLst>
      <p:ext uri="{BB962C8B-B14F-4D97-AF65-F5344CB8AC3E}">
        <p14:creationId xmlns:p14="http://schemas.microsoft.com/office/powerpoint/2010/main" val="13684872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descr="C:\Documents and Settings\paul dreyfuss\Desktop\mbbtalk\mbb2\IMAGE002.BMP"/>
          <p:cNvPicPr>
            <a:picLocks noChangeAspect="1" noChangeArrowheads="1"/>
          </p:cNvPicPr>
          <p:nvPr/>
        </p:nvPicPr>
        <p:blipFill>
          <a:blip r:embed="rId2">
            <a:extLst>
              <a:ext uri="{28A0092B-C50C-407E-A947-70E740481C1C}">
                <a14:useLocalDpi xmlns:a14="http://schemas.microsoft.com/office/drawing/2010/main" val="0"/>
              </a:ext>
            </a:extLst>
          </a:blip>
          <a:srcRect l="22177" t="17143" r="22858" b="18095"/>
          <a:stretch>
            <a:fillRect/>
          </a:stretch>
        </p:blipFill>
        <p:spPr bwMode="auto">
          <a:xfrm>
            <a:off x="1299159" y="1610834"/>
            <a:ext cx="43973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1" name="Text Box 3"/>
          <p:cNvSpPr txBox="1">
            <a:spLocks noChangeArrowheads="1"/>
          </p:cNvSpPr>
          <p:nvPr/>
        </p:nvSpPr>
        <p:spPr bwMode="auto">
          <a:xfrm>
            <a:off x="2695575" y="892315"/>
            <a:ext cx="6981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4000" dirty="0"/>
              <a:t>Ideal flow and target position</a:t>
            </a:r>
          </a:p>
        </p:txBody>
      </p:sp>
      <p:pic>
        <p:nvPicPr>
          <p:cNvPr id="263172" name="Picture 4" descr="C:\Documents and Settings\paul dreyfuss\Desktop\mbbtalk\mbb2\IMAGE003.BMP"/>
          <p:cNvPicPr>
            <a:picLocks noChangeAspect="1" noChangeArrowheads="1"/>
          </p:cNvPicPr>
          <p:nvPr/>
        </p:nvPicPr>
        <p:blipFill>
          <a:blip r:embed="rId3">
            <a:extLst>
              <a:ext uri="{28A0092B-C50C-407E-A947-70E740481C1C}">
                <a14:useLocalDpi xmlns:a14="http://schemas.microsoft.com/office/drawing/2010/main" val="0"/>
              </a:ext>
            </a:extLst>
          </a:blip>
          <a:srcRect l="20816" t="16843" r="19183" b="16843"/>
          <a:stretch>
            <a:fillRect/>
          </a:stretch>
        </p:blipFill>
        <p:spPr bwMode="auto">
          <a:xfrm>
            <a:off x="6264275" y="1577975"/>
            <a:ext cx="4343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3" name="TextBox 4"/>
          <p:cNvSpPr txBox="1">
            <a:spLocks noChangeArrowheads="1"/>
          </p:cNvSpPr>
          <p:nvPr/>
        </p:nvSpPr>
        <p:spPr bwMode="auto">
          <a:xfrm>
            <a:off x="1171575" y="192225"/>
            <a:ext cx="9639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4000" dirty="0"/>
              <a:t>Image through the target disc space (segment)</a:t>
            </a:r>
          </a:p>
        </p:txBody>
      </p:sp>
    </p:spTree>
    <p:extLst>
      <p:ext uri="{BB962C8B-B14F-4D97-AF65-F5344CB8AC3E}">
        <p14:creationId xmlns:p14="http://schemas.microsoft.com/office/powerpoint/2010/main" val="1431128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C:\Documents and Settings\paul dreyfuss\Desktop\mbbtalk\LYKK05A.SES\IMAGE004.BMP"/>
          <p:cNvPicPr>
            <a:picLocks noChangeAspect="1" noChangeArrowheads="1"/>
          </p:cNvPicPr>
          <p:nvPr/>
        </p:nvPicPr>
        <p:blipFill>
          <a:blip r:embed="rId2">
            <a:extLst>
              <a:ext uri="{28A0092B-C50C-407E-A947-70E740481C1C}">
                <a14:useLocalDpi xmlns:a14="http://schemas.microsoft.com/office/drawing/2010/main" val="0"/>
              </a:ext>
            </a:extLst>
          </a:blip>
          <a:srcRect l="14694" t="11020" r="20163" b="11836"/>
          <a:stretch>
            <a:fillRect/>
          </a:stretch>
        </p:blipFill>
        <p:spPr bwMode="auto">
          <a:xfrm>
            <a:off x="1524000" y="0"/>
            <a:ext cx="5791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5" name="Line 3"/>
          <p:cNvSpPr>
            <a:spLocks noChangeShapeType="1"/>
          </p:cNvSpPr>
          <p:nvPr/>
        </p:nvSpPr>
        <p:spPr bwMode="auto">
          <a:xfrm flipH="1">
            <a:off x="4343400" y="2590800"/>
            <a:ext cx="2971800" cy="1219200"/>
          </a:xfrm>
          <a:prstGeom prst="line">
            <a:avLst/>
          </a:prstGeom>
          <a:noFill/>
          <a:ln w="9525">
            <a:solidFill>
              <a:srgbClr val="66FF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4196" name="Text Box 4"/>
          <p:cNvSpPr txBox="1">
            <a:spLocks noChangeArrowheads="1"/>
          </p:cNvSpPr>
          <p:nvPr/>
        </p:nvSpPr>
        <p:spPr bwMode="auto">
          <a:xfrm>
            <a:off x="7696199" y="1752601"/>
            <a:ext cx="43529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4000" dirty="0"/>
              <a:t>Try to avoid</a:t>
            </a:r>
          </a:p>
          <a:p>
            <a:pPr eaLnBrk="1" hangingPunct="1"/>
            <a:r>
              <a:rPr lang="en-US" altLang="en-US" sz="4000" dirty="0"/>
              <a:t>Contrast flow</a:t>
            </a:r>
          </a:p>
          <a:p>
            <a:pPr eaLnBrk="1" hangingPunct="1"/>
            <a:r>
              <a:rPr lang="en-US" altLang="en-US" sz="4000" dirty="0"/>
              <a:t>superior towards the IVF- consider</a:t>
            </a:r>
          </a:p>
          <a:p>
            <a:pPr eaLnBrk="1" hangingPunct="1"/>
            <a:r>
              <a:rPr lang="en-US" altLang="en-US" sz="4000" dirty="0"/>
              <a:t>re-positioning</a:t>
            </a:r>
          </a:p>
        </p:txBody>
      </p:sp>
      <p:sp>
        <p:nvSpPr>
          <p:cNvPr id="2" name="Footer Placeholder 1"/>
          <p:cNvSpPr>
            <a:spLocks noGrp="1"/>
          </p:cNvSpPr>
          <p:nvPr>
            <p:ph type="ftr" sz="quarter" idx="11"/>
          </p:nvPr>
        </p:nvSpPr>
        <p:spPr/>
        <p:txBody>
          <a:bodyPr/>
          <a:lstStyle/>
          <a:p>
            <a:r>
              <a:rPr lang="en-US"/>
              <a:t>Courtesy of Denver Back Pain Specialists</a:t>
            </a:r>
            <a:endParaRPr lang="en-US" dirty="0"/>
          </a:p>
        </p:txBody>
      </p:sp>
    </p:spTree>
    <p:extLst>
      <p:ext uri="{BB962C8B-B14F-4D97-AF65-F5344CB8AC3E}">
        <p14:creationId xmlns:p14="http://schemas.microsoft.com/office/powerpoint/2010/main" val="1154844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4" descr="IMAGE003"/>
          <p:cNvPicPr>
            <a:picLocks noChangeAspect="1" noChangeArrowheads="1"/>
          </p:cNvPicPr>
          <p:nvPr/>
        </p:nvPicPr>
        <p:blipFill>
          <a:blip r:embed="rId2">
            <a:extLst>
              <a:ext uri="{28A0092B-C50C-407E-A947-70E740481C1C}">
                <a14:useLocalDpi xmlns:a14="http://schemas.microsoft.com/office/drawing/2010/main" val="0"/>
              </a:ext>
            </a:extLst>
          </a:blip>
          <a:srcRect l="20613" t="13266" r="20612" b="13264"/>
          <a:stretch>
            <a:fillRect/>
          </a:stretch>
        </p:blipFill>
        <p:spPr bwMode="auto">
          <a:xfrm>
            <a:off x="52578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19" name="Line 5"/>
          <p:cNvSpPr>
            <a:spLocks noChangeShapeType="1"/>
          </p:cNvSpPr>
          <p:nvPr/>
        </p:nvSpPr>
        <p:spPr bwMode="auto">
          <a:xfrm flipV="1">
            <a:off x="8077200" y="5257800"/>
            <a:ext cx="5334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5220" name="Line 6"/>
          <p:cNvSpPr>
            <a:spLocks noChangeShapeType="1"/>
          </p:cNvSpPr>
          <p:nvPr/>
        </p:nvSpPr>
        <p:spPr bwMode="auto">
          <a:xfrm flipH="1" flipV="1">
            <a:off x="8991600" y="5181600"/>
            <a:ext cx="609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5221" name="Text Box 7"/>
          <p:cNvSpPr txBox="1">
            <a:spLocks noChangeArrowheads="1"/>
          </p:cNvSpPr>
          <p:nvPr/>
        </p:nvSpPr>
        <p:spPr bwMode="auto">
          <a:xfrm>
            <a:off x="2028917" y="4288304"/>
            <a:ext cx="307648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4000" dirty="0"/>
              <a:t>Initial flow at</a:t>
            </a:r>
          </a:p>
          <a:p>
            <a:pPr eaLnBrk="1" hangingPunct="1"/>
            <a:r>
              <a:rPr lang="en-US" altLang="en-US" sz="4000" dirty="0"/>
              <a:t>MAL- needed</a:t>
            </a:r>
          </a:p>
          <a:p>
            <a:pPr eaLnBrk="1" hangingPunct="1"/>
            <a:r>
              <a:rPr lang="en-US" altLang="en-US" sz="4000" dirty="0"/>
              <a:t>to redirect</a:t>
            </a:r>
          </a:p>
        </p:txBody>
      </p:sp>
      <p:cxnSp>
        <p:nvCxnSpPr>
          <p:cNvPr id="7" name="Straight Arrow Connector 6"/>
          <p:cNvCxnSpPr/>
          <p:nvPr/>
        </p:nvCxnSpPr>
        <p:spPr>
          <a:xfrm>
            <a:off x="5105400" y="5029200"/>
            <a:ext cx="3352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2259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122" descr="C:\Documents and Settings\paul dreyfuss\Desktop\mbbtalk\LYKK05A.SES\IMAGE006.BMP"/>
          <p:cNvPicPr>
            <a:picLocks noChangeAspect="1" noChangeArrowheads="1"/>
          </p:cNvPicPr>
          <p:nvPr/>
        </p:nvPicPr>
        <p:blipFill>
          <a:blip r:embed="rId2">
            <a:extLst>
              <a:ext uri="{28A0092B-C50C-407E-A947-70E740481C1C}">
                <a14:useLocalDpi xmlns:a14="http://schemas.microsoft.com/office/drawing/2010/main" val="0"/>
              </a:ext>
            </a:extLst>
          </a:blip>
          <a:srcRect l="15918" t="13469" r="9389" b="13062"/>
          <a:stretch>
            <a:fillRect/>
          </a:stretch>
        </p:blipFill>
        <p:spPr bwMode="auto">
          <a:xfrm>
            <a:off x="1497012" y="0"/>
            <a:ext cx="627538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39" name="Text Box 5123"/>
          <p:cNvSpPr txBox="1">
            <a:spLocks noChangeArrowheads="1"/>
          </p:cNvSpPr>
          <p:nvPr/>
        </p:nvSpPr>
        <p:spPr bwMode="auto">
          <a:xfrm>
            <a:off x="4114801" y="4876801"/>
            <a:ext cx="2003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a:t>Adequate flow</a:t>
            </a:r>
          </a:p>
        </p:txBody>
      </p:sp>
      <p:sp>
        <p:nvSpPr>
          <p:cNvPr id="270340" name="Text Box 5124"/>
          <p:cNvSpPr txBox="1">
            <a:spLocks noChangeArrowheads="1"/>
          </p:cNvSpPr>
          <p:nvPr/>
        </p:nvSpPr>
        <p:spPr bwMode="auto">
          <a:xfrm>
            <a:off x="8074467" y="1346422"/>
            <a:ext cx="3908425"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3200" b="1" dirty="0"/>
              <a:t>L5 DR block</a:t>
            </a:r>
          </a:p>
          <a:p>
            <a:pPr eaLnBrk="1" hangingPunct="1"/>
            <a:endParaRPr lang="en-US" altLang="en-US" dirty="0"/>
          </a:p>
          <a:p>
            <a:pPr marL="342900" indent="-342900" eaLnBrk="1" hangingPunct="1">
              <a:buFont typeface="Arial" panose="020B0604020202020204" pitchFamily="34" charset="0"/>
              <a:buChar char="•"/>
            </a:pPr>
            <a:r>
              <a:rPr lang="en-US" altLang="en-US" dirty="0"/>
              <a:t>Usual 15-20</a:t>
            </a:r>
            <a:r>
              <a:rPr lang="en-US" altLang="en-US" baseline="30000" dirty="0"/>
              <a:t>O</a:t>
            </a:r>
          </a:p>
          <a:p>
            <a:pPr marL="342900" indent="-342900" eaLnBrk="1" hangingPunct="1">
              <a:buFont typeface="Arial" panose="020B0604020202020204" pitchFamily="34" charset="0"/>
              <a:buChar char="•"/>
            </a:pPr>
            <a:r>
              <a:rPr lang="en-US" altLang="en-US" dirty="0"/>
              <a:t>Oblique to see target groove and</a:t>
            </a:r>
          </a:p>
          <a:p>
            <a:pPr marL="342900" indent="-342900" eaLnBrk="1" hangingPunct="1">
              <a:buFont typeface="Arial" panose="020B0604020202020204" pitchFamily="34" charset="0"/>
              <a:buChar char="•"/>
            </a:pPr>
            <a:r>
              <a:rPr lang="en-US" altLang="en-US" dirty="0"/>
              <a:t>place the needle,</a:t>
            </a:r>
          </a:p>
          <a:p>
            <a:pPr marL="342900" indent="-342900" eaLnBrk="1" hangingPunct="1">
              <a:buFont typeface="Arial" panose="020B0604020202020204" pitchFamily="34" charset="0"/>
              <a:buChar char="•"/>
            </a:pPr>
            <a:r>
              <a:rPr lang="en-US" altLang="en-US" dirty="0"/>
              <a:t>Block Approximately midway between the sup junction of S1SAP/ala and MAL</a:t>
            </a:r>
          </a:p>
        </p:txBody>
      </p:sp>
      <p:cxnSp>
        <p:nvCxnSpPr>
          <p:cNvPr id="6" name="Straight Connector 5"/>
          <p:cNvCxnSpPr/>
          <p:nvPr/>
        </p:nvCxnSpPr>
        <p:spPr>
          <a:xfrm rot="5400000">
            <a:off x="5067300" y="3695700"/>
            <a:ext cx="228600" cy="152400"/>
          </a:xfrm>
          <a:prstGeom prst="line">
            <a:avLst/>
          </a:prstGeom>
          <a:ln w="539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5181600" y="3810000"/>
            <a:ext cx="762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0343" name="TextBox 10"/>
          <p:cNvSpPr txBox="1">
            <a:spLocks noChangeArrowheads="1"/>
          </p:cNvSpPr>
          <p:nvPr/>
        </p:nvSpPr>
        <p:spPr bwMode="auto">
          <a:xfrm>
            <a:off x="6019801" y="4343401"/>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a:t>MAL</a:t>
            </a:r>
          </a:p>
        </p:txBody>
      </p:sp>
      <p:sp>
        <p:nvSpPr>
          <p:cNvPr id="270344" name="Rectangle 11"/>
          <p:cNvSpPr>
            <a:spLocks noChangeArrowheads="1"/>
          </p:cNvSpPr>
          <p:nvPr/>
        </p:nvSpPr>
        <p:spPr bwMode="auto">
          <a:xfrm>
            <a:off x="1905000" y="2252663"/>
            <a:ext cx="236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a:t>Tilt through</a:t>
            </a:r>
          </a:p>
          <a:p>
            <a:pPr eaLnBrk="1" hangingPunct="1"/>
            <a:r>
              <a:rPr lang="en-US" altLang="en-US"/>
              <a:t>L5-S1 interspace</a:t>
            </a:r>
          </a:p>
        </p:txBody>
      </p:sp>
      <p:cxnSp>
        <p:nvCxnSpPr>
          <p:cNvPr id="11" name="Straight Arrow Connector 10"/>
          <p:cNvCxnSpPr/>
          <p:nvPr/>
        </p:nvCxnSpPr>
        <p:spPr>
          <a:xfrm rot="5400000" flipH="1" flipV="1">
            <a:off x="4648200" y="3505200"/>
            <a:ext cx="457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5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ACBF-0CF2-4F65-A031-3170703E8128}"/>
              </a:ext>
            </a:extLst>
          </p:cNvPr>
          <p:cNvSpPr>
            <a:spLocks noGrp="1"/>
          </p:cNvSpPr>
          <p:nvPr>
            <p:ph type="title"/>
          </p:nvPr>
        </p:nvSpPr>
        <p:spPr/>
        <p:txBody>
          <a:bodyPr/>
          <a:lstStyle/>
          <a:p>
            <a:r>
              <a:rPr lang="en-US" dirty="0"/>
              <a:t>The Facet Joint</a:t>
            </a:r>
          </a:p>
        </p:txBody>
      </p:sp>
      <p:pic>
        <p:nvPicPr>
          <p:cNvPr id="4" name="Picture 2" descr="LZJanat">
            <a:extLst>
              <a:ext uri="{FF2B5EF4-FFF2-40B4-BE49-F238E27FC236}">
                <a16:creationId xmlns:a16="http://schemas.microsoft.com/office/drawing/2014/main" id="{20DA86D3-8EEF-4E03-920E-C84094D18DF4}"/>
              </a:ext>
            </a:extLst>
          </p:cNvPr>
          <p:cNvPicPr>
            <a:picLocks noChangeAspect="1" noChangeArrowheads="1"/>
          </p:cNvPicPr>
          <p:nvPr/>
        </p:nvPicPr>
        <p:blipFill>
          <a:blip r:embed="rId2"/>
          <a:srcRect/>
          <a:stretch>
            <a:fillRect/>
          </a:stretch>
        </p:blipFill>
        <p:spPr bwMode="auto">
          <a:xfrm>
            <a:off x="1571755" y="1979645"/>
            <a:ext cx="8785225" cy="3330575"/>
          </a:xfrm>
          <a:prstGeom prst="rect">
            <a:avLst/>
          </a:prstGeom>
          <a:noFill/>
        </p:spPr>
      </p:pic>
    </p:spTree>
    <p:extLst>
      <p:ext uri="{BB962C8B-B14F-4D97-AF65-F5344CB8AC3E}">
        <p14:creationId xmlns:p14="http://schemas.microsoft.com/office/powerpoint/2010/main" val="3219388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4098" descr="C:\Documents and Settings\paul dreyfuss\Desktop\mbbtalk\LYKK05A.SES\IMAGE005.BMP"/>
          <p:cNvPicPr>
            <a:picLocks noChangeAspect="1" noChangeArrowheads="1"/>
          </p:cNvPicPr>
          <p:nvPr/>
        </p:nvPicPr>
        <p:blipFill>
          <a:blip r:embed="rId2">
            <a:extLst>
              <a:ext uri="{28A0092B-C50C-407E-A947-70E740481C1C}">
                <a14:useLocalDpi xmlns:a14="http://schemas.microsoft.com/office/drawing/2010/main" val="0"/>
              </a:ext>
            </a:extLst>
          </a:blip>
          <a:srcRect l="15115" t="11629" r="10464" b="10464"/>
          <a:stretch>
            <a:fillRect/>
          </a:stretch>
        </p:blipFill>
        <p:spPr bwMode="auto">
          <a:xfrm>
            <a:off x="1524000" y="457200"/>
            <a:ext cx="5969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Text Box 4099"/>
          <p:cNvSpPr txBox="1">
            <a:spLocks noChangeArrowheads="1"/>
          </p:cNvSpPr>
          <p:nvPr/>
        </p:nvSpPr>
        <p:spPr bwMode="auto">
          <a:xfrm>
            <a:off x="8326439" y="2362200"/>
            <a:ext cx="321915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sz="4000" dirty="0"/>
              <a:t>Tilt through</a:t>
            </a:r>
          </a:p>
          <a:p>
            <a:pPr eaLnBrk="1" hangingPunct="1"/>
            <a:r>
              <a:rPr lang="en-US" altLang="en-US" sz="4000" dirty="0"/>
              <a:t>L5-S1</a:t>
            </a:r>
          </a:p>
          <a:p>
            <a:pPr eaLnBrk="1" hangingPunct="1"/>
            <a:r>
              <a:rPr lang="en-US" altLang="en-US" sz="4000" dirty="0"/>
              <a:t>Interspace</a:t>
            </a:r>
          </a:p>
          <a:p>
            <a:pPr eaLnBrk="1" hangingPunct="1"/>
            <a:endParaRPr lang="en-US" altLang="en-US" sz="4000" dirty="0"/>
          </a:p>
          <a:p>
            <a:pPr eaLnBrk="1" hangingPunct="1"/>
            <a:r>
              <a:rPr lang="en-US" altLang="en-US" sz="4000" dirty="0"/>
              <a:t>Adequate flow</a:t>
            </a:r>
          </a:p>
        </p:txBody>
      </p:sp>
      <p:sp>
        <p:nvSpPr>
          <p:cNvPr id="271364" name="Text Box 4100"/>
          <p:cNvSpPr txBox="1">
            <a:spLocks noChangeArrowheads="1"/>
          </p:cNvSpPr>
          <p:nvPr/>
        </p:nvSpPr>
        <p:spPr bwMode="auto">
          <a:xfrm>
            <a:off x="8153401" y="1143000"/>
            <a:ext cx="177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a:solidFill>
                  <a:srgbClr val="FFFFFF"/>
                </a:solidFill>
              </a:rPr>
              <a:t>L5 DR block</a:t>
            </a:r>
          </a:p>
        </p:txBody>
      </p:sp>
      <p:pic>
        <p:nvPicPr>
          <p:cNvPr id="2713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4600" y="63246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a:t>Courtesy of Denver Back Pain Specialists</a:t>
            </a:r>
            <a:endParaRPr lang="en-US" dirty="0"/>
          </a:p>
        </p:txBody>
      </p:sp>
    </p:spTree>
    <p:extLst>
      <p:ext uri="{BB962C8B-B14F-4D97-AF65-F5344CB8AC3E}">
        <p14:creationId xmlns:p14="http://schemas.microsoft.com/office/powerpoint/2010/main" val="14022990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2743200" y="5257800"/>
            <a:ext cx="6553200" cy="1524000"/>
          </a:xfrm>
        </p:spPr>
        <p:txBody>
          <a:bodyPr>
            <a:normAutofit/>
          </a:bodyPr>
          <a:lstStyle/>
          <a:p>
            <a:pPr>
              <a:buFont typeface="Arial"/>
              <a:buChar char="•"/>
            </a:pPr>
            <a:r>
              <a:rPr lang="en-US" sz="2400" dirty="0"/>
              <a:t>8% incidence </a:t>
            </a:r>
            <a:r>
              <a:rPr lang="en-US" sz="1800" dirty="0"/>
              <a:t>(</a:t>
            </a:r>
            <a:r>
              <a:rPr lang="en-US" sz="1800" i="1" dirty="0" err="1"/>
              <a:t>Dreyfuss</a:t>
            </a:r>
            <a:r>
              <a:rPr lang="en-US" sz="1800" i="1" dirty="0"/>
              <a:t> et al. Spine 1997;22:895-902</a:t>
            </a:r>
            <a:r>
              <a:rPr lang="en-US" sz="1800" dirty="0"/>
              <a:t>)</a:t>
            </a:r>
          </a:p>
          <a:p>
            <a:pPr>
              <a:buFont typeface="Arial"/>
              <a:buChar char="•"/>
            </a:pPr>
            <a:r>
              <a:rPr lang="en-US" sz="2400" dirty="0"/>
              <a:t>3.7% incidence </a:t>
            </a:r>
            <a:r>
              <a:rPr lang="en-US" sz="1800" dirty="0"/>
              <a:t>(</a:t>
            </a:r>
            <a:r>
              <a:rPr lang="en-US" sz="1800" i="1" dirty="0" err="1"/>
              <a:t>Verrills</a:t>
            </a:r>
            <a:r>
              <a:rPr lang="en-US" sz="1800" i="1" dirty="0"/>
              <a:t>. Spine 2008; 33: 174-177</a:t>
            </a:r>
            <a:r>
              <a:rPr lang="en-US" sz="1800" dirty="0"/>
              <a:t>)</a:t>
            </a:r>
          </a:p>
          <a:p>
            <a:pPr>
              <a:buFont typeface="Arial"/>
              <a:buChar char="•"/>
            </a:pPr>
            <a:r>
              <a:rPr lang="en-US" sz="2400" dirty="0"/>
              <a:t>6.1% incidence  </a:t>
            </a:r>
            <a:r>
              <a:rPr lang="en-US" sz="1800" dirty="0"/>
              <a:t>(</a:t>
            </a:r>
            <a:r>
              <a:rPr lang="en-US" sz="1800" i="1" dirty="0"/>
              <a:t>Lee et al. </a:t>
            </a:r>
            <a:r>
              <a:rPr lang="en-US" sz="1800" i="1" dirty="0" err="1"/>
              <a:t>Anesth</a:t>
            </a:r>
            <a:r>
              <a:rPr lang="en-US" sz="1800" i="1" dirty="0"/>
              <a:t> </a:t>
            </a:r>
            <a:r>
              <a:rPr lang="en-US" sz="1800" i="1" dirty="0" err="1"/>
              <a:t>Analg</a:t>
            </a:r>
            <a:r>
              <a:rPr lang="en-US" sz="1800" i="1" dirty="0"/>
              <a:t> 2008;106:1274-8</a:t>
            </a:r>
            <a:r>
              <a:rPr lang="en-US" sz="1800" dirty="0"/>
              <a:t>)</a:t>
            </a:r>
          </a:p>
        </p:txBody>
      </p:sp>
      <p:pic>
        <p:nvPicPr>
          <p:cNvPr id="9" name="Picture 1" descr="LMBB Figure 11.tif"/>
          <p:cNvPicPr>
            <a:picLocks noChangeAspect="1"/>
          </p:cNvPicPr>
          <p:nvPr/>
        </p:nvPicPr>
        <p:blipFill>
          <a:blip r:embed="rId3" cstate="print"/>
          <a:srcRect/>
          <a:stretch>
            <a:fillRect/>
          </a:stretch>
        </p:blipFill>
        <p:spPr bwMode="auto">
          <a:xfrm>
            <a:off x="1758820" y="52390"/>
            <a:ext cx="5099180" cy="5205411"/>
          </a:xfrm>
          <a:prstGeom prst="rect">
            <a:avLst/>
          </a:prstGeom>
          <a:noFill/>
          <a:ln w="9525">
            <a:noFill/>
            <a:miter lim="800000"/>
            <a:headEnd/>
            <a:tailEnd/>
          </a:ln>
        </p:spPr>
      </p:pic>
      <p:sp>
        <p:nvSpPr>
          <p:cNvPr id="5" name="TextBox 4"/>
          <p:cNvSpPr txBox="1"/>
          <p:nvPr/>
        </p:nvSpPr>
        <p:spPr>
          <a:xfrm>
            <a:off x="7239001" y="4035526"/>
            <a:ext cx="2971800" cy="369332"/>
          </a:xfrm>
          <a:prstGeom prst="rect">
            <a:avLst/>
          </a:prstGeom>
          <a:noFill/>
        </p:spPr>
        <p:txBody>
          <a:bodyPr wrap="square" rtlCol="0">
            <a:spAutoFit/>
          </a:bodyPr>
          <a:lstStyle/>
          <a:p>
            <a:r>
              <a:rPr lang="en-US" i="1" dirty="0"/>
              <a:t>Provided by Dr. Paul </a:t>
            </a:r>
            <a:r>
              <a:rPr lang="en-US" i="1" dirty="0" err="1"/>
              <a:t>Dreyfuss</a:t>
            </a:r>
            <a:endParaRPr lang="en-US" i="1" dirty="0"/>
          </a:p>
        </p:txBody>
      </p:sp>
      <p:sp>
        <p:nvSpPr>
          <p:cNvPr id="6" name="TextBox 5"/>
          <p:cNvSpPr txBox="1"/>
          <p:nvPr/>
        </p:nvSpPr>
        <p:spPr>
          <a:xfrm>
            <a:off x="7239002" y="832657"/>
            <a:ext cx="3284745" cy="1200329"/>
          </a:xfrm>
          <a:prstGeom prst="rect">
            <a:avLst/>
          </a:prstGeom>
          <a:noFill/>
        </p:spPr>
        <p:txBody>
          <a:bodyPr wrap="none" rtlCol="0">
            <a:spAutoFit/>
          </a:bodyPr>
          <a:lstStyle/>
          <a:p>
            <a:r>
              <a:rPr lang="en-US" sz="3600" b="1" u="sng" dirty="0"/>
              <a:t>Venous Uptake:</a:t>
            </a:r>
          </a:p>
          <a:p>
            <a:r>
              <a:rPr lang="en-US" sz="3600" b="1" u="sng" dirty="0"/>
              <a:t>&gt; False negative</a:t>
            </a:r>
          </a:p>
        </p:txBody>
      </p:sp>
      <p:sp>
        <p:nvSpPr>
          <p:cNvPr id="7" name="Rectangle 6"/>
          <p:cNvSpPr/>
          <p:nvPr/>
        </p:nvSpPr>
        <p:spPr>
          <a:xfrm>
            <a:off x="1752600" y="76200"/>
            <a:ext cx="5105400" cy="518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102159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FCF580-7BFC-4305-B95F-104E0A3C041E}"/>
              </a:ext>
            </a:extLst>
          </p:cNvPr>
          <p:cNvSpPr txBox="1"/>
          <p:nvPr/>
        </p:nvSpPr>
        <p:spPr>
          <a:xfrm>
            <a:off x="1885740" y="2378557"/>
            <a:ext cx="8420519" cy="1938992"/>
          </a:xfrm>
          <a:prstGeom prst="rect">
            <a:avLst/>
          </a:prstGeom>
          <a:noFill/>
        </p:spPr>
        <p:txBody>
          <a:bodyPr wrap="square" rtlCol="0">
            <a:spAutoFit/>
          </a:bodyPr>
          <a:lstStyle/>
          <a:p>
            <a:pPr algn="ctr"/>
            <a:r>
              <a:rPr lang="en-US" sz="6000" dirty="0"/>
              <a:t>RADIOFREQUENCY ABLATION TECHNIQUE</a:t>
            </a:r>
          </a:p>
        </p:txBody>
      </p:sp>
    </p:spTree>
    <p:extLst>
      <p:ext uri="{BB962C8B-B14F-4D97-AF65-F5344CB8AC3E}">
        <p14:creationId xmlns:p14="http://schemas.microsoft.com/office/powerpoint/2010/main" val="21940237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BDFF-D57A-4E2B-A37B-C2B7E07A4800}"/>
              </a:ext>
            </a:extLst>
          </p:cNvPr>
          <p:cNvSpPr>
            <a:spLocks noGrp="1"/>
          </p:cNvSpPr>
          <p:nvPr>
            <p:ph type="title"/>
          </p:nvPr>
        </p:nvSpPr>
        <p:spPr/>
        <p:txBody>
          <a:bodyPr/>
          <a:lstStyle/>
          <a:p>
            <a:r>
              <a:rPr lang="en-US" dirty="0"/>
              <a:t>Three Needle Views of Lumbar RFA</a:t>
            </a:r>
          </a:p>
        </p:txBody>
      </p:sp>
      <p:sp>
        <p:nvSpPr>
          <p:cNvPr id="3" name="Content Placeholder 2">
            <a:extLst>
              <a:ext uri="{FF2B5EF4-FFF2-40B4-BE49-F238E27FC236}">
                <a16:creationId xmlns:a16="http://schemas.microsoft.com/office/drawing/2014/main" id="{0E0DAA28-4408-449E-BBB3-3B5CFBFDA644}"/>
              </a:ext>
            </a:extLst>
          </p:cNvPr>
          <p:cNvSpPr>
            <a:spLocks noGrp="1"/>
          </p:cNvSpPr>
          <p:nvPr>
            <p:ph idx="1"/>
          </p:nvPr>
        </p:nvSpPr>
        <p:spPr/>
        <p:txBody>
          <a:bodyPr/>
          <a:lstStyle/>
          <a:p>
            <a:r>
              <a:rPr lang="en-US" dirty="0"/>
              <a:t>Pillar view (A)</a:t>
            </a:r>
          </a:p>
          <a:p>
            <a:pPr lvl="1"/>
            <a:r>
              <a:rPr lang="en-US" dirty="0"/>
              <a:t>Drive View</a:t>
            </a:r>
          </a:p>
          <a:p>
            <a:endParaRPr lang="en-US" dirty="0"/>
          </a:p>
          <a:p>
            <a:r>
              <a:rPr lang="en-US" dirty="0"/>
              <a:t>Oblique View (B)</a:t>
            </a:r>
          </a:p>
          <a:p>
            <a:pPr lvl="1"/>
            <a:r>
              <a:rPr lang="en-US" dirty="0"/>
              <a:t>Anatomic View</a:t>
            </a:r>
          </a:p>
          <a:p>
            <a:endParaRPr lang="en-US" dirty="0"/>
          </a:p>
          <a:p>
            <a:r>
              <a:rPr lang="en-US" dirty="0"/>
              <a:t>Lateral View (D)</a:t>
            </a:r>
          </a:p>
          <a:p>
            <a:pPr lvl="1"/>
            <a:r>
              <a:rPr lang="en-US" dirty="0"/>
              <a:t>Safety View</a:t>
            </a:r>
          </a:p>
        </p:txBody>
      </p:sp>
      <p:pic>
        <p:nvPicPr>
          <p:cNvPr id="4" name="Picture 3">
            <a:extLst>
              <a:ext uri="{FF2B5EF4-FFF2-40B4-BE49-F238E27FC236}">
                <a16:creationId xmlns:a16="http://schemas.microsoft.com/office/drawing/2014/main" id="{7249961E-7853-4E1A-A80D-C62AD24791D4}"/>
              </a:ext>
            </a:extLst>
          </p:cNvPr>
          <p:cNvPicPr>
            <a:picLocks noChangeAspect="1"/>
          </p:cNvPicPr>
          <p:nvPr/>
        </p:nvPicPr>
        <p:blipFill>
          <a:blip r:embed="rId2"/>
          <a:stretch>
            <a:fillRect/>
          </a:stretch>
        </p:blipFill>
        <p:spPr>
          <a:xfrm>
            <a:off x="5898384" y="1458095"/>
            <a:ext cx="5037572" cy="5086397"/>
          </a:xfrm>
          <a:prstGeom prst="rect">
            <a:avLst/>
          </a:prstGeom>
        </p:spPr>
      </p:pic>
    </p:spTree>
    <p:extLst>
      <p:ext uri="{BB962C8B-B14F-4D97-AF65-F5344CB8AC3E}">
        <p14:creationId xmlns:p14="http://schemas.microsoft.com/office/powerpoint/2010/main" val="32599605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97CFC-C6DA-4CE3-8C97-75B77128615E}"/>
              </a:ext>
            </a:extLst>
          </p:cNvPr>
          <p:cNvPicPr>
            <a:picLocks noChangeAspect="1"/>
          </p:cNvPicPr>
          <p:nvPr/>
        </p:nvPicPr>
        <p:blipFill>
          <a:blip r:embed="rId2"/>
          <a:stretch>
            <a:fillRect/>
          </a:stretch>
        </p:blipFill>
        <p:spPr>
          <a:xfrm>
            <a:off x="5016500" y="1860550"/>
            <a:ext cx="2159000" cy="3136900"/>
          </a:xfrm>
          <a:prstGeom prst="rect">
            <a:avLst/>
          </a:prstGeom>
        </p:spPr>
      </p:pic>
      <p:pic>
        <p:nvPicPr>
          <p:cNvPr id="3" name="Picture 2">
            <a:extLst>
              <a:ext uri="{FF2B5EF4-FFF2-40B4-BE49-F238E27FC236}">
                <a16:creationId xmlns:a16="http://schemas.microsoft.com/office/drawing/2014/main" id="{5F3C862C-D29B-4465-AE88-21EEC53ED226}"/>
              </a:ext>
            </a:extLst>
          </p:cNvPr>
          <p:cNvPicPr>
            <a:picLocks noChangeAspect="1"/>
          </p:cNvPicPr>
          <p:nvPr/>
        </p:nvPicPr>
        <p:blipFill>
          <a:blip r:embed="rId3"/>
          <a:stretch>
            <a:fillRect/>
          </a:stretch>
        </p:blipFill>
        <p:spPr>
          <a:xfrm>
            <a:off x="7611836" y="1638300"/>
            <a:ext cx="2324100" cy="3581400"/>
          </a:xfrm>
          <a:prstGeom prst="rect">
            <a:avLst/>
          </a:prstGeom>
        </p:spPr>
      </p:pic>
      <p:pic>
        <p:nvPicPr>
          <p:cNvPr id="4" name="Picture 3">
            <a:extLst>
              <a:ext uri="{FF2B5EF4-FFF2-40B4-BE49-F238E27FC236}">
                <a16:creationId xmlns:a16="http://schemas.microsoft.com/office/drawing/2014/main" id="{09A7EB32-7867-47E4-B443-B07A3A3601FC}"/>
              </a:ext>
            </a:extLst>
          </p:cNvPr>
          <p:cNvPicPr>
            <a:picLocks noChangeAspect="1"/>
          </p:cNvPicPr>
          <p:nvPr/>
        </p:nvPicPr>
        <p:blipFill>
          <a:blip r:embed="rId4"/>
          <a:stretch>
            <a:fillRect/>
          </a:stretch>
        </p:blipFill>
        <p:spPr>
          <a:xfrm>
            <a:off x="2179864" y="1536700"/>
            <a:ext cx="2400300" cy="3784600"/>
          </a:xfrm>
          <a:prstGeom prst="rect">
            <a:avLst/>
          </a:prstGeom>
        </p:spPr>
      </p:pic>
    </p:spTree>
    <p:extLst>
      <p:ext uri="{BB962C8B-B14F-4D97-AF65-F5344CB8AC3E}">
        <p14:creationId xmlns:p14="http://schemas.microsoft.com/office/powerpoint/2010/main" val="22035378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descr="C:\Documents and Settings\dmb - NikBogduk\My Documents\2003\ISIS\December Replacements\LumRF\Lateral view.bmp"/>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524000" y="0"/>
            <a:ext cx="4572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5" name="Picture 3" descr="C:\Documents and Settings\dmb - NikBogduk\My Documents\2003\ISIS\December Replacements\LumRF\Lateral view.bmp"/>
          <p:cNvPicPr>
            <a:picLocks noChangeAspect="1" noChangeArrowheads="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6096000" y="0"/>
            <a:ext cx="4572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6" name="Freeform 6"/>
          <p:cNvSpPr>
            <a:spLocks/>
          </p:cNvSpPr>
          <p:nvPr/>
        </p:nvSpPr>
        <p:spPr bwMode="auto">
          <a:xfrm>
            <a:off x="7467600" y="3263900"/>
            <a:ext cx="914400" cy="241300"/>
          </a:xfrm>
          <a:custGeom>
            <a:avLst/>
            <a:gdLst>
              <a:gd name="T0" fmla="*/ 0 w 576"/>
              <a:gd name="T1" fmla="*/ 2147483647 h 152"/>
              <a:gd name="T2" fmla="*/ 2147483647 w 576"/>
              <a:gd name="T3" fmla="*/ 2147483647 h 152"/>
              <a:gd name="T4" fmla="*/ 2147483647 w 576"/>
              <a:gd name="T5" fmla="*/ 2147483647 h 152"/>
              <a:gd name="T6" fmla="*/ 2147483647 w 576"/>
              <a:gd name="T7" fmla="*/ 2147483647 h 152"/>
              <a:gd name="T8" fmla="*/ 2147483647 w 576"/>
              <a:gd name="T9" fmla="*/ 2147483647 h 152"/>
              <a:gd name="T10" fmla="*/ 0 60000 65536"/>
              <a:gd name="T11" fmla="*/ 0 60000 65536"/>
              <a:gd name="T12" fmla="*/ 0 60000 65536"/>
              <a:gd name="T13" fmla="*/ 0 60000 65536"/>
              <a:gd name="T14" fmla="*/ 0 60000 65536"/>
              <a:gd name="T15" fmla="*/ 0 w 576"/>
              <a:gd name="T16" fmla="*/ 0 h 152"/>
              <a:gd name="T17" fmla="*/ 576 w 576"/>
              <a:gd name="T18" fmla="*/ 152 h 152"/>
            </a:gdLst>
            <a:ahLst/>
            <a:cxnLst>
              <a:cxn ang="T10">
                <a:pos x="T0" y="T1"/>
              </a:cxn>
              <a:cxn ang="T11">
                <a:pos x="T2" y="T3"/>
              </a:cxn>
              <a:cxn ang="T12">
                <a:pos x="T4" y="T5"/>
              </a:cxn>
              <a:cxn ang="T13">
                <a:pos x="T6" y="T7"/>
              </a:cxn>
              <a:cxn ang="T14">
                <a:pos x="T8" y="T9"/>
              </a:cxn>
            </a:cxnLst>
            <a:rect l="T15" t="T16" r="T17" b="T18"/>
            <a:pathLst>
              <a:path w="576" h="152">
                <a:moveTo>
                  <a:pt x="0" y="152"/>
                </a:moveTo>
                <a:cubicBezTo>
                  <a:pt x="28" y="116"/>
                  <a:pt x="56" y="80"/>
                  <a:pt x="96" y="56"/>
                </a:cubicBezTo>
                <a:cubicBezTo>
                  <a:pt x="136" y="32"/>
                  <a:pt x="184" y="16"/>
                  <a:pt x="240" y="8"/>
                </a:cubicBezTo>
                <a:cubicBezTo>
                  <a:pt x="296" y="0"/>
                  <a:pt x="376" y="0"/>
                  <a:pt x="432" y="8"/>
                </a:cubicBezTo>
                <a:cubicBezTo>
                  <a:pt x="488" y="16"/>
                  <a:pt x="552" y="48"/>
                  <a:pt x="576" y="56"/>
                </a:cubicBezTo>
              </a:path>
            </a:pathLst>
          </a:custGeom>
          <a:noFill/>
          <a:ln w="1905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797" name="Freeform 8"/>
          <p:cNvSpPr>
            <a:spLocks/>
          </p:cNvSpPr>
          <p:nvPr/>
        </p:nvSpPr>
        <p:spPr bwMode="auto">
          <a:xfrm>
            <a:off x="7772400" y="1981200"/>
            <a:ext cx="914400" cy="609600"/>
          </a:xfrm>
          <a:custGeom>
            <a:avLst/>
            <a:gdLst>
              <a:gd name="T0" fmla="*/ 2147483647 w 592"/>
              <a:gd name="T1" fmla="*/ 2147483647 h 392"/>
              <a:gd name="T2" fmla="*/ 2147483647 w 592"/>
              <a:gd name="T3" fmla="*/ 2147483647 h 392"/>
              <a:gd name="T4" fmla="*/ 2147483647 w 592"/>
              <a:gd name="T5" fmla="*/ 0 h 392"/>
              <a:gd name="T6" fmla="*/ 2147483647 w 592"/>
              <a:gd name="T7" fmla="*/ 2147483647 h 392"/>
              <a:gd name="T8" fmla="*/ 2147483647 w 592"/>
              <a:gd name="T9" fmla="*/ 2147483647 h 392"/>
              <a:gd name="T10" fmla="*/ 2147483647 w 592"/>
              <a:gd name="T11" fmla="*/ 2147483647 h 392"/>
              <a:gd name="T12" fmla="*/ 2147483647 w 592"/>
              <a:gd name="T13" fmla="*/ 2147483647 h 392"/>
              <a:gd name="T14" fmla="*/ 2147483647 w 592"/>
              <a:gd name="T15" fmla="*/ 2147483647 h 392"/>
              <a:gd name="T16" fmla="*/ 2147483647 w 592"/>
              <a:gd name="T17" fmla="*/ 2147483647 h 392"/>
              <a:gd name="T18" fmla="*/ 2147483647 w 592"/>
              <a:gd name="T19" fmla="*/ 2147483647 h 392"/>
              <a:gd name="T20" fmla="*/ 2147483647 w 592"/>
              <a:gd name="T21" fmla="*/ 2147483647 h 392"/>
              <a:gd name="T22" fmla="*/ 2147483647 w 592"/>
              <a:gd name="T23" fmla="*/ 2147483647 h 3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2"/>
              <a:gd name="T37" fmla="*/ 0 h 392"/>
              <a:gd name="T38" fmla="*/ 592 w 592"/>
              <a:gd name="T39" fmla="*/ 392 h 3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2" h="392">
                <a:moveTo>
                  <a:pt x="544" y="144"/>
                </a:moveTo>
                <a:cubicBezTo>
                  <a:pt x="512" y="120"/>
                  <a:pt x="448" y="72"/>
                  <a:pt x="400" y="48"/>
                </a:cubicBezTo>
                <a:cubicBezTo>
                  <a:pt x="352" y="24"/>
                  <a:pt x="304" y="0"/>
                  <a:pt x="256" y="0"/>
                </a:cubicBezTo>
                <a:cubicBezTo>
                  <a:pt x="208" y="0"/>
                  <a:pt x="152" y="24"/>
                  <a:pt x="112" y="48"/>
                </a:cubicBezTo>
                <a:cubicBezTo>
                  <a:pt x="72" y="72"/>
                  <a:pt x="32" y="96"/>
                  <a:pt x="16" y="144"/>
                </a:cubicBezTo>
                <a:cubicBezTo>
                  <a:pt x="0" y="192"/>
                  <a:pt x="0" y="296"/>
                  <a:pt x="16" y="336"/>
                </a:cubicBezTo>
                <a:cubicBezTo>
                  <a:pt x="32" y="376"/>
                  <a:pt x="72" y="376"/>
                  <a:pt x="112" y="384"/>
                </a:cubicBezTo>
                <a:cubicBezTo>
                  <a:pt x="152" y="392"/>
                  <a:pt x="200" y="384"/>
                  <a:pt x="256" y="384"/>
                </a:cubicBezTo>
                <a:cubicBezTo>
                  <a:pt x="312" y="384"/>
                  <a:pt x="400" y="392"/>
                  <a:pt x="448" y="384"/>
                </a:cubicBezTo>
                <a:cubicBezTo>
                  <a:pt x="496" y="376"/>
                  <a:pt x="520" y="368"/>
                  <a:pt x="544" y="336"/>
                </a:cubicBezTo>
                <a:cubicBezTo>
                  <a:pt x="568" y="304"/>
                  <a:pt x="592" y="224"/>
                  <a:pt x="592" y="192"/>
                </a:cubicBezTo>
                <a:cubicBezTo>
                  <a:pt x="592" y="160"/>
                  <a:pt x="576" y="168"/>
                  <a:pt x="544" y="144"/>
                </a:cubicBezTo>
                <a:close/>
              </a:path>
            </a:pathLst>
          </a:custGeom>
          <a:noFill/>
          <a:ln w="1905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798" name="Freeform 11"/>
          <p:cNvSpPr>
            <a:spLocks/>
          </p:cNvSpPr>
          <p:nvPr/>
        </p:nvSpPr>
        <p:spPr bwMode="auto">
          <a:xfrm>
            <a:off x="7315200" y="2540000"/>
            <a:ext cx="914400" cy="1041400"/>
          </a:xfrm>
          <a:custGeom>
            <a:avLst/>
            <a:gdLst>
              <a:gd name="T0" fmla="*/ 2147483647 w 576"/>
              <a:gd name="T1" fmla="*/ 2147483647 h 656"/>
              <a:gd name="T2" fmla="*/ 2147483647 w 576"/>
              <a:gd name="T3" fmla="*/ 2147483647 h 656"/>
              <a:gd name="T4" fmla="*/ 2147483647 w 576"/>
              <a:gd name="T5" fmla="*/ 2147483647 h 656"/>
              <a:gd name="T6" fmla="*/ 2147483647 w 576"/>
              <a:gd name="T7" fmla="*/ 2147483647 h 656"/>
              <a:gd name="T8" fmla="*/ 2147483647 w 576"/>
              <a:gd name="T9" fmla="*/ 2147483647 h 656"/>
              <a:gd name="T10" fmla="*/ 2147483647 w 576"/>
              <a:gd name="T11" fmla="*/ 2147483647 h 656"/>
              <a:gd name="T12" fmla="*/ 2147483647 w 576"/>
              <a:gd name="T13" fmla="*/ 2147483647 h 656"/>
              <a:gd name="T14" fmla="*/ 0 w 576"/>
              <a:gd name="T15" fmla="*/ 2147483647 h 656"/>
              <a:gd name="T16" fmla="*/ 2147483647 w 576"/>
              <a:gd name="T17" fmla="*/ 2147483647 h 656"/>
              <a:gd name="T18" fmla="*/ 2147483647 w 576"/>
              <a:gd name="T19" fmla="*/ 2147483647 h 6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6"/>
              <a:gd name="T31" fmla="*/ 0 h 656"/>
              <a:gd name="T32" fmla="*/ 576 w 576"/>
              <a:gd name="T33" fmla="*/ 656 h 6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6" h="656">
                <a:moveTo>
                  <a:pt x="576" y="512"/>
                </a:moveTo>
                <a:cubicBezTo>
                  <a:pt x="556" y="504"/>
                  <a:pt x="536" y="496"/>
                  <a:pt x="528" y="464"/>
                </a:cubicBezTo>
                <a:cubicBezTo>
                  <a:pt x="520" y="432"/>
                  <a:pt x="536" y="376"/>
                  <a:pt x="528" y="320"/>
                </a:cubicBezTo>
                <a:cubicBezTo>
                  <a:pt x="520" y="264"/>
                  <a:pt x="504" y="176"/>
                  <a:pt x="480" y="128"/>
                </a:cubicBezTo>
                <a:cubicBezTo>
                  <a:pt x="456" y="80"/>
                  <a:pt x="432" y="48"/>
                  <a:pt x="384" y="32"/>
                </a:cubicBezTo>
                <a:cubicBezTo>
                  <a:pt x="336" y="16"/>
                  <a:pt x="248" y="0"/>
                  <a:pt x="192" y="32"/>
                </a:cubicBezTo>
                <a:cubicBezTo>
                  <a:pt x="136" y="64"/>
                  <a:pt x="80" y="160"/>
                  <a:pt x="48" y="224"/>
                </a:cubicBezTo>
                <a:cubicBezTo>
                  <a:pt x="16" y="288"/>
                  <a:pt x="0" y="360"/>
                  <a:pt x="0" y="416"/>
                </a:cubicBezTo>
                <a:cubicBezTo>
                  <a:pt x="0" y="472"/>
                  <a:pt x="40" y="520"/>
                  <a:pt x="48" y="560"/>
                </a:cubicBezTo>
                <a:cubicBezTo>
                  <a:pt x="56" y="600"/>
                  <a:pt x="48" y="640"/>
                  <a:pt x="48" y="656"/>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799" name="Freeform 12"/>
          <p:cNvSpPr>
            <a:spLocks/>
          </p:cNvSpPr>
          <p:nvPr/>
        </p:nvSpPr>
        <p:spPr bwMode="auto">
          <a:xfrm>
            <a:off x="7226300" y="1206500"/>
            <a:ext cx="1003300" cy="1308100"/>
          </a:xfrm>
          <a:custGeom>
            <a:avLst/>
            <a:gdLst>
              <a:gd name="T0" fmla="*/ 2147483647 w 632"/>
              <a:gd name="T1" fmla="*/ 2147483647 h 824"/>
              <a:gd name="T2" fmla="*/ 2147483647 w 632"/>
              <a:gd name="T3" fmla="*/ 2147483647 h 824"/>
              <a:gd name="T4" fmla="*/ 2147483647 w 632"/>
              <a:gd name="T5" fmla="*/ 2147483647 h 824"/>
              <a:gd name="T6" fmla="*/ 2147483647 w 632"/>
              <a:gd name="T7" fmla="*/ 2147483647 h 824"/>
              <a:gd name="T8" fmla="*/ 2147483647 w 632"/>
              <a:gd name="T9" fmla="*/ 2147483647 h 824"/>
              <a:gd name="T10" fmla="*/ 2147483647 w 632"/>
              <a:gd name="T11" fmla="*/ 2147483647 h 824"/>
              <a:gd name="T12" fmla="*/ 2147483647 w 632"/>
              <a:gd name="T13" fmla="*/ 2147483647 h 824"/>
              <a:gd name="T14" fmla="*/ 2147483647 w 632"/>
              <a:gd name="T15" fmla="*/ 2147483647 h 824"/>
              <a:gd name="T16" fmla="*/ 2147483647 w 632"/>
              <a:gd name="T17" fmla="*/ 2147483647 h 824"/>
              <a:gd name="T18" fmla="*/ 2147483647 w 632"/>
              <a:gd name="T19" fmla="*/ 2147483647 h 8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2"/>
              <a:gd name="T31" fmla="*/ 0 h 824"/>
              <a:gd name="T32" fmla="*/ 632 w 632"/>
              <a:gd name="T33" fmla="*/ 824 h 8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2" h="824">
                <a:moveTo>
                  <a:pt x="248" y="824"/>
                </a:moveTo>
                <a:cubicBezTo>
                  <a:pt x="216" y="776"/>
                  <a:pt x="184" y="728"/>
                  <a:pt x="152" y="680"/>
                </a:cubicBezTo>
                <a:cubicBezTo>
                  <a:pt x="120" y="632"/>
                  <a:pt x="80" y="600"/>
                  <a:pt x="56" y="536"/>
                </a:cubicBezTo>
                <a:cubicBezTo>
                  <a:pt x="32" y="472"/>
                  <a:pt x="0" y="368"/>
                  <a:pt x="8" y="296"/>
                </a:cubicBezTo>
                <a:cubicBezTo>
                  <a:pt x="16" y="224"/>
                  <a:pt x="64" y="152"/>
                  <a:pt x="104" y="104"/>
                </a:cubicBezTo>
                <a:cubicBezTo>
                  <a:pt x="144" y="56"/>
                  <a:pt x="192" y="16"/>
                  <a:pt x="248" y="8"/>
                </a:cubicBezTo>
                <a:cubicBezTo>
                  <a:pt x="304" y="0"/>
                  <a:pt x="392" y="16"/>
                  <a:pt x="440" y="56"/>
                </a:cubicBezTo>
                <a:cubicBezTo>
                  <a:pt x="488" y="96"/>
                  <a:pt x="512" y="184"/>
                  <a:pt x="536" y="248"/>
                </a:cubicBezTo>
                <a:cubicBezTo>
                  <a:pt x="560" y="312"/>
                  <a:pt x="568" y="408"/>
                  <a:pt x="584" y="440"/>
                </a:cubicBezTo>
                <a:cubicBezTo>
                  <a:pt x="600" y="472"/>
                  <a:pt x="624" y="440"/>
                  <a:pt x="632" y="440"/>
                </a:cubicBezTo>
              </a:path>
            </a:pathLst>
          </a:custGeom>
          <a:noFill/>
          <a:ln w="1905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800" name="Freeform 14"/>
          <p:cNvSpPr>
            <a:spLocks/>
          </p:cNvSpPr>
          <p:nvPr/>
        </p:nvSpPr>
        <p:spPr bwMode="auto">
          <a:xfrm>
            <a:off x="7391400" y="1752600"/>
            <a:ext cx="762000" cy="558800"/>
          </a:xfrm>
          <a:custGeom>
            <a:avLst/>
            <a:gdLst>
              <a:gd name="T0" fmla="*/ 2147483647 w 480"/>
              <a:gd name="T1" fmla="*/ 0 h 352"/>
              <a:gd name="T2" fmla="*/ 2147483647 w 480"/>
              <a:gd name="T3" fmla="*/ 2147483647 h 352"/>
              <a:gd name="T4" fmla="*/ 2147483647 w 480"/>
              <a:gd name="T5" fmla="*/ 2147483647 h 352"/>
              <a:gd name="T6" fmla="*/ 0 w 480"/>
              <a:gd name="T7" fmla="*/ 2147483647 h 352"/>
              <a:gd name="T8" fmla="*/ 0 60000 65536"/>
              <a:gd name="T9" fmla="*/ 0 60000 65536"/>
              <a:gd name="T10" fmla="*/ 0 60000 65536"/>
              <a:gd name="T11" fmla="*/ 0 60000 65536"/>
              <a:gd name="T12" fmla="*/ 0 w 480"/>
              <a:gd name="T13" fmla="*/ 0 h 352"/>
              <a:gd name="T14" fmla="*/ 480 w 480"/>
              <a:gd name="T15" fmla="*/ 352 h 352"/>
            </a:gdLst>
            <a:ahLst/>
            <a:cxnLst>
              <a:cxn ang="T8">
                <a:pos x="T0" y="T1"/>
              </a:cxn>
              <a:cxn ang="T9">
                <a:pos x="T2" y="T3"/>
              </a:cxn>
              <a:cxn ang="T10">
                <a:pos x="T4" y="T5"/>
              </a:cxn>
              <a:cxn ang="T11">
                <a:pos x="T6" y="T7"/>
              </a:cxn>
            </a:cxnLst>
            <a:rect l="T12" t="T13" r="T14" b="T15"/>
            <a:pathLst>
              <a:path w="480" h="352">
                <a:moveTo>
                  <a:pt x="480" y="0"/>
                </a:moveTo>
                <a:cubicBezTo>
                  <a:pt x="372" y="92"/>
                  <a:pt x="264" y="184"/>
                  <a:pt x="192" y="240"/>
                </a:cubicBezTo>
                <a:cubicBezTo>
                  <a:pt x="120" y="296"/>
                  <a:pt x="80" y="320"/>
                  <a:pt x="48" y="336"/>
                </a:cubicBezTo>
                <a:cubicBezTo>
                  <a:pt x="16" y="352"/>
                  <a:pt x="8" y="336"/>
                  <a:pt x="0" y="336"/>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801" name="Freeform 16"/>
          <p:cNvSpPr>
            <a:spLocks/>
          </p:cNvSpPr>
          <p:nvPr/>
        </p:nvSpPr>
        <p:spPr bwMode="auto">
          <a:xfrm>
            <a:off x="7315200" y="3111500"/>
            <a:ext cx="838200" cy="330200"/>
          </a:xfrm>
          <a:custGeom>
            <a:avLst/>
            <a:gdLst>
              <a:gd name="T0" fmla="*/ 2147483647 w 528"/>
              <a:gd name="T1" fmla="*/ 2147483647 h 208"/>
              <a:gd name="T2" fmla="*/ 2147483647 w 528"/>
              <a:gd name="T3" fmla="*/ 2147483647 h 208"/>
              <a:gd name="T4" fmla="*/ 2147483647 w 528"/>
              <a:gd name="T5" fmla="*/ 2147483647 h 208"/>
              <a:gd name="T6" fmla="*/ 2147483647 w 528"/>
              <a:gd name="T7" fmla="*/ 2147483647 h 208"/>
              <a:gd name="T8" fmla="*/ 2147483647 w 528"/>
              <a:gd name="T9" fmla="*/ 2147483647 h 208"/>
              <a:gd name="T10" fmla="*/ 0 w 528"/>
              <a:gd name="T11" fmla="*/ 2147483647 h 208"/>
              <a:gd name="T12" fmla="*/ 0 60000 65536"/>
              <a:gd name="T13" fmla="*/ 0 60000 65536"/>
              <a:gd name="T14" fmla="*/ 0 60000 65536"/>
              <a:gd name="T15" fmla="*/ 0 60000 65536"/>
              <a:gd name="T16" fmla="*/ 0 60000 65536"/>
              <a:gd name="T17" fmla="*/ 0 60000 65536"/>
              <a:gd name="T18" fmla="*/ 0 w 528"/>
              <a:gd name="T19" fmla="*/ 0 h 208"/>
              <a:gd name="T20" fmla="*/ 528 w 52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28" h="208">
                <a:moveTo>
                  <a:pt x="528" y="8"/>
                </a:moveTo>
                <a:cubicBezTo>
                  <a:pt x="504" y="4"/>
                  <a:pt x="480" y="0"/>
                  <a:pt x="432" y="8"/>
                </a:cubicBezTo>
                <a:cubicBezTo>
                  <a:pt x="384" y="16"/>
                  <a:pt x="296" y="32"/>
                  <a:pt x="240" y="56"/>
                </a:cubicBezTo>
                <a:cubicBezTo>
                  <a:pt x="184" y="80"/>
                  <a:pt x="128" y="128"/>
                  <a:pt x="96" y="152"/>
                </a:cubicBezTo>
                <a:cubicBezTo>
                  <a:pt x="64" y="176"/>
                  <a:pt x="64" y="192"/>
                  <a:pt x="48" y="200"/>
                </a:cubicBezTo>
                <a:cubicBezTo>
                  <a:pt x="32" y="208"/>
                  <a:pt x="8" y="200"/>
                  <a:pt x="0" y="200"/>
                </a:cubicBezTo>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9802" name="Rectangle 17" descr="Wide downward diagonal"/>
          <p:cNvSpPr>
            <a:spLocks noChangeArrowheads="1"/>
          </p:cNvSpPr>
          <p:nvPr/>
        </p:nvSpPr>
        <p:spPr bwMode="auto">
          <a:xfrm rot="-1698320">
            <a:off x="7391400" y="3143250"/>
            <a:ext cx="533400" cy="152400"/>
          </a:xfrm>
          <a:prstGeom prst="rect">
            <a:avLst/>
          </a:prstGeom>
          <a:pattFill prst="wdDnDiag">
            <a:fgClr>
              <a:schemeClr val="accent1"/>
            </a:fgClr>
            <a:bgClr>
              <a:srgbClr val="FFFFFF"/>
            </a:bgClr>
          </a:pattFill>
          <a:ln w="19050">
            <a:solidFill>
              <a:schemeClr val="tx2"/>
            </a:solidFill>
            <a:miter lim="800000"/>
            <a:headEnd/>
            <a:tailEnd/>
          </a:ln>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en-US" altLang="en-US"/>
          </a:p>
        </p:txBody>
      </p:sp>
      <p:sp>
        <p:nvSpPr>
          <p:cNvPr id="289803" name="Line 19"/>
          <p:cNvSpPr>
            <a:spLocks noChangeShapeType="1"/>
          </p:cNvSpPr>
          <p:nvPr/>
        </p:nvSpPr>
        <p:spPr bwMode="auto">
          <a:xfrm flipH="1" flipV="1">
            <a:off x="7315200" y="1981200"/>
            <a:ext cx="457200" cy="381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804" name="Line 20"/>
          <p:cNvSpPr>
            <a:spLocks noChangeShapeType="1"/>
          </p:cNvSpPr>
          <p:nvPr/>
        </p:nvSpPr>
        <p:spPr bwMode="auto">
          <a:xfrm flipH="1" flipV="1">
            <a:off x="7324725" y="2095500"/>
            <a:ext cx="457200" cy="3810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805" name="Line 21"/>
          <p:cNvSpPr>
            <a:spLocks noChangeShapeType="1"/>
          </p:cNvSpPr>
          <p:nvPr/>
        </p:nvSpPr>
        <p:spPr bwMode="auto">
          <a:xfrm flipH="1" flipV="1">
            <a:off x="7543800" y="2362200"/>
            <a:ext cx="152400" cy="1524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806" name="Line 22"/>
          <p:cNvSpPr>
            <a:spLocks noChangeShapeType="1"/>
          </p:cNvSpPr>
          <p:nvPr/>
        </p:nvSpPr>
        <p:spPr bwMode="auto">
          <a:xfrm flipH="1" flipV="1">
            <a:off x="7391400" y="2209800"/>
            <a:ext cx="381000" cy="3048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807" name="Rectangle 24" descr="Wide downward diagonal"/>
          <p:cNvSpPr>
            <a:spLocks noChangeArrowheads="1"/>
          </p:cNvSpPr>
          <p:nvPr/>
        </p:nvSpPr>
        <p:spPr bwMode="auto">
          <a:xfrm rot="-2146082">
            <a:off x="7556500" y="1947863"/>
            <a:ext cx="457200" cy="228600"/>
          </a:xfrm>
          <a:prstGeom prst="rect">
            <a:avLst/>
          </a:prstGeom>
          <a:pattFill prst="wdDnDiag">
            <a:fgClr>
              <a:schemeClr val="accent1"/>
            </a:fgClr>
            <a:bgClr>
              <a:srgbClr val="FFFFFF"/>
            </a:bgClr>
          </a:pattFill>
          <a:ln w="19050">
            <a:solidFill>
              <a:schemeClr val="tx2"/>
            </a:solidFill>
            <a:miter lim="800000"/>
            <a:headEnd/>
            <a:tailEnd/>
          </a:ln>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en-US" altLang="en-US"/>
          </a:p>
        </p:txBody>
      </p:sp>
      <p:sp>
        <p:nvSpPr>
          <p:cNvPr id="289808" name="Rectangle 25"/>
          <p:cNvSpPr>
            <a:spLocks noChangeArrowheads="1"/>
          </p:cNvSpPr>
          <p:nvPr/>
        </p:nvSpPr>
        <p:spPr bwMode="auto">
          <a:xfrm rot="-2146082">
            <a:off x="2971800" y="1905000"/>
            <a:ext cx="457200" cy="228600"/>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en-US" altLang="en-US"/>
          </a:p>
        </p:txBody>
      </p:sp>
      <p:sp>
        <p:nvSpPr>
          <p:cNvPr id="289809" name="Rectangle 26"/>
          <p:cNvSpPr>
            <a:spLocks noChangeArrowheads="1"/>
          </p:cNvSpPr>
          <p:nvPr/>
        </p:nvSpPr>
        <p:spPr bwMode="auto">
          <a:xfrm rot="-1698320">
            <a:off x="2819400" y="3235325"/>
            <a:ext cx="533400" cy="152400"/>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endParaRPr lang="en-US" altLang="en-US"/>
          </a:p>
        </p:txBody>
      </p:sp>
      <p:sp>
        <p:nvSpPr>
          <p:cNvPr id="289810" name="Text Box 27"/>
          <p:cNvSpPr txBox="1">
            <a:spLocks noChangeArrowheads="1"/>
          </p:cNvSpPr>
          <p:nvPr/>
        </p:nvSpPr>
        <p:spPr bwMode="auto">
          <a:xfrm>
            <a:off x="4572000" y="2362201"/>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1800" b="1">
                <a:solidFill>
                  <a:schemeClr val="bg1"/>
                </a:solidFill>
                <a:latin typeface="Arial" charset="0"/>
              </a:rPr>
              <a:t>L5</a:t>
            </a:r>
            <a:endParaRPr lang="en-AU" altLang="en-US" sz="1800" b="1">
              <a:solidFill>
                <a:schemeClr val="bg1"/>
              </a:solidFill>
              <a:latin typeface="Arial" charset="0"/>
            </a:endParaRPr>
          </a:p>
        </p:txBody>
      </p:sp>
      <p:sp>
        <p:nvSpPr>
          <p:cNvPr id="289811" name="Text Box 28"/>
          <p:cNvSpPr txBox="1">
            <a:spLocks noChangeArrowheads="1"/>
          </p:cNvSpPr>
          <p:nvPr/>
        </p:nvSpPr>
        <p:spPr bwMode="auto">
          <a:xfrm>
            <a:off x="4038600" y="3886201"/>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1800" b="1">
                <a:solidFill>
                  <a:schemeClr val="bg1"/>
                </a:solidFill>
                <a:latin typeface="Arial" charset="0"/>
              </a:rPr>
              <a:t>S1</a:t>
            </a:r>
            <a:endParaRPr lang="en-AU" altLang="en-US" sz="1800" b="1">
              <a:solidFill>
                <a:schemeClr val="bg1"/>
              </a:solidFill>
              <a:latin typeface="Arial" charset="0"/>
            </a:endParaRPr>
          </a:p>
        </p:txBody>
      </p:sp>
      <p:sp>
        <p:nvSpPr>
          <p:cNvPr id="289812" name="Text Box 29"/>
          <p:cNvSpPr txBox="1">
            <a:spLocks noChangeArrowheads="1"/>
          </p:cNvSpPr>
          <p:nvPr/>
        </p:nvSpPr>
        <p:spPr bwMode="auto">
          <a:xfrm>
            <a:off x="8686800" y="21336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1600" b="1">
                <a:solidFill>
                  <a:schemeClr val="bg1"/>
                </a:solidFill>
                <a:latin typeface="Arial" charset="0"/>
              </a:rPr>
              <a:t>L5 TP</a:t>
            </a:r>
            <a:endParaRPr lang="en-AU" altLang="en-US" sz="1600" b="1">
              <a:solidFill>
                <a:schemeClr val="bg1"/>
              </a:solidFill>
              <a:latin typeface="Arial" charset="0"/>
            </a:endParaRPr>
          </a:p>
        </p:txBody>
      </p:sp>
      <p:sp>
        <p:nvSpPr>
          <p:cNvPr id="289813" name="Text Box 30"/>
          <p:cNvSpPr txBox="1">
            <a:spLocks noChangeArrowheads="1"/>
          </p:cNvSpPr>
          <p:nvPr/>
        </p:nvSpPr>
        <p:spPr bwMode="auto">
          <a:xfrm>
            <a:off x="8001000" y="15240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r" eaLnBrk="1" hangingPunct="1">
              <a:spcBef>
                <a:spcPct val="50000"/>
              </a:spcBef>
            </a:pPr>
            <a:r>
              <a:rPr lang="en-US" altLang="en-US" sz="1600" b="1">
                <a:solidFill>
                  <a:schemeClr val="bg1"/>
                </a:solidFill>
                <a:latin typeface="Arial" charset="0"/>
              </a:rPr>
              <a:t>L4 mb</a:t>
            </a:r>
            <a:endParaRPr lang="en-AU" altLang="en-US" sz="1600" b="1">
              <a:solidFill>
                <a:schemeClr val="bg1"/>
              </a:solidFill>
              <a:latin typeface="Arial" charset="0"/>
            </a:endParaRPr>
          </a:p>
        </p:txBody>
      </p:sp>
      <p:sp>
        <p:nvSpPr>
          <p:cNvPr id="289814" name="Text Box 31"/>
          <p:cNvSpPr txBox="1">
            <a:spLocks noChangeArrowheads="1"/>
          </p:cNvSpPr>
          <p:nvPr/>
        </p:nvSpPr>
        <p:spPr bwMode="auto">
          <a:xfrm>
            <a:off x="7924800" y="29718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r" eaLnBrk="1" hangingPunct="1">
              <a:spcBef>
                <a:spcPct val="50000"/>
              </a:spcBef>
            </a:pPr>
            <a:r>
              <a:rPr lang="en-US" altLang="en-US" sz="1600" b="1">
                <a:solidFill>
                  <a:schemeClr val="bg1"/>
                </a:solidFill>
                <a:latin typeface="Arial" charset="0"/>
              </a:rPr>
              <a:t>L5 dr</a:t>
            </a:r>
            <a:endParaRPr lang="en-AU" altLang="en-US" sz="1600" b="1">
              <a:solidFill>
                <a:schemeClr val="bg1"/>
              </a:solidFill>
              <a:latin typeface="Arial" charset="0"/>
            </a:endParaRPr>
          </a:p>
        </p:txBody>
      </p:sp>
      <p:sp>
        <p:nvSpPr>
          <p:cNvPr id="289815" name="Text Box 32"/>
          <p:cNvSpPr txBox="1">
            <a:spLocks noChangeArrowheads="1"/>
          </p:cNvSpPr>
          <p:nvPr/>
        </p:nvSpPr>
        <p:spPr bwMode="auto">
          <a:xfrm>
            <a:off x="7543800" y="3519488"/>
            <a:ext cx="685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1800" b="1">
                <a:solidFill>
                  <a:schemeClr val="bg1"/>
                </a:solidFill>
                <a:latin typeface="Arial" charset="0"/>
              </a:rPr>
              <a:t>ala</a:t>
            </a:r>
            <a:endParaRPr lang="en-AU" altLang="en-US" sz="1800" b="1">
              <a:solidFill>
                <a:schemeClr val="bg1"/>
              </a:solidFill>
              <a:latin typeface="Arial" charset="0"/>
            </a:endParaRPr>
          </a:p>
        </p:txBody>
      </p:sp>
      <p:sp>
        <p:nvSpPr>
          <p:cNvPr id="289816" name="Text Box 33"/>
          <p:cNvSpPr txBox="1">
            <a:spLocks noChangeArrowheads="1"/>
          </p:cNvSpPr>
          <p:nvPr/>
        </p:nvSpPr>
        <p:spPr bwMode="auto">
          <a:xfrm>
            <a:off x="6324600" y="26670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altLang="en-US" sz="1600" b="1">
                <a:latin typeface="Arial" charset="0"/>
              </a:rPr>
              <a:t>S1 sap</a:t>
            </a:r>
            <a:endParaRPr lang="en-AU" altLang="en-US" sz="1600" b="1">
              <a:latin typeface="Arial" charset="0"/>
            </a:endParaRPr>
          </a:p>
        </p:txBody>
      </p:sp>
      <p:sp>
        <p:nvSpPr>
          <p:cNvPr id="289817" name="Text Box 34"/>
          <p:cNvSpPr txBox="1">
            <a:spLocks noChangeArrowheads="1"/>
          </p:cNvSpPr>
          <p:nvPr/>
        </p:nvSpPr>
        <p:spPr bwMode="auto">
          <a:xfrm>
            <a:off x="6705600" y="1919288"/>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en-US" altLang="en-US" sz="1600" b="1">
                <a:latin typeface="Arial" charset="0"/>
              </a:rPr>
              <a:t>mal</a:t>
            </a:r>
            <a:endParaRPr lang="en-AU" altLang="en-US" sz="1600" b="1">
              <a:latin typeface="Arial" charset="0"/>
            </a:endParaRPr>
          </a:p>
        </p:txBody>
      </p:sp>
      <p:sp>
        <p:nvSpPr>
          <p:cNvPr id="289818" name="Text Box 35"/>
          <p:cNvSpPr txBox="1">
            <a:spLocks noChangeArrowheads="1"/>
          </p:cNvSpPr>
          <p:nvPr/>
        </p:nvSpPr>
        <p:spPr bwMode="auto">
          <a:xfrm>
            <a:off x="6400800" y="1157288"/>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sz="1600" b="1">
                <a:latin typeface="Arial" charset="0"/>
              </a:rPr>
              <a:t>L5 sap</a:t>
            </a:r>
            <a:endParaRPr lang="en-AU" altLang="en-US" sz="1600" b="1">
              <a:latin typeface="Arial" charset="0"/>
            </a:endParaRPr>
          </a:p>
        </p:txBody>
      </p:sp>
      <p:sp>
        <p:nvSpPr>
          <p:cNvPr id="289819" name="Line 36"/>
          <p:cNvSpPr>
            <a:spLocks noChangeShapeType="1"/>
          </p:cNvSpPr>
          <p:nvPr/>
        </p:nvSpPr>
        <p:spPr bwMode="auto">
          <a:xfrm flipH="1" flipV="1">
            <a:off x="7315200" y="2038350"/>
            <a:ext cx="457200" cy="4000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820" name="Text Box 37"/>
          <p:cNvSpPr txBox="1">
            <a:spLocks noChangeArrowheads="1"/>
          </p:cNvSpPr>
          <p:nvPr/>
        </p:nvSpPr>
        <p:spPr bwMode="auto">
          <a:xfrm>
            <a:off x="1524000" y="4724400"/>
            <a:ext cx="533400"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b="1">
                <a:solidFill>
                  <a:schemeClr val="bg1"/>
                </a:solidFill>
                <a:latin typeface="Arial" charset="0"/>
              </a:rPr>
              <a:t>A</a:t>
            </a:r>
            <a:endParaRPr lang="en-AU" altLang="en-US" b="1">
              <a:solidFill>
                <a:schemeClr val="bg1"/>
              </a:solidFill>
              <a:latin typeface="Arial" charset="0"/>
            </a:endParaRPr>
          </a:p>
        </p:txBody>
      </p:sp>
      <p:sp>
        <p:nvSpPr>
          <p:cNvPr id="289821" name="Text Box 38"/>
          <p:cNvSpPr txBox="1">
            <a:spLocks noChangeArrowheads="1"/>
          </p:cNvSpPr>
          <p:nvPr/>
        </p:nvSpPr>
        <p:spPr bwMode="auto">
          <a:xfrm>
            <a:off x="6096000" y="4724400"/>
            <a:ext cx="533400" cy="4572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eaLnBrk="1" hangingPunct="1">
              <a:spcBef>
                <a:spcPct val="50000"/>
              </a:spcBef>
            </a:pPr>
            <a:r>
              <a:rPr lang="en-US" altLang="en-US" b="1">
                <a:solidFill>
                  <a:schemeClr val="bg1"/>
                </a:solidFill>
                <a:latin typeface="Arial" charset="0"/>
              </a:rPr>
              <a:t>B</a:t>
            </a:r>
            <a:endParaRPr lang="en-AU" altLang="en-US" b="1">
              <a:solidFill>
                <a:schemeClr val="bg1"/>
              </a:solidFill>
              <a:latin typeface="Arial" charset="0"/>
            </a:endParaRPr>
          </a:p>
        </p:txBody>
      </p:sp>
      <p:sp>
        <p:nvSpPr>
          <p:cNvPr id="289822" name="TextBox 29"/>
          <p:cNvSpPr txBox="1">
            <a:spLocks noChangeArrowheads="1"/>
          </p:cNvSpPr>
          <p:nvPr/>
        </p:nvSpPr>
        <p:spPr bwMode="auto">
          <a:xfrm>
            <a:off x="2754313" y="5638801"/>
            <a:ext cx="68385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r>
              <a:rPr lang="en-US" altLang="en-US" dirty="0"/>
              <a:t>Lesion the middle 2/4</a:t>
            </a:r>
            <a:r>
              <a:rPr lang="en-US" altLang="en-US" baseline="30000" dirty="0"/>
              <a:t>ths</a:t>
            </a:r>
            <a:r>
              <a:rPr lang="en-US" altLang="en-US" dirty="0"/>
              <a:t> of the SAP for L1-4 MB RF</a:t>
            </a:r>
          </a:p>
          <a:p>
            <a:pPr eaLnBrk="1" hangingPunct="1"/>
            <a:r>
              <a:rPr lang="en-US" altLang="en-US" dirty="0"/>
              <a:t>Lesion the mid and post 1/3 of the SAP for L5 DR RF</a:t>
            </a:r>
          </a:p>
        </p:txBody>
      </p:sp>
      <p:cxnSp>
        <p:nvCxnSpPr>
          <p:cNvPr id="32" name="Straight Connector 31"/>
          <p:cNvCxnSpPr/>
          <p:nvPr/>
        </p:nvCxnSpPr>
        <p:spPr>
          <a:xfrm rot="16200000" flipV="1">
            <a:off x="3124200" y="2372833"/>
            <a:ext cx="3581400" cy="3124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V="1">
            <a:off x="2532338" y="4044156"/>
            <a:ext cx="2794000" cy="1144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061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Documents and Settings\dmb - NikBogduk\My Documents\2003\ISIS\December Replacements\LumRF\trajectory lateral.bmp">
            <a:extLst>
              <a:ext uri="{FF2B5EF4-FFF2-40B4-BE49-F238E27FC236}">
                <a16:creationId xmlns:a16="http://schemas.microsoft.com/office/drawing/2014/main" id="{D932884C-C794-4175-ACF4-A6DA68C37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389" y="1447800"/>
            <a:ext cx="4572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C:\Documents and Settings\dmb - NikBogduk\My Documents\2003\ISIS\December Replacements\LumRF\trajectory parallel.bmp">
            <a:extLst>
              <a:ext uri="{FF2B5EF4-FFF2-40B4-BE49-F238E27FC236}">
                <a16:creationId xmlns:a16="http://schemas.microsoft.com/office/drawing/2014/main" id="{613A056A-4C77-4B1F-AC47-587856131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370" y="1364456"/>
            <a:ext cx="5067719"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683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936B6C-83FB-4285-9BE4-A0EAC30E4D3F}"/>
              </a:ext>
            </a:extLst>
          </p:cNvPr>
          <p:cNvPicPr>
            <a:picLocks noChangeAspect="1"/>
          </p:cNvPicPr>
          <p:nvPr/>
        </p:nvPicPr>
        <p:blipFill>
          <a:blip r:embed="rId2"/>
          <a:stretch>
            <a:fillRect/>
          </a:stretch>
        </p:blipFill>
        <p:spPr>
          <a:xfrm>
            <a:off x="1241651" y="130628"/>
            <a:ext cx="8924925" cy="2690969"/>
          </a:xfrm>
          <a:prstGeom prst="rect">
            <a:avLst/>
          </a:prstGeom>
        </p:spPr>
      </p:pic>
      <p:pic>
        <p:nvPicPr>
          <p:cNvPr id="3" name="Picture 2">
            <a:extLst>
              <a:ext uri="{FF2B5EF4-FFF2-40B4-BE49-F238E27FC236}">
                <a16:creationId xmlns:a16="http://schemas.microsoft.com/office/drawing/2014/main" id="{0EC7C51B-A41D-430E-AB9F-3556440C78A4}"/>
              </a:ext>
            </a:extLst>
          </p:cNvPr>
          <p:cNvPicPr>
            <a:picLocks noChangeAspect="1"/>
          </p:cNvPicPr>
          <p:nvPr/>
        </p:nvPicPr>
        <p:blipFill>
          <a:blip r:embed="rId3"/>
          <a:stretch>
            <a:fillRect/>
          </a:stretch>
        </p:blipFill>
        <p:spPr>
          <a:xfrm>
            <a:off x="1241651" y="3428999"/>
            <a:ext cx="8801100" cy="2268415"/>
          </a:xfrm>
          <a:prstGeom prst="rect">
            <a:avLst/>
          </a:prstGeom>
        </p:spPr>
      </p:pic>
    </p:spTree>
    <p:extLst>
      <p:ext uri="{BB962C8B-B14F-4D97-AF65-F5344CB8AC3E}">
        <p14:creationId xmlns:p14="http://schemas.microsoft.com/office/powerpoint/2010/main" val="2120822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9AE07A-888A-4E88-ADFA-DECA81E2221B}"/>
              </a:ext>
            </a:extLst>
          </p:cNvPr>
          <p:cNvPicPr>
            <a:picLocks noChangeAspect="1"/>
          </p:cNvPicPr>
          <p:nvPr/>
        </p:nvPicPr>
        <p:blipFill>
          <a:blip r:embed="rId2"/>
          <a:stretch>
            <a:fillRect/>
          </a:stretch>
        </p:blipFill>
        <p:spPr>
          <a:xfrm>
            <a:off x="359648" y="1651696"/>
            <a:ext cx="3810000" cy="2867025"/>
          </a:xfrm>
          <a:prstGeom prst="rect">
            <a:avLst/>
          </a:prstGeom>
        </p:spPr>
      </p:pic>
      <p:pic>
        <p:nvPicPr>
          <p:cNvPr id="3" name="Picture 2">
            <a:extLst>
              <a:ext uri="{FF2B5EF4-FFF2-40B4-BE49-F238E27FC236}">
                <a16:creationId xmlns:a16="http://schemas.microsoft.com/office/drawing/2014/main" id="{98A9EE82-21D5-4CDD-BBF2-1278EAAB751A}"/>
              </a:ext>
            </a:extLst>
          </p:cNvPr>
          <p:cNvPicPr>
            <a:picLocks noChangeAspect="1"/>
          </p:cNvPicPr>
          <p:nvPr/>
        </p:nvPicPr>
        <p:blipFill>
          <a:blip r:embed="rId3"/>
          <a:stretch>
            <a:fillRect/>
          </a:stretch>
        </p:blipFill>
        <p:spPr>
          <a:xfrm>
            <a:off x="4114381" y="1504058"/>
            <a:ext cx="4076700" cy="3162300"/>
          </a:xfrm>
          <a:prstGeom prst="rect">
            <a:avLst/>
          </a:prstGeom>
        </p:spPr>
      </p:pic>
      <p:pic>
        <p:nvPicPr>
          <p:cNvPr id="4" name="Picture 3">
            <a:extLst>
              <a:ext uri="{FF2B5EF4-FFF2-40B4-BE49-F238E27FC236}">
                <a16:creationId xmlns:a16="http://schemas.microsoft.com/office/drawing/2014/main" id="{18694AB5-641B-40BB-AFE7-C431A87CCCF4}"/>
              </a:ext>
            </a:extLst>
          </p:cNvPr>
          <p:cNvPicPr>
            <a:picLocks noChangeAspect="1"/>
          </p:cNvPicPr>
          <p:nvPr/>
        </p:nvPicPr>
        <p:blipFill>
          <a:blip r:embed="rId4"/>
          <a:stretch>
            <a:fillRect/>
          </a:stretch>
        </p:blipFill>
        <p:spPr>
          <a:xfrm>
            <a:off x="8191081" y="1651696"/>
            <a:ext cx="3578049" cy="3088559"/>
          </a:xfrm>
          <a:prstGeom prst="rect">
            <a:avLst/>
          </a:prstGeom>
        </p:spPr>
      </p:pic>
      <p:sp>
        <p:nvSpPr>
          <p:cNvPr id="5" name="TextBox 4">
            <a:extLst>
              <a:ext uri="{FF2B5EF4-FFF2-40B4-BE49-F238E27FC236}">
                <a16:creationId xmlns:a16="http://schemas.microsoft.com/office/drawing/2014/main" id="{4C8D0218-7EA8-4694-8F4D-DB93F5ECA07B}"/>
              </a:ext>
            </a:extLst>
          </p:cNvPr>
          <p:cNvSpPr txBox="1"/>
          <p:nvPr/>
        </p:nvSpPr>
        <p:spPr>
          <a:xfrm>
            <a:off x="592853" y="4846288"/>
            <a:ext cx="2984360" cy="369332"/>
          </a:xfrm>
          <a:prstGeom prst="rect">
            <a:avLst/>
          </a:prstGeom>
          <a:noFill/>
        </p:spPr>
        <p:txBody>
          <a:bodyPr wrap="square" rtlCol="0">
            <a:spAutoFit/>
          </a:bodyPr>
          <a:lstStyle/>
          <a:p>
            <a:pPr algn="ctr"/>
            <a:r>
              <a:rPr lang="en-US" dirty="0"/>
              <a:t>European</a:t>
            </a:r>
          </a:p>
        </p:txBody>
      </p:sp>
      <p:sp>
        <p:nvSpPr>
          <p:cNvPr id="6" name="TextBox 5">
            <a:extLst>
              <a:ext uri="{FF2B5EF4-FFF2-40B4-BE49-F238E27FC236}">
                <a16:creationId xmlns:a16="http://schemas.microsoft.com/office/drawing/2014/main" id="{8E5CFAE3-5317-48F0-82CF-A027223D740C}"/>
              </a:ext>
            </a:extLst>
          </p:cNvPr>
          <p:cNvSpPr txBox="1"/>
          <p:nvPr/>
        </p:nvSpPr>
        <p:spPr>
          <a:xfrm>
            <a:off x="5008894" y="4846288"/>
            <a:ext cx="2612571" cy="369332"/>
          </a:xfrm>
          <a:prstGeom prst="rect">
            <a:avLst/>
          </a:prstGeom>
          <a:noFill/>
        </p:spPr>
        <p:txBody>
          <a:bodyPr wrap="square" rtlCol="0">
            <a:spAutoFit/>
          </a:bodyPr>
          <a:lstStyle/>
          <a:p>
            <a:pPr algn="ctr"/>
            <a:r>
              <a:rPr lang="en-US" dirty="0"/>
              <a:t>North American</a:t>
            </a:r>
          </a:p>
        </p:txBody>
      </p:sp>
      <p:sp>
        <p:nvSpPr>
          <p:cNvPr id="7" name="TextBox 6">
            <a:extLst>
              <a:ext uri="{FF2B5EF4-FFF2-40B4-BE49-F238E27FC236}">
                <a16:creationId xmlns:a16="http://schemas.microsoft.com/office/drawing/2014/main" id="{1C1FBB9C-A282-4A25-A1D7-71202BC1EDA1}"/>
              </a:ext>
            </a:extLst>
          </p:cNvPr>
          <p:cNvSpPr txBox="1"/>
          <p:nvPr/>
        </p:nvSpPr>
        <p:spPr>
          <a:xfrm>
            <a:off x="8940101" y="4846288"/>
            <a:ext cx="2260879" cy="369332"/>
          </a:xfrm>
          <a:prstGeom prst="rect">
            <a:avLst/>
          </a:prstGeom>
          <a:noFill/>
        </p:spPr>
        <p:txBody>
          <a:bodyPr wrap="square" rtlCol="0">
            <a:spAutoFit/>
          </a:bodyPr>
          <a:lstStyle/>
          <a:p>
            <a:pPr algn="ctr"/>
            <a:r>
              <a:rPr lang="en-US" dirty="0"/>
              <a:t>Australian</a:t>
            </a:r>
          </a:p>
        </p:txBody>
      </p:sp>
    </p:spTree>
    <p:extLst>
      <p:ext uri="{BB962C8B-B14F-4D97-AF65-F5344CB8AC3E}">
        <p14:creationId xmlns:p14="http://schemas.microsoft.com/office/powerpoint/2010/main" val="729934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6476B-9585-4C61-B737-3530BD8BE8C7}"/>
              </a:ext>
            </a:extLst>
          </p:cNvPr>
          <p:cNvSpPr>
            <a:spLocks noGrp="1"/>
          </p:cNvSpPr>
          <p:nvPr>
            <p:ph type="title"/>
          </p:nvPr>
        </p:nvSpPr>
        <p:spPr/>
        <p:txBody>
          <a:bodyPr/>
          <a:lstStyle/>
          <a:p>
            <a:r>
              <a:rPr lang="en-US" dirty="0"/>
              <a:t>Factors that Affect Lesion Size</a:t>
            </a:r>
          </a:p>
        </p:txBody>
      </p:sp>
      <p:sp>
        <p:nvSpPr>
          <p:cNvPr id="3" name="Content Placeholder 2">
            <a:extLst>
              <a:ext uri="{FF2B5EF4-FFF2-40B4-BE49-F238E27FC236}">
                <a16:creationId xmlns:a16="http://schemas.microsoft.com/office/drawing/2014/main" id="{BDA56BFF-DC24-425C-A6BE-D16CD49B7568}"/>
              </a:ext>
            </a:extLst>
          </p:cNvPr>
          <p:cNvSpPr>
            <a:spLocks noGrp="1"/>
          </p:cNvSpPr>
          <p:nvPr>
            <p:ph idx="1"/>
          </p:nvPr>
        </p:nvSpPr>
        <p:spPr/>
        <p:txBody>
          <a:bodyPr/>
          <a:lstStyle/>
          <a:p>
            <a:pPr marL="514350" indent="-514350">
              <a:buFont typeface="+mj-lt"/>
              <a:buAutoNum type="arabicPeriod"/>
            </a:pPr>
            <a:r>
              <a:rPr lang="en-US" dirty="0"/>
              <a:t>Needle Gauge and Active Tip Length</a:t>
            </a:r>
          </a:p>
          <a:p>
            <a:pPr marL="514350" indent="-514350">
              <a:buFont typeface="+mj-lt"/>
              <a:buAutoNum type="arabicPeriod"/>
            </a:pPr>
            <a:endParaRPr lang="en-US" dirty="0"/>
          </a:p>
          <a:p>
            <a:pPr marL="514350" indent="-514350">
              <a:buFont typeface="+mj-lt"/>
              <a:buAutoNum type="arabicPeriod"/>
            </a:pPr>
            <a:r>
              <a:rPr lang="en-US" dirty="0"/>
              <a:t>Temperature of Lesion</a:t>
            </a:r>
          </a:p>
          <a:p>
            <a:pPr lvl="1"/>
            <a:r>
              <a:rPr lang="en-US" dirty="0"/>
              <a:t>80-85 degrees C</a:t>
            </a:r>
          </a:p>
          <a:p>
            <a:pPr marL="514350" indent="-514350">
              <a:buFont typeface="+mj-lt"/>
              <a:buAutoNum type="arabicPeriod"/>
            </a:pPr>
            <a:endParaRPr lang="en-US" dirty="0"/>
          </a:p>
          <a:p>
            <a:pPr marL="514350" indent="-514350">
              <a:buFont typeface="+mj-lt"/>
              <a:buAutoNum type="arabicPeriod"/>
            </a:pPr>
            <a:r>
              <a:rPr lang="en-US" dirty="0"/>
              <a:t>Time of Lesion</a:t>
            </a:r>
          </a:p>
          <a:p>
            <a:pPr lvl="1"/>
            <a:r>
              <a:rPr lang="en-US" dirty="0"/>
              <a:t>60-90 seconds</a:t>
            </a:r>
          </a:p>
        </p:txBody>
      </p:sp>
      <p:sp>
        <p:nvSpPr>
          <p:cNvPr id="4" name="TextBox 3">
            <a:extLst>
              <a:ext uri="{FF2B5EF4-FFF2-40B4-BE49-F238E27FC236}">
                <a16:creationId xmlns:a16="http://schemas.microsoft.com/office/drawing/2014/main" id="{D7836B59-9249-48B5-A9EF-56222032D015}"/>
              </a:ext>
            </a:extLst>
          </p:cNvPr>
          <p:cNvSpPr txBox="1"/>
          <p:nvPr/>
        </p:nvSpPr>
        <p:spPr>
          <a:xfrm>
            <a:off x="1396721" y="5617029"/>
            <a:ext cx="8340132" cy="830997"/>
          </a:xfrm>
          <a:prstGeom prst="rect">
            <a:avLst/>
          </a:prstGeom>
          <a:noFill/>
        </p:spPr>
        <p:txBody>
          <a:bodyPr wrap="square" rtlCol="0">
            <a:spAutoFit/>
          </a:bodyPr>
          <a:lstStyle/>
          <a:p>
            <a:r>
              <a:rPr lang="en-US" sz="2400" dirty="0"/>
              <a:t>* </a:t>
            </a:r>
            <a:r>
              <a:rPr lang="en-US" sz="2400" b="1" dirty="0"/>
              <a:t>10-15 mm lesion corresponds = 9-12 months clinically significant relief</a:t>
            </a:r>
          </a:p>
        </p:txBody>
      </p:sp>
    </p:spTree>
    <p:extLst>
      <p:ext uri="{BB962C8B-B14F-4D97-AF65-F5344CB8AC3E}">
        <p14:creationId xmlns:p14="http://schemas.microsoft.com/office/powerpoint/2010/main" val="2654518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4D56-91C4-4EC8-9F87-93810EC6A514}"/>
              </a:ext>
            </a:extLst>
          </p:cNvPr>
          <p:cNvSpPr>
            <a:spLocks noGrp="1"/>
          </p:cNvSpPr>
          <p:nvPr>
            <p:ph type="title"/>
          </p:nvPr>
        </p:nvSpPr>
        <p:spPr/>
        <p:txBody>
          <a:bodyPr/>
          <a:lstStyle/>
          <a:p>
            <a:r>
              <a:rPr lang="en-US" dirty="0"/>
              <a:t>The Facet Joint</a:t>
            </a:r>
          </a:p>
        </p:txBody>
      </p:sp>
      <p:pic>
        <p:nvPicPr>
          <p:cNvPr id="4" name="Picture 2" descr="LZJanatLat">
            <a:extLst>
              <a:ext uri="{FF2B5EF4-FFF2-40B4-BE49-F238E27FC236}">
                <a16:creationId xmlns:a16="http://schemas.microsoft.com/office/drawing/2014/main" id="{63E8389A-88D5-439C-A03F-7B500B188E1D}"/>
              </a:ext>
            </a:extLst>
          </p:cNvPr>
          <p:cNvPicPr>
            <a:picLocks noChangeAspect="1" noChangeArrowheads="1"/>
          </p:cNvPicPr>
          <p:nvPr/>
        </p:nvPicPr>
        <p:blipFill>
          <a:blip r:embed="rId2"/>
          <a:srcRect/>
          <a:stretch>
            <a:fillRect/>
          </a:stretch>
        </p:blipFill>
        <p:spPr bwMode="auto">
          <a:xfrm>
            <a:off x="1816781" y="1895670"/>
            <a:ext cx="8894762" cy="3265488"/>
          </a:xfrm>
          <a:prstGeom prst="rect">
            <a:avLst/>
          </a:prstGeom>
          <a:noFill/>
        </p:spPr>
      </p:pic>
    </p:spTree>
    <p:extLst>
      <p:ext uri="{BB962C8B-B14F-4D97-AF65-F5344CB8AC3E}">
        <p14:creationId xmlns:p14="http://schemas.microsoft.com/office/powerpoint/2010/main" val="35392036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C88D0-C838-41D4-ADFE-2B0CED197918}"/>
              </a:ext>
            </a:extLst>
          </p:cNvPr>
          <p:cNvSpPr>
            <a:spLocks noGrp="1"/>
          </p:cNvSpPr>
          <p:nvPr>
            <p:ph type="title"/>
          </p:nvPr>
        </p:nvSpPr>
        <p:spPr/>
        <p:txBody>
          <a:bodyPr>
            <a:normAutofit/>
          </a:bodyPr>
          <a:lstStyle/>
          <a:p>
            <a:r>
              <a:rPr lang="en-US" sz="4800" dirty="0"/>
              <a:t>Why is Lesion Size Important?</a:t>
            </a:r>
          </a:p>
        </p:txBody>
      </p:sp>
      <p:sp>
        <p:nvSpPr>
          <p:cNvPr id="3" name="TextBox 2">
            <a:extLst>
              <a:ext uri="{FF2B5EF4-FFF2-40B4-BE49-F238E27FC236}">
                <a16:creationId xmlns:a16="http://schemas.microsoft.com/office/drawing/2014/main" id="{E0BC1CAA-310B-484B-AEE8-75F721082CA6}"/>
              </a:ext>
            </a:extLst>
          </p:cNvPr>
          <p:cNvSpPr txBox="1"/>
          <p:nvPr/>
        </p:nvSpPr>
        <p:spPr>
          <a:xfrm>
            <a:off x="1306285" y="1929284"/>
            <a:ext cx="10515600" cy="3631763"/>
          </a:xfrm>
          <a:prstGeom prst="rect">
            <a:avLst/>
          </a:prstGeom>
          <a:noFill/>
        </p:spPr>
        <p:txBody>
          <a:bodyPr wrap="square" rtlCol="0">
            <a:spAutoFit/>
          </a:bodyPr>
          <a:lstStyle/>
          <a:p>
            <a:r>
              <a:rPr lang="en-US" sz="4400" dirty="0"/>
              <a:t>“Larger lesions mean a larger tolerance of errors in </a:t>
            </a:r>
            <a:r>
              <a:rPr lang="en-US" sz="4400" dirty="0" err="1"/>
              <a:t>electrodeplacement</a:t>
            </a:r>
            <a:r>
              <a:rPr lang="en-US" sz="4400" dirty="0"/>
              <a:t> and of the inevitable variation in the anatomic </a:t>
            </a:r>
            <a:r>
              <a:rPr lang="en-US" sz="4400" dirty="0" err="1"/>
              <a:t>positionof</a:t>
            </a:r>
            <a:r>
              <a:rPr lang="en-US" sz="4400" dirty="0"/>
              <a:t> the medial branches.”</a:t>
            </a:r>
          </a:p>
          <a:p>
            <a:endParaRPr lang="en-US" dirty="0"/>
          </a:p>
          <a:p>
            <a:endParaRPr lang="en-US" dirty="0"/>
          </a:p>
          <a:p>
            <a:r>
              <a:rPr lang="en-US" dirty="0"/>
              <a:t>Lord, McDonald, </a:t>
            </a:r>
            <a:r>
              <a:rPr lang="en-US" dirty="0" err="1"/>
              <a:t>Bogduk</a:t>
            </a:r>
            <a:r>
              <a:rPr lang="en-US" dirty="0"/>
              <a:t> 1998</a:t>
            </a:r>
          </a:p>
        </p:txBody>
      </p:sp>
    </p:spTree>
    <p:extLst>
      <p:ext uri="{BB962C8B-B14F-4D97-AF65-F5344CB8AC3E}">
        <p14:creationId xmlns:p14="http://schemas.microsoft.com/office/powerpoint/2010/main" val="12517883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04A61-C547-4DD8-BB5B-F1CB814973DF}"/>
              </a:ext>
            </a:extLst>
          </p:cNvPr>
          <p:cNvSpPr>
            <a:spLocks noGrp="1"/>
          </p:cNvSpPr>
          <p:nvPr>
            <p:ph type="title"/>
          </p:nvPr>
        </p:nvSpPr>
        <p:spPr/>
        <p:txBody>
          <a:bodyPr/>
          <a:lstStyle/>
          <a:p>
            <a:r>
              <a:rPr lang="en-US" dirty="0"/>
              <a:t>Needle Size and Burn Volume</a:t>
            </a:r>
          </a:p>
        </p:txBody>
      </p:sp>
      <p:pic>
        <p:nvPicPr>
          <p:cNvPr id="4" name="Picture 3">
            <a:extLst>
              <a:ext uri="{FF2B5EF4-FFF2-40B4-BE49-F238E27FC236}">
                <a16:creationId xmlns:a16="http://schemas.microsoft.com/office/drawing/2014/main" id="{B33E0F4E-9325-473B-A750-B4F456FA0134}"/>
              </a:ext>
            </a:extLst>
          </p:cNvPr>
          <p:cNvPicPr>
            <a:picLocks noChangeAspect="1"/>
          </p:cNvPicPr>
          <p:nvPr/>
        </p:nvPicPr>
        <p:blipFill>
          <a:blip r:embed="rId2"/>
          <a:stretch>
            <a:fillRect/>
          </a:stretch>
        </p:blipFill>
        <p:spPr>
          <a:xfrm>
            <a:off x="6731454" y="1993708"/>
            <a:ext cx="4476750" cy="3533775"/>
          </a:xfrm>
          <a:prstGeom prst="rect">
            <a:avLst/>
          </a:prstGeom>
        </p:spPr>
      </p:pic>
      <p:sp>
        <p:nvSpPr>
          <p:cNvPr id="5" name="TextBox 4">
            <a:extLst>
              <a:ext uri="{FF2B5EF4-FFF2-40B4-BE49-F238E27FC236}">
                <a16:creationId xmlns:a16="http://schemas.microsoft.com/office/drawing/2014/main" id="{C67F3B96-BB56-4690-B8FD-8FF66AC287B3}"/>
              </a:ext>
            </a:extLst>
          </p:cNvPr>
          <p:cNvSpPr txBox="1"/>
          <p:nvPr/>
        </p:nvSpPr>
        <p:spPr>
          <a:xfrm>
            <a:off x="1242646" y="2237101"/>
            <a:ext cx="4853354"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Increase lesion size with 18g compared to 20g</a:t>
            </a:r>
          </a:p>
          <a:p>
            <a:pPr marL="285750" indent="-285750">
              <a:buFont typeface="Arial" panose="020B0604020202020204" pitchFamily="34" charset="0"/>
              <a:buChar char="•"/>
            </a:pPr>
            <a:r>
              <a:rPr lang="en-US" sz="2400" dirty="0"/>
              <a:t>Increased lesion size with rotation of curved cannula 180 degrees and second burn</a:t>
            </a:r>
          </a:p>
          <a:p>
            <a:pPr marL="285750" indent="-285750">
              <a:buFont typeface="Arial" panose="020B0604020202020204" pitchFamily="34" charset="0"/>
              <a:buChar char="•"/>
            </a:pPr>
            <a:r>
              <a:rPr lang="en-US" sz="2400" dirty="0"/>
              <a:t>Notice spherical shape of lesion</a:t>
            </a:r>
          </a:p>
          <a:p>
            <a:pPr marL="742950" lvl="1" indent="-285750">
              <a:buFont typeface="Arial" panose="020B0604020202020204" pitchFamily="34" charset="0"/>
              <a:buChar char="•"/>
            </a:pPr>
            <a:r>
              <a:rPr lang="en-US" sz="2400" dirty="0"/>
              <a:t>No significant lesion past tip of needle</a:t>
            </a:r>
          </a:p>
        </p:txBody>
      </p:sp>
    </p:spTree>
    <p:extLst>
      <p:ext uri="{BB962C8B-B14F-4D97-AF65-F5344CB8AC3E}">
        <p14:creationId xmlns:p14="http://schemas.microsoft.com/office/powerpoint/2010/main" val="170109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75F15C-E562-4643-AF92-38E5D7BFDBE3}"/>
              </a:ext>
            </a:extLst>
          </p:cNvPr>
          <p:cNvPicPr>
            <a:picLocks noChangeAspect="1"/>
          </p:cNvPicPr>
          <p:nvPr/>
        </p:nvPicPr>
        <p:blipFill>
          <a:blip r:embed="rId2"/>
          <a:stretch>
            <a:fillRect/>
          </a:stretch>
        </p:blipFill>
        <p:spPr>
          <a:xfrm>
            <a:off x="1790700" y="142875"/>
            <a:ext cx="8610600" cy="6572250"/>
          </a:xfrm>
          <a:prstGeom prst="rect">
            <a:avLst/>
          </a:prstGeom>
        </p:spPr>
      </p:pic>
    </p:spTree>
    <p:extLst>
      <p:ext uri="{BB962C8B-B14F-4D97-AF65-F5344CB8AC3E}">
        <p14:creationId xmlns:p14="http://schemas.microsoft.com/office/powerpoint/2010/main" val="5215372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56EF4-C3C9-4CAC-BAAF-B1E4FB745419}"/>
              </a:ext>
            </a:extLst>
          </p:cNvPr>
          <p:cNvPicPr>
            <a:picLocks noChangeAspect="1"/>
          </p:cNvPicPr>
          <p:nvPr/>
        </p:nvPicPr>
        <p:blipFill>
          <a:blip r:embed="rId3"/>
          <a:stretch>
            <a:fillRect/>
          </a:stretch>
        </p:blipFill>
        <p:spPr>
          <a:xfrm>
            <a:off x="2109787" y="238125"/>
            <a:ext cx="7820025" cy="2343150"/>
          </a:xfrm>
          <a:prstGeom prst="rect">
            <a:avLst/>
          </a:prstGeom>
        </p:spPr>
      </p:pic>
      <p:pic>
        <p:nvPicPr>
          <p:cNvPr id="5" name="Picture 4">
            <a:extLst>
              <a:ext uri="{FF2B5EF4-FFF2-40B4-BE49-F238E27FC236}">
                <a16:creationId xmlns:a16="http://schemas.microsoft.com/office/drawing/2014/main" id="{FCACE0AE-E1DC-4685-BAC6-731D860EC046}"/>
              </a:ext>
            </a:extLst>
          </p:cNvPr>
          <p:cNvPicPr>
            <a:picLocks noChangeAspect="1"/>
          </p:cNvPicPr>
          <p:nvPr/>
        </p:nvPicPr>
        <p:blipFill>
          <a:blip r:embed="rId4"/>
          <a:stretch>
            <a:fillRect/>
          </a:stretch>
        </p:blipFill>
        <p:spPr>
          <a:xfrm>
            <a:off x="1287929" y="2757487"/>
            <a:ext cx="2283945" cy="3343275"/>
          </a:xfrm>
          <a:prstGeom prst="rect">
            <a:avLst/>
          </a:prstGeom>
        </p:spPr>
      </p:pic>
      <p:pic>
        <p:nvPicPr>
          <p:cNvPr id="7" name="Picture 6">
            <a:extLst>
              <a:ext uri="{FF2B5EF4-FFF2-40B4-BE49-F238E27FC236}">
                <a16:creationId xmlns:a16="http://schemas.microsoft.com/office/drawing/2014/main" id="{B4990E8F-4E6A-438F-8FCE-A911C3698DA3}"/>
              </a:ext>
            </a:extLst>
          </p:cNvPr>
          <p:cNvPicPr>
            <a:picLocks noChangeAspect="1"/>
          </p:cNvPicPr>
          <p:nvPr/>
        </p:nvPicPr>
        <p:blipFill>
          <a:blip r:embed="rId5"/>
          <a:stretch>
            <a:fillRect/>
          </a:stretch>
        </p:blipFill>
        <p:spPr>
          <a:xfrm>
            <a:off x="5757862" y="2986088"/>
            <a:ext cx="5972175" cy="2581275"/>
          </a:xfrm>
          <a:prstGeom prst="rect">
            <a:avLst/>
          </a:prstGeom>
        </p:spPr>
      </p:pic>
    </p:spTree>
    <p:extLst>
      <p:ext uri="{BB962C8B-B14F-4D97-AF65-F5344CB8AC3E}">
        <p14:creationId xmlns:p14="http://schemas.microsoft.com/office/powerpoint/2010/main" val="28838998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B202B-67FF-47EF-B1E5-ADB977702695}"/>
              </a:ext>
            </a:extLst>
          </p:cNvPr>
          <p:cNvPicPr>
            <a:picLocks noChangeAspect="1"/>
          </p:cNvPicPr>
          <p:nvPr/>
        </p:nvPicPr>
        <p:blipFill>
          <a:blip r:embed="rId3"/>
          <a:stretch>
            <a:fillRect/>
          </a:stretch>
        </p:blipFill>
        <p:spPr>
          <a:xfrm>
            <a:off x="2031603" y="2733674"/>
            <a:ext cx="7898209" cy="3771901"/>
          </a:xfrm>
          <a:prstGeom prst="rect">
            <a:avLst/>
          </a:prstGeom>
        </p:spPr>
      </p:pic>
      <p:pic>
        <p:nvPicPr>
          <p:cNvPr id="4" name="Picture 3">
            <a:extLst>
              <a:ext uri="{FF2B5EF4-FFF2-40B4-BE49-F238E27FC236}">
                <a16:creationId xmlns:a16="http://schemas.microsoft.com/office/drawing/2014/main" id="{851EC2E1-C7D1-49F1-9A1B-D0EECCDEAE67}"/>
              </a:ext>
            </a:extLst>
          </p:cNvPr>
          <p:cNvPicPr>
            <a:picLocks noChangeAspect="1"/>
          </p:cNvPicPr>
          <p:nvPr/>
        </p:nvPicPr>
        <p:blipFill>
          <a:blip r:embed="rId4"/>
          <a:stretch>
            <a:fillRect/>
          </a:stretch>
        </p:blipFill>
        <p:spPr>
          <a:xfrm>
            <a:off x="2109787" y="238125"/>
            <a:ext cx="7820025" cy="2343150"/>
          </a:xfrm>
          <a:prstGeom prst="rect">
            <a:avLst/>
          </a:prstGeom>
        </p:spPr>
      </p:pic>
    </p:spTree>
    <p:extLst>
      <p:ext uri="{BB962C8B-B14F-4D97-AF65-F5344CB8AC3E}">
        <p14:creationId xmlns:p14="http://schemas.microsoft.com/office/powerpoint/2010/main" val="8377007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A529D-1AC2-4912-BB47-654126A2A5CF}"/>
              </a:ext>
            </a:extLst>
          </p:cNvPr>
          <p:cNvPicPr>
            <a:picLocks noChangeAspect="1"/>
          </p:cNvPicPr>
          <p:nvPr/>
        </p:nvPicPr>
        <p:blipFill>
          <a:blip r:embed="rId2"/>
          <a:stretch>
            <a:fillRect/>
          </a:stretch>
        </p:blipFill>
        <p:spPr>
          <a:xfrm>
            <a:off x="864158" y="2135183"/>
            <a:ext cx="10897804" cy="1904724"/>
          </a:xfrm>
          <a:prstGeom prst="rect">
            <a:avLst/>
          </a:prstGeom>
        </p:spPr>
      </p:pic>
    </p:spTree>
    <p:extLst>
      <p:ext uri="{BB962C8B-B14F-4D97-AF65-F5344CB8AC3E}">
        <p14:creationId xmlns:p14="http://schemas.microsoft.com/office/powerpoint/2010/main" val="23070667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1CFE83-5F27-4F87-94B1-C90DD0C61BE8}"/>
              </a:ext>
            </a:extLst>
          </p:cNvPr>
          <p:cNvPicPr>
            <a:picLocks noChangeAspect="1"/>
          </p:cNvPicPr>
          <p:nvPr/>
        </p:nvPicPr>
        <p:blipFill>
          <a:blip r:embed="rId2"/>
          <a:stretch>
            <a:fillRect/>
          </a:stretch>
        </p:blipFill>
        <p:spPr>
          <a:xfrm>
            <a:off x="1224064" y="0"/>
            <a:ext cx="9743872" cy="6858000"/>
          </a:xfrm>
          <a:prstGeom prst="rect">
            <a:avLst/>
          </a:prstGeom>
        </p:spPr>
      </p:pic>
    </p:spTree>
    <p:extLst>
      <p:ext uri="{BB962C8B-B14F-4D97-AF65-F5344CB8AC3E}">
        <p14:creationId xmlns:p14="http://schemas.microsoft.com/office/powerpoint/2010/main" val="13714346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9C2EF-50D6-417F-B088-FCCC7D24FECC}"/>
              </a:ext>
            </a:extLst>
          </p:cNvPr>
          <p:cNvSpPr>
            <a:spLocks noGrp="1"/>
          </p:cNvSpPr>
          <p:nvPr>
            <p:ph type="title"/>
          </p:nvPr>
        </p:nvSpPr>
        <p:spPr/>
        <p:txBody>
          <a:bodyPr/>
          <a:lstStyle/>
          <a:p>
            <a:r>
              <a:rPr lang="en-US" dirty="0">
                <a:ea typeface="ＭＳ Ｐゴシック" charset="-128"/>
                <a:cs typeface="ＭＳ Ｐゴシック" charset="-128"/>
              </a:rPr>
              <a:t>Optimal Technique = Optimal RF Outcomes</a:t>
            </a:r>
            <a:endParaRPr lang="en-US" dirty="0"/>
          </a:p>
        </p:txBody>
      </p:sp>
      <p:graphicFrame>
        <p:nvGraphicFramePr>
          <p:cNvPr id="4" name="Content Placeholder 6">
            <a:extLst>
              <a:ext uri="{FF2B5EF4-FFF2-40B4-BE49-F238E27FC236}">
                <a16:creationId xmlns:a16="http://schemas.microsoft.com/office/drawing/2014/main" id="{B1D0ED35-F2B1-49FD-935A-44C6090446AA}"/>
              </a:ext>
            </a:extLst>
          </p:cNvPr>
          <p:cNvGraphicFramePr>
            <a:graphicFrameLocks/>
          </p:cNvGraphicFramePr>
          <p:nvPr>
            <p:extLst>
              <p:ext uri="{D42A27DB-BD31-4B8C-83A1-F6EECF244321}">
                <p14:modId xmlns:p14="http://schemas.microsoft.com/office/powerpoint/2010/main" val="1225705046"/>
              </p:ext>
            </p:extLst>
          </p:nvPr>
        </p:nvGraphicFramePr>
        <p:xfrm>
          <a:off x="1743389" y="2016368"/>
          <a:ext cx="8512795" cy="4070401"/>
        </p:xfrm>
        <a:graphic>
          <a:graphicData uri="http://schemas.openxmlformats.org/drawingml/2006/table">
            <a:tbl>
              <a:tblPr firstRow="1" bandRow="1">
                <a:tableStyleId>{5C22544A-7EE6-4342-B048-85BDC9FD1C3A}</a:tableStyleId>
              </a:tblPr>
              <a:tblGrid>
                <a:gridCol w="1702559">
                  <a:extLst>
                    <a:ext uri="{9D8B030D-6E8A-4147-A177-3AD203B41FA5}">
                      <a16:colId xmlns:a16="http://schemas.microsoft.com/office/drawing/2014/main" val="20000"/>
                    </a:ext>
                  </a:extLst>
                </a:gridCol>
                <a:gridCol w="1702559">
                  <a:extLst>
                    <a:ext uri="{9D8B030D-6E8A-4147-A177-3AD203B41FA5}">
                      <a16:colId xmlns:a16="http://schemas.microsoft.com/office/drawing/2014/main" val="20001"/>
                    </a:ext>
                  </a:extLst>
                </a:gridCol>
                <a:gridCol w="1702559">
                  <a:extLst>
                    <a:ext uri="{9D8B030D-6E8A-4147-A177-3AD203B41FA5}">
                      <a16:colId xmlns:a16="http://schemas.microsoft.com/office/drawing/2014/main" val="20002"/>
                    </a:ext>
                  </a:extLst>
                </a:gridCol>
                <a:gridCol w="1702559">
                  <a:extLst>
                    <a:ext uri="{9D8B030D-6E8A-4147-A177-3AD203B41FA5}">
                      <a16:colId xmlns:a16="http://schemas.microsoft.com/office/drawing/2014/main" val="20003"/>
                    </a:ext>
                  </a:extLst>
                </a:gridCol>
                <a:gridCol w="1702559">
                  <a:extLst>
                    <a:ext uri="{9D8B030D-6E8A-4147-A177-3AD203B41FA5}">
                      <a16:colId xmlns:a16="http://schemas.microsoft.com/office/drawing/2014/main" val="20004"/>
                    </a:ext>
                  </a:extLst>
                </a:gridCol>
              </a:tblGrid>
              <a:tr h="505721">
                <a:tc>
                  <a:txBody>
                    <a:bodyPr/>
                    <a:lstStyle/>
                    <a:p>
                      <a:r>
                        <a:rPr lang="en-US" sz="1400" dirty="0"/>
                        <a:t>Study</a:t>
                      </a:r>
                    </a:p>
                  </a:txBody>
                  <a:tcPr marT="34290" marB="34290"/>
                </a:tc>
                <a:tc>
                  <a:txBody>
                    <a:bodyPr/>
                    <a:lstStyle/>
                    <a:p>
                      <a:r>
                        <a:rPr lang="en-US" sz="1400" dirty="0"/>
                        <a:t>Parallel Lesion?</a:t>
                      </a:r>
                    </a:p>
                  </a:txBody>
                  <a:tcPr marT="34290" marB="34290"/>
                </a:tc>
                <a:tc>
                  <a:txBody>
                    <a:bodyPr/>
                    <a:lstStyle/>
                    <a:p>
                      <a:r>
                        <a:rPr lang="en-US" sz="1400" dirty="0"/>
                        <a:t>Single/Multi Lesion</a:t>
                      </a:r>
                    </a:p>
                  </a:txBody>
                  <a:tcPr marT="34290" marB="34290"/>
                </a:tc>
                <a:tc>
                  <a:txBody>
                    <a:bodyPr/>
                    <a:lstStyle/>
                    <a:p>
                      <a:r>
                        <a:rPr lang="en-US" sz="1400" dirty="0"/>
                        <a:t>Needle Guage</a:t>
                      </a:r>
                    </a:p>
                  </a:txBody>
                  <a:tcPr marT="34290" marB="34290"/>
                </a:tc>
                <a:tc>
                  <a:txBody>
                    <a:bodyPr/>
                    <a:lstStyle/>
                    <a:p>
                      <a:r>
                        <a:rPr lang="en-US" sz="1400" dirty="0"/>
                        <a:t>Outcome</a:t>
                      </a:r>
                    </a:p>
                  </a:txBody>
                  <a:tcPr marT="34290" marB="34290"/>
                </a:tc>
                <a:extLst>
                  <a:ext uri="{0D108BD9-81ED-4DB2-BD59-A6C34878D82A}">
                    <a16:rowId xmlns:a16="http://schemas.microsoft.com/office/drawing/2014/main" val="10000"/>
                  </a:ext>
                </a:extLst>
              </a:tr>
              <a:tr h="505721">
                <a:tc>
                  <a:txBody>
                    <a:bodyPr/>
                    <a:lstStyle/>
                    <a:p>
                      <a:r>
                        <a:rPr lang="en-US" sz="1400" dirty="0"/>
                        <a:t>Leclaire, van Wijk</a:t>
                      </a:r>
                    </a:p>
                  </a:txBody>
                  <a:tcPr marT="34290" marB="34290"/>
                </a:tc>
                <a:tc>
                  <a:txBody>
                    <a:bodyPr/>
                    <a:lstStyle/>
                    <a:p>
                      <a:r>
                        <a:rPr lang="en-US" sz="1400" dirty="0"/>
                        <a:t>No</a:t>
                      </a:r>
                    </a:p>
                  </a:txBody>
                  <a:tcPr marT="34290" marB="34290"/>
                </a:tc>
                <a:tc>
                  <a:txBody>
                    <a:bodyPr/>
                    <a:lstStyle/>
                    <a:p>
                      <a:endParaRPr lang="en-US" sz="1400" dirty="0"/>
                    </a:p>
                  </a:txBody>
                  <a:tcPr marT="34290" marB="34290"/>
                </a:tc>
                <a:tc>
                  <a:txBody>
                    <a:bodyPr/>
                    <a:lstStyle/>
                    <a:p>
                      <a:r>
                        <a:rPr lang="en-US" sz="1400" dirty="0"/>
                        <a:t>22</a:t>
                      </a:r>
                    </a:p>
                  </a:txBody>
                  <a:tcPr marT="34290" marB="34290"/>
                </a:tc>
                <a:tc>
                  <a:txBody>
                    <a:bodyPr/>
                    <a:lstStyle/>
                    <a:p>
                      <a:r>
                        <a:rPr lang="en-US" sz="1400" dirty="0"/>
                        <a:t>33%</a:t>
                      </a:r>
                    </a:p>
                  </a:txBody>
                  <a:tcPr marT="34290" marB="34290"/>
                </a:tc>
                <a:extLst>
                  <a:ext uri="{0D108BD9-81ED-4DB2-BD59-A6C34878D82A}">
                    <a16:rowId xmlns:a16="http://schemas.microsoft.com/office/drawing/2014/main" val="10001"/>
                  </a:ext>
                </a:extLst>
              </a:tr>
              <a:tr h="505721">
                <a:tc>
                  <a:txBody>
                    <a:bodyPr/>
                    <a:lstStyle/>
                    <a:p>
                      <a:r>
                        <a:rPr lang="en-US" sz="1400" dirty="0"/>
                        <a:t>Burnham, van Kleef</a:t>
                      </a:r>
                    </a:p>
                  </a:txBody>
                  <a:tcPr marT="34290" marB="34290"/>
                </a:tc>
                <a:tc>
                  <a:txBody>
                    <a:bodyPr/>
                    <a:lstStyle/>
                    <a:p>
                      <a:r>
                        <a:rPr lang="en-US" sz="1400" dirty="0"/>
                        <a:t>Yes/near</a:t>
                      </a:r>
                    </a:p>
                  </a:txBody>
                  <a:tcPr marT="34290" marB="34290"/>
                </a:tc>
                <a:tc>
                  <a:txBody>
                    <a:bodyPr/>
                    <a:lstStyle/>
                    <a:p>
                      <a:r>
                        <a:rPr lang="en-US" sz="1400" dirty="0"/>
                        <a:t>single/multi</a:t>
                      </a:r>
                    </a:p>
                  </a:txBody>
                  <a:tcPr marT="34290" marB="34290"/>
                </a:tc>
                <a:tc>
                  <a:txBody>
                    <a:bodyPr/>
                    <a:lstStyle/>
                    <a:p>
                      <a:r>
                        <a:rPr lang="en-US" sz="1400" dirty="0"/>
                        <a:t>22</a:t>
                      </a:r>
                    </a:p>
                  </a:txBody>
                  <a:tcPr marT="34290" marB="34290"/>
                </a:tc>
                <a:tc>
                  <a:txBody>
                    <a:bodyPr/>
                    <a:lstStyle/>
                    <a:p>
                      <a:r>
                        <a:rPr lang="en-US" sz="1400" dirty="0"/>
                        <a:t>55%</a:t>
                      </a:r>
                    </a:p>
                  </a:txBody>
                  <a:tcPr marT="34290" marB="34290"/>
                </a:tc>
                <a:extLst>
                  <a:ext uri="{0D108BD9-81ED-4DB2-BD59-A6C34878D82A}">
                    <a16:rowId xmlns:a16="http://schemas.microsoft.com/office/drawing/2014/main" val="10002"/>
                  </a:ext>
                </a:extLst>
              </a:tr>
              <a:tr h="287872">
                <a:tc>
                  <a:txBody>
                    <a:bodyPr/>
                    <a:lstStyle/>
                    <a:p>
                      <a:r>
                        <a:rPr lang="en-US" sz="1400" dirty="0"/>
                        <a:t>Cohen</a:t>
                      </a:r>
                    </a:p>
                  </a:txBody>
                  <a:tcPr marT="34290" marB="34290"/>
                </a:tc>
                <a:tc>
                  <a:txBody>
                    <a:bodyPr/>
                    <a:lstStyle/>
                    <a:p>
                      <a:r>
                        <a:rPr lang="en-US" sz="1400" dirty="0"/>
                        <a:t>yes</a:t>
                      </a:r>
                    </a:p>
                  </a:txBody>
                  <a:tcPr marT="34290" marB="34290"/>
                </a:tc>
                <a:tc>
                  <a:txBody>
                    <a:bodyPr/>
                    <a:lstStyle/>
                    <a:p>
                      <a:r>
                        <a:rPr lang="en-US" sz="1400" dirty="0"/>
                        <a:t>single</a:t>
                      </a:r>
                    </a:p>
                  </a:txBody>
                  <a:tcPr marT="34290" marB="34290"/>
                </a:tc>
                <a:tc>
                  <a:txBody>
                    <a:bodyPr/>
                    <a:lstStyle/>
                    <a:p>
                      <a:r>
                        <a:rPr lang="en-US" sz="1400" dirty="0"/>
                        <a:t>20</a:t>
                      </a:r>
                    </a:p>
                  </a:txBody>
                  <a:tcPr marT="34290" marB="34290"/>
                </a:tc>
                <a:tc>
                  <a:txBody>
                    <a:bodyPr/>
                    <a:lstStyle/>
                    <a:p>
                      <a:r>
                        <a:rPr lang="en-US" sz="1400" dirty="0"/>
                        <a:t>64%</a:t>
                      </a:r>
                    </a:p>
                  </a:txBody>
                  <a:tcPr marT="34290" marB="34290"/>
                </a:tc>
                <a:extLst>
                  <a:ext uri="{0D108BD9-81ED-4DB2-BD59-A6C34878D82A}">
                    <a16:rowId xmlns:a16="http://schemas.microsoft.com/office/drawing/2014/main" val="10003"/>
                  </a:ext>
                </a:extLst>
              </a:tr>
              <a:tr h="505721">
                <a:tc>
                  <a:txBody>
                    <a:bodyPr/>
                    <a:lstStyle/>
                    <a:p>
                      <a:r>
                        <a:rPr lang="en-US" sz="2000" b="1" dirty="0">
                          <a:solidFill>
                            <a:srgbClr val="FF0000"/>
                          </a:solidFill>
                        </a:rPr>
                        <a:t>Dreyfuss, Reiz, Gofeld</a:t>
                      </a:r>
                    </a:p>
                  </a:txBody>
                  <a:tcPr marT="34290" marB="34290"/>
                </a:tc>
                <a:tc>
                  <a:txBody>
                    <a:bodyPr/>
                    <a:lstStyle/>
                    <a:p>
                      <a:r>
                        <a:rPr lang="en-US" sz="2000" b="1" dirty="0">
                          <a:solidFill>
                            <a:srgbClr val="FF0000"/>
                          </a:solidFill>
                        </a:rPr>
                        <a:t>yes</a:t>
                      </a:r>
                    </a:p>
                  </a:txBody>
                  <a:tcPr marT="34290" marB="34290"/>
                </a:tc>
                <a:tc>
                  <a:txBody>
                    <a:bodyPr/>
                    <a:lstStyle/>
                    <a:p>
                      <a:r>
                        <a:rPr lang="en-US" sz="2000" b="1" dirty="0">
                          <a:solidFill>
                            <a:srgbClr val="FF0000"/>
                          </a:solidFill>
                        </a:rPr>
                        <a:t>multi</a:t>
                      </a:r>
                    </a:p>
                  </a:txBody>
                  <a:tcPr marT="34290" marB="34290"/>
                </a:tc>
                <a:tc>
                  <a:txBody>
                    <a:bodyPr/>
                    <a:lstStyle/>
                    <a:p>
                      <a:r>
                        <a:rPr lang="en-US" sz="2000" b="1" dirty="0">
                          <a:solidFill>
                            <a:srgbClr val="FF0000"/>
                          </a:solidFill>
                        </a:rPr>
                        <a:t>16-18</a:t>
                      </a:r>
                    </a:p>
                  </a:txBody>
                  <a:tcPr marT="34290" marB="34290"/>
                </a:tc>
                <a:tc>
                  <a:txBody>
                    <a:bodyPr/>
                    <a:lstStyle/>
                    <a:p>
                      <a:r>
                        <a:rPr lang="en-US" sz="2000" b="1" dirty="0">
                          <a:solidFill>
                            <a:srgbClr val="FF0000"/>
                          </a:solidFill>
                        </a:rPr>
                        <a:t>87%</a:t>
                      </a:r>
                    </a:p>
                  </a:txBody>
                  <a:tcPr marT="34290" marB="34290"/>
                </a:tc>
                <a:extLst>
                  <a:ext uri="{0D108BD9-81ED-4DB2-BD59-A6C34878D82A}">
                    <a16:rowId xmlns:a16="http://schemas.microsoft.com/office/drawing/2014/main" val="10004"/>
                  </a:ext>
                </a:extLst>
              </a:tr>
              <a:tr h="287872">
                <a:tc>
                  <a:txBody>
                    <a:bodyPr/>
                    <a:lstStyle/>
                    <a:p>
                      <a:endParaRPr lang="en-US" sz="1400" dirty="0"/>
                    </a:p>
                  </a:txBody>
                  <a:tcPr marT="34290" marB="34290"/>
                </a:tc>
                <a:tc>
                  <a:txBody>
                    <a:bodyPr/>
                    <a:lstStyle/>
                    <a:p>
                      <a:endParaRPr lang="en-US" sz="1400" dirty="0"/>
                    </a:p>
                  </a:txBody>
                  <a:tcPr marT="34290" marB="34290"/>
                </a:tc>
                <a:tc>
                  <a:txBody>
                    <a:bodyPr/>
                    <a:lstStyle/>
                    <a:p>
                      <a:endParaRPr lang="en-US" sz="1400" dirty="0"/>
                    </a:p>
                  </a:txBody>
                  <a:tcPr marT="34290" marB="34290"/>
                </a:tc>
                <a:tc>
                  <a:txBody>
                    <a:bodyPr/>
                    <a:lstStyle/>
                    <a:p>
                      <a:endParaRPr lang="en-US" sz="1400" dirty="0"/>
                    </a:p>
                  </a:txBody>
                  <a:tcPr marT="34290" marB="34290"/>
                </a:tc>
                <a:tc>
                  <a:txBody>
                    <a:bodyPr/>
                    <a:lstStyle/>
                    <a:p>
                      <a:endParaRPr lang="en-US" sz="1400" dirty="0"/>
                    </a:p>
                  </a:txBody>
                  <a:tcPr marT="34290" marB="34290"/>
                </a:tc>
                <a:extLst>
                  <a:ext uri="{0D108BD9-81ED-4DB2-BD59-A6C34878D82A}">
                    <a16:rowId xmlns:a16="http://schemas.microsoft.com/office/drawing/2014/main" val="10005"/>
                  </a:ext>
                </a:extLst>
              </a:tr>
              <a:tr h="505721">
                <a:tc>
                  <a:txBody>
                    <a:bodyPr/>
                    <a:lstStyle/>
                    <a:p>
                      <a:r>
                        <a:rPr lang="en-US" sz="1400" dirty="0"/>
                        <a:t>McCormick 2015</a:t>
                      </a:r>
                    </a:p>
                  </a:txBody>
                  <a:tcPr marT="34290" marB="34290"/>
                </a:tc>
                <a:tc>
                  <a:txBody>
                    <a:bodyPr/>
                    <a:lstStyle/>
                    <a:p>
                      <a:r>
                        <a:rPr lang="en-US" sz="1400" dirty="0"/>
                        <a:t>yes</a:t>
                      </a:r>
                    </a:p>
                  </a:txBody>
                  <a:tcPr marT="34290" marB="34290"/>
                </a:tc>
                <a:tc>
                  <a:txBody>
                    <a:bodyPr/>
                    <a:lstStyle/>
                    <a:p>
                      <a:r>
                        <a:rPr lang="en-US" sz="1400" dirty="0"/>
                        <a:t>single</a:t>
                      </a:r>
                    </a:p>
                  </a:txBody>
                  <a:tcPr marT="34290" marB="34290"/>
                </a:tc>
                <a:tc>
                  <a:txBody>
                    <a:bodyPr/>
                    <a:lstStyle/>
                    <a:p>
                      <a:r>
                        <a:rPr lang="en-US" sz="1400" dirty="0"/>
                        <a:t>20</a:t>
                      </a:r>
                    </a:p>
                  </a:txBody>
                  <a:tcPr marT="34290" marB="34290"/>
                </a:tc>
                <a:tc>
                  <a:txBody>
                    <a:bodyPr/>
                    <a:lstStyle/>
                    <a:p>
                      <a:r>
                        <a:rPr lang="en-US" sz="1400" dirty="0"/>
                        <a:t>55% (pain/</a:t>
                      </a:r>
                      <a:r>
                        <a:rPr lang="en-US" sz="1400" dirty="0" err="1"/>
                        <a:t>fx</a:t>
                      </a:r>
                      <a:r>
                        <a:rPr lang="en-US" sz="1400" dirty="0"/>
                        <a:t> &gt;50%)</a:t>
                      </a:r>
                    </a:p>
                  </a:txBody>
                  <a:tcPr marT="34290" marB="34290"/>
                </a:tc>
                <a:extLst>
                  <a:ext uri="{0D108BD9-81ED-4DB2-BD59-A6C34878D82A}">
                    <a16:rowId xmlns:a16="http://schemas.microsoft.com/office/drawing/2014/main" val="10006"/>
                  </a:ext>
                </a:extLst>
              </a:tr>
              <a:tr h="287872">
                <a:tc>
                  <a:txBody>
                    <a:bodyPr/>
                    <a:lstStyle/>
                    <a:p>
                      <a:endParaRPr lang="en-US" sz="1400" dirty="0"/>
                    </a:p>
                  </a:txBody>
                  <a:tcPr marT="34290" marB="34290"/>
                </a:tc>
                <a:tc>
                  <a:txBody>
                    <a:bodyPr/>
                    <a:lstStyle/>
                    <a:p>
                      <a:endParaRPr lang="en-US" sz="1400" dirty="0"/>
                    </a:p>
                  </a:txBody>
                  <a:tcPr marT="34290" marB="34290"/>
                </a:tc>
                <a:tc>
                  <a:txBody>
                    <a:bodyPr/>
                    <a:lstStyle/>
                    <a:p>
                      <a:endParaRPr lang="en-US" sz="1400" dirty="0"/>
                    </a:p>
                  </a:txBody>
                  <a:tcPr marT="34290" marB="34290"/>
                </a:tc>
                <a:tc>
                  <a:txBody>
                    <a:bodyPr/>
                    <a:lstStyle/>
                    <a:p>
                      <a:endParaRPr lang="en-US" sz="1400" dirty="0"/>
                    </a:p>
                  </a:txBody>
                  <a:tcPr marT="34290" marB="34290"/>
                </a:tc>
                <a:tc>
                  <a:txBody>
                    <a:bodyPr/>
                    <a:lstStyle/>
                    <a:p>
                      <a:endParaRPr lang="en-US" sz="1400" dirty="0"/>
                    </a:p>
                  </a:txBody>
                  <a:tcPr marT="34290" marB="34290"/>
                </a:tc>
                <a:extLst>
                  <a:ext uri="{0D108BD9-81ED-4DB2-BD59-A6C34878D82A}">
                    <a16:rowId xmlns:a16="http://schemas.microsoft.com/office/drawing/2014/main" val="10007"/>
                  </a:ext>
                </a:extLst>
              </a:tr>
              <a:tr h="505721">
                <a:tc>
                  <a:txBody>
                    <a:bodyPr/>
                    <a:lstStyle/>
                    <a:p>
                      <a:r>
                        <a:rPr lang="en-US" sz="1400" dirty="0" err="1"/>
                        <a:t>MacVicar</a:t>
                      </a:r>
                      <a:r>
                        <a:rPr lang="en-US" sz="1400" dirty="0"/>
                        <a:t> 2013</a:t>
                      </a:r>
                    </a:p>
                  </a:txBody>
                  <a:tcPr marT="34290" marB="34290"/>
                </a:tc>
                <a:tc>
                  <a:txBody>
                    <a:bodyPr/>
                    <a:lstStyle/>
                    <a:p>
                      <a:r>
                        <a:rPr lang="en-US" sz="1400" dirty="0"/>
                        <a:t>yes</a:t>
                      </a:r>
                    </a:p>
                  </a:txBody>
                  <a:tcPr marT="34290" marB="34290"/>
                </a:tc>
                <a:tc>
                  <a:txBody>
                    <a:bodyPr/>
                    <a:lstStyle/>
                    <a:p>
                      <a:r>
                        <a:rPr lang="en-US" sz="1400" dirty="0"/>
                        <a:t>multi</a:t>
                      </a:r>
                    </a:p>
                  </a:txBody>
                  <a:tcPr marT="34290" marB="34290"/>
                </a:tc>
                <a:tc>
                  <a:txBody>
                    <a:bodyPr/>
                    <a:lstStyle/>
                    <a:p>
                      <a:r>
                        <a:rPr lang="en-US" sz="1400" dirty="0"/>
                        <a:t>16</a:t>
                      </a:r>
                    </a:p>
                  </a:txBody>
                  <a:tcPr marT="34290" marB="34290"/>
                </a:tc>
                <a:tc>
                  <a:txBody>
                    <a:bodyPr/>
                    <a:lstStyle/>
                    <a:p>
                      <a:r>
                        <a:rPr lang="en-US" sz="1400" dirty="0"/>
                        <a:t>55% (complete relief)</a:t>
                      </a:r>
                    </a:p>
                  </a:txBody>
                  <a:tcPr marT="34290" marB="3429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52425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E8BA6D-FE4A-48CA-BFA5-8B339FD5C73E}"/>
              </a:ext>
            </a:extLst>
          </p:cNvPr>
          <p:cNvPicPr>
            <a:picLocks noChangeAspect="1"/>
          </p:cNvPicPr>
          <p:nvPr/>
        </p:nvPicPr>
        <p:blipFill>
          <a:blip r:embed="rId3"/>
          <a:stretch>
            <a:fillRect/>
          </a:stretch>
        </p:blipFill>
        <p:spPr>
          <a:xfrm>
            <a:off x="1145512" y="349798"/>
            <a:ext cx="8721969" cy="3801591"/>
          </a:xfrm>
          <a:prstGeom prst="rect">
            <a:avLst/>
          </a:prstGeom>
        </p:spPr>
      </p:pic>
      <p:sp>
        <p:nvSpPr>
          <p:cNvPr id="5" name="TextBox 4">
            <a:extLst>
              <a:ext uri="{FF2B5EF4-FFF2-40B4-BE49-F238E27FC236}">
                <a16:creationId xmlns:a16="http://schemas.microsoft.com/office/drawing/2014/main" id="{2BF2D620-03C8-4FA3-9EF2-80040A843C57}"/>
              </a:ext>
            </a:extLst>
          </p:cNvPr>
          <p:cNvSpPr txBox="1"/>
          <p:nvPr/>
        </p:nvSpPr>
        <p:spPr>
          <a:xfrm>
            <a:off x="1537398" y="4330840"/>
            <a:ext cx="9304773"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Cohort study of 27 patients</a:t>
            </a:r>
          </a:p>
          <a:p>
            <a:pPr marL="285750" indent="-285750">
              <a:buFont typeface="Arial" panose="020B0604020202020204" pitchFamily="34" charset="0"/>
              <a:buChar char="•"/>
            </a:pPr>
            <a:r>
              <a:rPr lang="en-US" dirty="0"/>
              <a:t>Measured cross-sectional area of the multifid pre and post RFA via MRI</a:t>
            </a:r>
          </a:p>
          <a:p>
            <a:pPr marL="742950" lvl="1" indent="-285750">
              <a:buFont typeface="Arial" panose="020B0604020202020204" pitchFamily="34" charset="0"/>
              <a:buChar char="•"/>
            </a:pPr>
            <a:r>
              <a:rPr lang="en-US" dirty="0"/>
              <a:t>Measured at mid-disc level, axial cuts, T2 images</a:t>
            </a:r>
          </a:p>
          <a:p>
            <a:pPr marL="285750" indent="-285750">
              <a:buFont typeface="Arial" panose="020B0604020202020204" pitchFamily="34" charset="0"/>
              <a:buChar char="•"/>
            </a:pPr>
            <a:r>
              <a:rPr lang="en-US" dirty="0"/>
              <a:t>No statistically significant differences in the cross-sectional area post RFA </a:t>
            </a:r>
          </a:p>
        </p:txBody>
      </p:sp>
    </p:spTree>
    <p:extLst>
      <p:ext uri="{BB962C8B-B14F-4D97-AF65-F5344CB8AC3E}">
        <p14:creationId xmlns:p14="http://schemas.microsoft.com/office/powerpoint/2010/main" val="11298155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018" y="221063"/>
            <a:ext cx="10534893" cy="1410789"/>
          </a:xfrm>
        </p:spPr>
        <p:txBody>
          <a:bodyPr>
            <a:normAutofit/>
          </a:bodyPr>
          <a:lstStyle/>
          <a:p>
            <a:r>
              <a:rPr lang="en-US" dirty="0"/>
              <a:t>Conclusions:</a:t>
            </a:r>
            <a:br>
              <a:rPr lang="en-US" dirty="0"/>
            </a:br>
            <a:r>
              <a:rPr lang="en-US" dirty="0"/>
              <a:t>Steps towards better LRF outcomes</a:t>
            </a:r>
          </a:p>
        </p:txBody>
      </p:sp>
      <p:sp>
        <p:nvSpPr>
          <p:cNvPr id="3" name="Content Placeholder 2"/>
          <p:cNvSpPr>
            <a:spLocks noGrp="1"/>
          </p:cNvSpPr>
          <p:nvPr>
            <p:ph idx="1"/>
          </p:nvPr>
        </p:nvSpPr>
        <p:spPr>
          <a:xfrm>
            <a:off x="535260" y="1919995"/>
            <a:ext cx="10419252" cy="4618917"/>
          </a:xfrm>
        </p:spPr>
        <p:txBody>
          <a:bodyPr>
            <a:normAutofit/>
          </a:bodyPr>
          <a:lstStyle/>
          <a:p>
            <a:r>
              <a:rPr lang="en-US" sz="2800" dirty="0"/>
              <a:t>Select patients so that odds of having facet pain are high</a:t>
            </a:r>
          </a:p>
          <a:p>
            <a:endParaRPr lang="en-US" sz="2800" dirty="0"/>
          </a:p>
          <a:p>
            <a:r>
              <a:rPr lang="en-US" sz="2800" dirty="0"/>
              <a:t>Meticulous medial branch block technique</a:t>
            </a:r>
          </a:p>
          <a:p>
            <a:endParaRPr lang="en-US" sz="2800" dirty="0"/>
          </a:p>
          <a:p>
            <a:r>
              <a:rPr lang="en-US" sz="2800" dirty="0"/>
              <a:t>Meticulous RF technique</a:t>
            </a:r>
          </a:p>
        </p:txBody>
      </p:sp>
    </p:spTree>
    <p:extLst>
      <p:ext uri="{BB962C8B-B14F-4D97-AF65-F5344CB8AC3E}">
        <p14:creationId xmlns:p14="http://schemas.microsoft.com/office/powerpoint/2010/main" val="1154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ACC0-06C0-467B-BB7C-831355F80004}"/>
              </a:ext>
            </a:extLst>
          </p:cNvPr>
          <p:cNvSpPr>
            <a:spLocks noGrp="1"/>
          </p:cNvSpPr>
          <p:nvPr>
            <p:ph type="title"/>
          </p:nvPr>
        </p:nvSpPr>
        <p:spPr/>
        <p:txBody>
          <a:bodyPr/>
          <a:lstStyle/>
          <a:p>
            <a:r>
              <a:rPr lang="en-US" dirty="0"/>
              <a:t>The Facet Joint</a:t>
            </a:r>
          </a:p>
        </p:txBody>
      </p:sp>
      <p:pic>
        <p:nvPicPr>
          <p:cNvPr id="4" name="Picture 3" descr="LZJanatTop">
            <a:extLst>
              <a:ext uri="{FF2B5EF4-FFF2-40B4-BE49-F238E27FC236}">
                <a16:creationId xmlns:a16="http://schemas.microsoft.com/office/drawing/2014/main" id="{D5A2761C-5A9A-45CA-BE65-A320A7A8D626}"/>
              </a:ext>
            </a:extLst>
          </p:cNvPr>
          <p:cNvPicPr>
            <a:picLocks noChangeAspect="1" noChangeArrowheads="1"/>
          </p:cNvPicPr>
          <p:nvPr/>
        </p:nvPicPr>
        <p:blipFill>
          <a:blip r:embed="rId2"/>
          <a:srcRect r="48438"/>
          <a:stretch>
            <a:fillRect/>
          </a:stretch>
        </p:blipFill>
        <p:spPr bwMode="auto">
          <a:xfrm>
            <a:off x="993710" y="1793033"/>
            <a:ext cx="4251325" cy="3917950"/>
          </a:xfrm>
          <a:prstGeom prst="rect">
            <a:avLst/>
          </a:prstGeom>
          <a:noFill/>
        </p:spPr>
      </p:pic>
      <p:pic>
        <p:nvPicPr>
          <p:cNvPr id="5" name="Picture 2" descr="LZJanatTop">
            <a:extLst>
              <a:ext uri="{FF2B5EF4-FFF2-40B4-BE49-F238E27FC236}">
                <a16:creationId xmlns:a16="http://schemas.microsoft.com/office/drawing/2014/main" id="{3ADF7036-2156-410D-87F8-FEDC16A04763}"/>
              </a:ext>
            </a:extLst>
          </p:cNvPr>
          <p:cNvPicPr>
            <a:picLocks noChangeAspect="1" noChangeArrowheads="1"/>
          </p:cNvPicPr>
          <p:nvPr/>
        </p:nvPicPr>
        <p:blipFill>
          <a:blip r:embed="rId2"/>
          <a:srcRect l="49844"/>
          <a:stretch>
            <a:fillRect/>
          </a:stretch>
        </p:blipFill>
        <p:spPr bwMode="auto">
          <a:xfrm>
            <a:off x="6347926" y="1923662"/>
            <a:ext cx="4140200" cy="3922713"/>
          </a:xfrm>
          <a:prstGeom prst="rect">
            <a:avLst/>
          </a:prstGeom>
          <a:noFill/>
        </p:spPr>
      </p:pic>
    </p:spTree>
    <p:extLst>
      <p:ext uri="{BB962C8B-B14F-4D97-AF65-F5344CB8AC3E}">
        <p14:creationId xmlns:p14="http://schemas.microsoft.com/office/powerpoint/2010/main" val="47236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71B18-5E90-4FE5-AABF-77E22931E072}"/>
              </a:ext>
            </a:extLst>
          </p:cNvPr>
          <p:cNvSpPr>
            <a:spLocks noGrp="1"/>
          </p:cNvSpPr>
          <p:nvPr>
            <p:ph type="title"/>
          </p:nvPr>
        </p:nvSpPr>
        <p:spPr>
          <a:xfrm>
            <a:off x="556845" y="3088228"/>
            <a:ext cx="10515600" cy="1325563"/>
          </a:xfrm>
        </p:spPr>
        <p:txBody>
          <a:bodyPr/>
          <a:lstStyle/>
          <a:p>
            <a:pPr algn="ctr"/>
            <a:r>
              <a:rPr lang="en-US" dirty="0"/>
              <a:t>Questions?</a:t>
            </a:r>
          </a:p>
        </p:txBody>
      </p:sp>
    </p:spTree>
    <p:extLst>
      <p:ext uri="{BB962C8B-B14F-4D97-AF65-F5344CB8AC3E}">
        <p14:creationId xmlns:p14="http://schemas.microsoft.com/office/powerpoint/2010/main" val="29582413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D8690-ACEA-40F9-875F-4A8DE75657C5}"/>
              </a:ext>
            </a:extLst>
          </p:cNvPr>
          <p:cNvSpPr>
            <a:spLocks noGrp="1"/>
          </p:cNvSpPr>
          <p:nvPr>
            <p:ph type="title"/>
          </p:nvPr>
        </p:nvSpPr>
        <p:spPr>
          <a:xfrm>
            <a:off x="838200" y="3088228"/>
            <a:ext cx="10515600" cy="1325563"/>
          </a:xfrm>
        </p:spPr>
        <p:txBody>
          <a:bodyPr/>
          <a:lstStyle/>
          <a:p>
            <a:pPr algn="ctr"/>
            <a:r>
              <a:rPr lang="en-US" dirty="0"/>
              <a:t>Thank You!</a:t>
            </a:r>
          </a:p>
        </p:txBody>
      </p:sp>
    </p:spTree>
    <p:extLst>
      <p:ext uri="{BB962C8B-B14F-4D97-AF65-F5344CB8AC3E}">
        <p14:creationId xmlns:p14="http://schemas.microsoft.com/office/powerpoint/2010/main" val="21969918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B146-F554-4DD9-98B8-45D7A4E12AEF}"/>
              </a:ext>
            </a:extLst>
          </p:cNvPr>
          <p:cNvSpPr>
            <a:spLocks noGrp="1"/>
          </p:cNvSpPr>
          <p:nvPr>
            <p:ph type="title"/>
          </p:nvPr>
        </p:nvSpPr>
        <p:spPr>
          <a:xfrm>
            <a:off x="838200" y="73723"/>
            <a:ext cx="10515600" cy="1325563"/>
          </a:xfrm>
        </p:spPr>
        <p:txBody>
          <a:bodyPr/>
          <a:lstStyle/>
          <a:p>
            <a:r>
              <a:rPr lang="en-US" dirty="0"/>
              <a:t>Citations</a:t>
            </a:r>
          </a:p>
        </p:txBody>
      </p:sp>
      <p:sp>
        <p:nvSpPr>
          <p:cNvPr id="3" name="TextBox 2">
            <a:extLst>
              <a:ext uri="{FF2B5EF4-FFF2-40B4-BE49-F238E27FC236}">
                <a16:creationId xmlns:a16="http://schemas.microsoft.com/office/drawing/2014/main" id="{35AFF8C2-318B-421F-87A7-3738F47BC9A1}"/>
              </a:ext>
            </a:extLst>
          </p:cNvPr>
          <p:cNvSpPr txBox="1"/>
          <p:nvPr/>
        </p:nvSpPr>
        <p:spPr>
          <a:xfrm>
            <a:off x="838200" y="1161044"/>
            <a:ext cx="9667875" cy="5293757"/>
          </a:xfrm>
          <a:prstGeom prst="rect">
            <a:avLst/>
          </a:prstGeom>
          <a:noFill/>
        </p:spPr>
        <p:txBody>
          <a:bodyPr wrap="square" rtlCol="0">
            <a:spAutoFit/>
          </a:bodyPr>
          <a:lstStyle/>
          <a:p>
            <a:pPr marL="342900" indent="-342900">
              <a:buFont typeface="Arial" panose="020B0604020202020204" pitchFamily="34" charset="0"/>
              <a:buChar char="•"/>
            </a:pPr>
            <a:r>
              <a:rPr lang="en-US" sz="1600" dirty="0" err="1">
                <a:effectLst/>
              </a:rPr>
              <a:t>Bogduk</a:t>
            </a:r>
            <a:r>
              <a:rPr lang="en-US" sz="1600" dirty="0">
                <a:effectLst/>
              </a:rPr>
              <a:t>, Nikolai. </a:t>
            </a:r>
            <a:r>
              <a:rPr lang="en-US" sz="1600" i="1" dirty="0">
                <a:effectLst/>
              </a:rPr>
              <a:t>Practice Guidelines for Spinal Diagnostic and Treatment Procedures</a:t>
            </a:r>
            <a:r>
              <a:rPr lang="en-US" sz="1600" dirty="0">
                <a:effectLst/>
              </a:rPr>
              <a:t>. International Spine Intervention Society, 2013. </a:t>
            </a:r>
          </a:p>
          <a:p>
            <a:pPr marL="342900" indent="-342900">
              <a:buFont typeface="Arial" panose="020B0604020202020204" pitchFamily="34" charset="0"/>
              <a:buChar char="•"/>
            </a:pPr>
            <a:r>
              <a:rPr lang="en-US" sz="1600" dirty="0">
                <a:effectLst/>
              </a:rPr>
              <a:t>Young, Sharon, et al. “Correlation of Clinical Examination Characteristics with Three Sources of Chronic Low Back Pain.” </a:t>
            </a:r>
            <a:r>
              <a:rPr lang="en-US" sz="1600" i="1" dirty="0">
                <a:effectLst/>
              </a:rPr>
              <a:t>The Spine Journal</a:t>
            </a:r>
            <a:r>
              <a:rPr lang="en-US" sz="1600" dirty="0">
                <a:effectLst/>
              </a:rPr>
              <a:t>, vol. 3, no. 6, 2003, pp. 460–465., doi:10.1016/s1529-9430(03)00151-7. </a:t>
            </a:r>
          </a:p>
          <a:p>
            <a:pPr marL="342900" indent="-342900">
              <a:buFont typeface="Arial" panose="020B0604020202020204" pitchFamily="34" charset="0"/>
              <a:buChar char="•"/>
            </a:pPr>
            <a:r>
              <a:rPr lang="en-US" sz="1600" dirty="0" err="1">
                <a:effectLst/>
              </a:rPr>
              <a:t>Laslett</a:t>
            </a:r>
            <a:r>
              <a:rPr lang="en-US" sz="1600" dirty="0">
                <a:effectLst/>
              </a:rPr>
              <a:t>, Mark, et al. “Clinical Predictors of Screening Lumbar Zygapophyseal Joint Blocks: Development of Clinical Prediction Rules.” </a:t>
            </a:r>
            <a:r>
              <a:rPr lang="en-US" sz="1600" i="1" dirty="0">
                <a:effectLst/>
              </a:rPr>
              <a:t>The Spine Journal</a:t>
            </a:r>
            <a:r>
              <a:rPr lang="en-US" sz="1600" dirty="0">
                <a:effectLst/>
              </a:rPr>
              <a:t>, vol. 6, no. 4, 2006, pp. 370–379., doi:10.1016/j.spinee.2006.01.004. </a:t>
            </a:r>
          </a:p>
          <a:p>
            <a:pPr marL="342900" indent="-342900">
              <a:buFont typeface="Arial" panose="020B0604020202020204" pitchFamily="34" charset="0"/>
              <a:buChar char="•"/>
            </a:pPr>
            <a:r>
              <a:rPr lang="en-US" sz="1600" dirty="0" err="1">
                <a:effectLst/>
              </a:rPr>
              <a:t>Kushchayev</a:t>
            </a:r>
            <a:r>
              <a:rPr lang="en-US" sz="1600" dirty="0">
                <a:effectLst/>
              </a:rPr>
              <a:t>, </a:t>
            </a:r>
            <a:r>
              <a:rPr lang="en-US" sz="1600" dirty="0" err="1">
                <a:effectLst/>
              </a:rPr>
              <a:t>Sergiy</a:t>
            </a:r>
            <a:r>
              <a:rPr lang="en-US" sz="1600" dirty="0">
                <a:effectLst/>
              </a:rPr>
              <a:t> V., et al. “ABCs of the Degenerative Spine.” </a:t>
            </a:r>
            <a:r>
              <a:rPr lang="en-US" sz="1600" i="1" dirty="0">
                <a:effectLst/>
              </a:rPr>
              <a:t>Insights into Imaging</a:t>
            </a:r>
            <a:r>
              <a:rPr lang="en-US" sz="1600" dirty="0">
                <a:effectLst/>
              </a:rPr>
              <a:t>, vol. 9, no. 2, 2018, pp. 253–274., doi:10.1007/s13244-017-0584-z.</a:t>
            </a:r>
          </a:p>
          <a:p>
            <a:pPr marL="342900" indent="-342900">
              <a:buFont typeface="Arial" panose="020B0604020202020204" pitchFamily="34" charset="0"/>
              <a:buChar char="•"/>
            </a:pPr>
            <a:r>
              <a:rPr lang="en-US" sz="1600" dirty="0">
                <a:effectLst/>
              </a:rPr>
              <a:t> Derby, Richard, et al. “Correlation of Lumbar Medial Branch Neurotomy Results with Diagnostic Medial Branch Block Cutoff Values to Optimize Therapeutic Outcome.” </a:t>
            </a:r>
            <a:r>
              <a:rPr lang="en-US" sz="1600" i="1" dirty="0">
                <a:effectLst/>
              </a:rPr>
              <a:t>Pain Medicine</a:t>
            </a:r>
            <a:r>
              <a:rPr lang="en-US" sz="1600" dirty="0">
                <a:effectLst/>
              </a:rPr>
              <a:t>, vol. 13, no. 12, 2012, pp. 1533–1546., doi:10.1111/j.1526-4637.2012.01500.x. </a:t>
            </a:r>
          </a:p>
          <a:p>
            <a:pPr marL="342900" indent="-342900">
              <a:buFont typeface="Arial" panose="020B0604020202020204" pitchFamily="34" charset="0"/>
              <a:buChar char="•"/>
            </a:pPr>
            <a:r>
              <a:rPr lang="en-US" sz="1600" dirty="0">
                <a:effectLst/>
              </a:rPr>
              <a:t>Cohen, Steven P, et al. “Consensus Practice Guidelines on Interventions for Lumbar Facet Joint Pain from a Multispecialty, International Working Group.” </a:t>
            </a:r>
            <a:r>
              <a:rPr lang="en-US" sz="1600" i="1" dirty="0">
                <a:effectLst/>
              </a:rPr>
              <a:t>Regional Anesthesia &amp; Pain Medicine</a:t>
            </a:r>
            <a:r>
              <a:rPr lang="en-US" sz="1600" dirty="0">
                <a:effectLst/>
              </a:rPr>
              <a:t>, vol. 45, no. 6, 2020, pp. 424–467., doi:10.1136/rapm-2019-101243. </a:t>
            </a:r>
          </a:p>
          <a:p>
            <a:pPr marL="342900" indent="-342900">
              <a:buFont typeface="Arial" panose="020B0604020202020204" pitchFamily="34" charset="0"/>
              <a:buChar char="•"/>
            </a:pPr>
            <a:r>
              <a:rPr lang="en-US" sz="1600" dirty="0">
                <a:effectLst/>
              </a:rPr>
              <a:t>Cedeño, David L. “Comparisons of Lesion Volumes and SHAPES Produced by a Radiofrequency System with a Cooled, A Protruding, or A Monopolar Probe.” </a:t>
            </a:r>
            <a:r>
              <a:rPr lang="en-US" sz="1600" i="1" dirty="0">
                <a:effectLst/>
              </a:rPr>
              <a:t>September 2017</a:t>
            </a:r>
            <a:r>
              <a:rPr lang="en-US" sz="1600" dirty="0">
                <a:effectLst/>
              </a:rPr>
              <a:t>, vol. 6, no. 20;6, 2017, doi:10.36076/ppj.20.5.e915.</a:t>
            </a:r>
          </a:p>
          <a:p>
            <a:pPr marL="342900" indent="-342900">
              <a:buFont typeface="Arial" panose="020B0604020202020204" pitchFamily="34" charset="0"/>
              <a:buChar char="•"/>
            </a:pPr>
            <a:r>
              <a:rPr lang="en-US" sz="1600" dirty="0">
                <a:effectLst/>
              </a:rPr>
              <a:t> </a:t>
            </a:r>
            <a:r>
              <a:rPr lang="en-US" sz="1600" i="1" dirty="0">
                <a:effectLst/>
              </a:rPr>
              <a:t>SIS 2021 Medicare LCD FAG</a:t>
            </a:r>
            <a:r>
              <a:rPr lang="en-US" sz="1600" dirty="0">
                <a:effectLst/>
              </a:rPr>
              <a:t>. www.spineintervention.org/global_engine/download.aspx?fileid=7ED69984-11E9-4947-ADBC-23B83D03FCE5. </a:t>
            </a:r>
          </a:p>
          <a:p>
            <a:pPr marL="342900" indent="-342900">
              <a:buFont typeface="Arial" panose="020B0604020202020204" pitchFamily="34" charset="0"/>
              <a:buChar char="•"/>
            </a:pPr>
            <a:endParaRPr lang="en-US" dirty="0">
              <a:effectLst/>
            </a:endParaRPr>
          </a:p>
        </p:txBody>
      </p:sp>
    </p:spTree>
    <p:extLst>
      <p:ext uri="{BB962C8B-B14F-4D97-AF65-F5344CB8AC3E}">
        <p14:creationId xmlns:p14="http://schemas.microsoft.com/office/powerpoint/2010/main" val="2213983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9054</TotalTime>
  <Words>3621</Words>
  <Application>Microsoft Office PowerPoint</Application>
  <PresentationFormat>Widescreen</PresentationFormat>
  <Paragraphs>493</Paragraphs>
  <Slides>92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92</vt:i4>
      </vt:variant>
    </vt:vector>
  </HeadingPairs>
  <TitlesOfParts>
    <vt:vector size="98" baseType="lpstr">
      <vt:lpstr>Arial</vt:lpstr>
      <vt:lpstr>Calibri</vt:lpstr>
      <vt:lpstr>Calibri Light</vt:lpstr>
      <vt:lpstr>Perpetua</vt:lpstr>
      <vt:lpstr>Times New Roman</vt:lpstr>
      <vt:lpstr>Office Theme</vt:lpstr>
      <vt:lpstr>Lumbar Radiofrequency Ablation: indications, technique, and predictive value of medial branch blocks</vt:lpstr>
      <vt:lpstr>Disclosures</vt:lpstr>
      <vt:lpstr>Presentation Overview</vt:lpstr>
      <vt:lpstr>PowerPoint Presentation</vt:lpstr>
      <vt:lpstr>THE FACET JOINT</vt:lpstr>
      <vt:lpstr>The Facet Joint</vt:lpstr>
      <vt:lpstr>The Facet Joint</vt:lpstr>
      <vt:lpstr>The Facet Joint</vt:lpstr>
      <vt:lpstr>The Facet Joint</vt:lpstr>
      <vt:lpstr>The Facet Joint</vt:lpstr>
      <vt:lpstr>The Facet Joint</vt:lpstr>
      <vt:lpstr>The Facet Joint</vt:lpstr>
      <vt:lpstr>The Facet Joint</vt:lpstr>
      <vt:lpstr>The Facet Joint</vt:lpstr>
      <vt:lpstr>Diagnosis of Facet Joint Syndrome</vt:lpstr>
      <vt:lpstr>Diagnosis of Facet Joint Syndrome</vt:lpstr>
      <vt:lpstr>PowerPoint Presentation</vt:lpstr>
      <vt:lpstr>PowerPoint Presentation</vt:lpstr>
      <vt:lpstr>Diagnosis of Facet Joint Syndrome</vt:lpstr>
      <vt:lpstr>Clinical Predictive Rule (5)</vt:lpstr>
      <vt:lpstr>Spine Intervention Society (SIS) Practice Guidelines</vt:lpstr>
      <vt:lpstr>Diagnosis of Facet Joint Syndrome</vt:lpstr>
      <vt:lpstr>Diagnosis of Facet Joint Syndrome</vt:lpstr>
      <vt:lpstr>Diagnosis of Facet Joint Syndrome</vt:lpstr>
      <vt:lpstr>Diagnosis of Facet Joint Syndrome</vt:lpstr>
      <vt:lpstr>Value of Diagnostic Medial Branch Blocks</vt:lpstr>
      <vt:lpstr>PowerPoint Presentation</vt:lpstr>
      <vt:lpstr>PowerPoint Presentation</vt:lpstr>
      <vt:lpstr>PowerPoint Presentation</vt:lpstr>
      <vt:lpstr>PowerPoint Presentation</vt:lpstr>
      <vt:lpstr>Yes argument</vt:lpstr>
      <vt:lpstr>No argument</vt:lpstr>
      <vt:lpstr>PowerPoint Presentation</vt:lpstr>
      <vt:lpstr>PowerPoint Presentation</vt:lpstr>
      <vt:lpstr>Dual MBB superior to IA block in predicting successful RF outcomes; Cohen, et al. 2015</vt:lpstr>
      <vt:lpstr> Dreyfus et al, 2000 (Journal of Spine)</vt:lpstr>
      <vt:lpstr>PowerPoint Presentation</vt:lpstr>
      <vt:lpstr>Cohen et al, 2010 (Journal of Anesthesiology) </vt:lpstr>
      <vt:lpstr>Cohen et al, 2010 (Journal of Anesthesiology) </vt:lpstr>
      <vt:lpstr>PowerPoint Presentation</vt:lpstr>
      <vt:lpstr>Purpose of Guidelines</vt:lpstr>
      <vt:lpstr>What should the cut-off be  (% relief) for designation as “positive” and is there any benefit from using non-pain score outcome measures? </vt:lpstr>
      <vt:lpstr>How many prognostic blocks should one perform before RFA? </vt:lpstr>
      <vt:lpstr>Controversial?</vt:lpstr>
      <vt:lpstr>What do the payers say?</vt:lpstr>
      <vt:lpstr>2021 Medicare LCD FAQ (SIS)</vt:lpstr>
      <vt:lpstr>Sedation and Medial Branch Blocks?</vt:lpstr>
      <vt:lpstr>THE FACET JOINT INJECTION TECHNIQUE</vt:lpstr>
      <vt:lpstr>Lumbar Facet Joint Injection Technique</vt:lpstr>
      <vt:lpstr>Lumbar Facet Joint Injection Technique</vt:lpstr>
      <vt:lpstr>THE MEDIAL BRANCH BLOCK ANATOMY AND INJECTION TECHNIQUE</vt:lpstr>
      <vt:lpstr>Medial Branch Blocks (MBBs)</vt:lpstr>
      <vt:lpstr>Medial Branch Blocks (MBBs)- Anatomy</vt:lpstr>
      <vt:lpstr>Medial Branch Anatomy</vt:lpstr>
      <vt:lpstr>Fluoroscopic Correlation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Needle Views of Lumbar RFA</vt:lpstr>
      <vt:lpstr>PowerPoint Presentation</vt:lpstr>
      <vt:lpstr>PowerPoint Presentation</vt:lpstr>
      <vt:lpstr>PowerPoint Presentation</vt:lpstr>
      <vt:lpstr>PowerPoint Presentation</vt:lpstr>
      <vt:lpstr>PowerPoint Presentation</vt:lpstr>
      <vt:lpstr>Factors that Affect Lesion Size</vt:lpstr>
      <vt:lpstr>Why is Lesion Size Important?</vt:lpstr>
      <vt:lpstr>Needle Size and Burn Volume</vt:lpstr>
      <vt:lpstr>PowerPoint Presentation</vt:lpstr>
      <vt:lpstr>PowerPoint Presentation</vt:lpstr>
      <vt:lpstr>PowerPoint Presentation</vt:lpstr>
      <vt:lpstr>PowerPoint Presentation</vt:lpstr>
      <vt:lpstr>PowerPoint Presentation</vt:lpstr>
      <vt:lpstr>Optimal Technique = Optimal RF Outcomes</vt:lpstr>
      <vt:lpstr>PowerPoint Presentation</vt:lpstr>
      <vt:lpstr>Conclusions: Steps towards better LRF outcomes</vt:lpstr>
      <vt:lpstr>Questions?</vt:lpstr>
      <vt:lpstr>Thank You!</vt:lpstr>
      <vt:lpstr>Citations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Lumbar Radiofrequency Ablation</dc:title>
  <dc:creator>Drew Trainor</dc:creator>
  <cp:lastModifiedBy>Maureen Gaeke</cp:lastModifiedBy>
  <cp:revision>63</cp:revision>
  <dcterms:created xsi:type="dcterms:W3CDTF">2020-01-29T15:37:23Z</dcterms:created>
  <dcterms:modified xsi:type="dcterms:W3CDTF">2021-09-26T13:17:35Z</dcterms:modified>
</cp:coreProperties>
</file>