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2"/>
  </p:notesMasterIdLst>
  <p:sldIdLst>
    <p:sldId id="256" r:id="rId2"/>
    <p:sldId id="258" r:id="rId3"/>
    <p:sldId id="341" r:id="rId4"/>
    <p:sldId id="294" r:id="rId5"/>
    <p:sldId id="286" r:id="rId6"/>
    <p:sldId id="337" r:id="rId7"/>
    <p:sldId id="262" r:id="rId8"/>
    <p:sldId id="353" r:id="rId9"/>
    <p:sldId id="318" r:id="rId10"/>
    <p:sldId id="338" r:id="rId11"/>
    <p:sldId id="263" r:id="rId12"/>
    <p:sldId id="298" r:id="rId13"/>
    <p:sldId id="314" r:id="rId14"/>
    <p:sldId id="267" r:id="rId15"/>
    <p:sldId id="266" r:id="rId16"/>
    <p:sldId id="268" r:id="rId17"/>
    <p:sldId id="269" r:id="rId18"/>
    <p:sldId id="270" r:id="rId19"/>
    <p:sldId id="271" r:id="rId20"/>
    <p:sldId id="283" r:id="rId21"/>
    <p:sldId id="292" r:id="rId22"/>
    <p:sldId id="293" r:id="rId23"/>
    <p:sldId id="350" r:id="rId24"/>
    <p:sldId id="299" r:id="rId25"/>
    <p:sldId id="352" r:id="rId26"/>
    <p:sldId id="351" r:id="rId27"/>
    <p:sldId id="316" r:id="rId28"/>
    <p:sldId id="340" r:id="rId29"/>
    <p:sldId id="301" r:id="rId30"/>
    <p:sldId id="278" r:id="rId31"/>
    <p:sldId id="300" r:id="rId32"/>
    <p:sldId id="303" r:id="rId33"/>
    <p:sldId id="354" r:id="rId34"/>
    <p:sldId id="302" r:id="rId35"/>
    <p:sldId id="356" r:id="rId36"/>
    <p:sldId id="355" r:id="rId37"/>
    <p:sldId id="357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58" r:id="rId48"/>
    <p:sldId id="313" r:id="rId49"/>
    <p:sldId id="261" r:id="rId50"/>
    <p:sldId id="368" r:id="rId51"/>
    <p:sldId id="359" r:id="rId52"/>
    <p:sldId id="317" r:id="rId53"/>
    <p:sldId id="360" r:id="rId54"/>
    <p:sldId id="365" r:id="rId55"/>
    <p:sldId id="361" r:id="rId56"/>
    <p:sldId id="366" r:id="rId57"/>
    <p:sldId id="362" r:id="rId58"/>
    <p:sldId id="290" r:id="rId59"/>
    <p:sldId id="342" r:id="rId60"/>
    <p:sldId id="274" r:id="rId61"/>
    <p:sldId id="277" r:id="rId62"/>
    <p:sldId id="363" r:id="rId63"/>
    <p:sldId id="367" r:id="rId64"/>
    <p:sldId id="344" r:id="rId65"/>
    <p:sldId id="345" r:id="rId66"/>
    <p:sldId id="346" r:id="rId67"/>
    <p:sldId id="347" r:id="rId68"/>
    <p:sldId id="348" r:id="rId69"/>
    <p:sldId id="364" r:id="rId70"/>
    <p:sldId id="392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466BCA-A1FB-481E-8DA5-62D26A24CF57}">
          <p14:sldIdLst>
            <p14:sldId id="256"/>
            <p14:sldId id="258"/>
            <p14:sldId id="341"/>
            <p14:sldId id="294"/>
            <p14:sldId id="286"/>
            <p14:sldId id="337"/>
            <p14:sldId id="262"/>
            <p14:sldId id="353"/>
            <p14:sldId id="318"/>
            <p14:sldId id="338"/>
            <p14:sldId id="263"/>
            <p14:sldId id="298"/>
            <p14:sldId id="314"/>
            <p14:sldId id="267"/>
            <p14:sldId id="266"/>
            <p14:sldId id="268"/>
            <p14:sldId id="269"/>
            <p14:sldId id="270"/>
            <p14:sldId id="271"/>
            <p14:sldId id="283"/>
            <p14:sldId id="292"/>
            <p14:sldId id="293"/>
            <p14:sldId id="350"/>
            <p14:sldId id="299"/>
            <p14:sldId id="352"/>
            <p14:sldId id="351"/>
            <p14:sldId id="316"/>
            <p14:sldId id="340"/>
            <p14:sldId id="301"/>
            <p14:sldId id="278"/>
            <p14:sldId id="300"/>
            <p14:sldId id="303"/>
            <p14:sldId id="354"/>
            <p14:sldId id="302"/>
            <p14:sldId id="356"/>
            <p14:sldId id="355"/>
            <p14:sldId id="357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58"/>
            <p14:sldId id="313"/>
            <p14:sldId id="261"/>
            <p14:sldId id="368"/>
          </p14:sldIdLst>
        </p14:section>
        <p14:section name="Untitled Section" id="{3D7CFA9D-0F13-4968-A631-F893CBC769CE}">
          <p14:sldIdLst>
            <p14:sldId id="359"/>
            <p14:sldId id="317"/>
            <p14:sldId id="360"/>
            <p14:sldId id="365"/>
            <p14:sldId id="361"/>
            <p14:sldId id="366"/>
            <p14:sldId id="362"/>
            <p14:sldId id="290"/>
            <p14:sldId id="342"/>
            <p14:sldId id="274"/>
            <p14:sldId id="277"/>
            <p14:sldId id="363"/>
            <p14:sldId id="367"/>
            <p14:sldId id="344"/>
            <p14:sldId id="345"/>
            <p14:sldId id="346"/>
            <p14:sldId id="347"/>
            <p14:sldId id="348"/>
            <p14:sldId id="364"/>
            <p14:sldId id="3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4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7" autoAdjust="0"/>
    <p:restoredTop sz="95662" autoAdjust="0"/>
  </p:normalViewPr>
  <p:slideViewPr>
    <p:cSldViewPr snapToGrid="0">
      <p:cViewPr>
        <p:scale>
          <a:sx n="66" d="100"/>
          <a:sy n="66" d="100"/>
        </p:scale>
        <p:origin x="288" y="542"/>
      </p:cViewPr>
      <p:guideLst/>
    </p:cSldViewPr>
  </p:slideViewPr>
  <p:outlineViewPr>
    <p:cViewPr>
      <p:scale>
        <a:sx n="33" d="100"/>
        <a:sy n="33" d="100"/>
      </p:scale>
      <p:origin x="0" y="-53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7"/>
    </p:cViewPr>
  </p:sorterViewPr>
  <p:notesViewPr>
    <p:cSldViewPr snapToGrid="0">
      <p:cViewPr varScale="1">
        <p:scale>
          <a:sx n="72" d="100"/>
          <a:sy n="72" d="100"/>
        </p:scale>
        <p:origin x="236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2D823-3AA7-414C-932F-48E12CD0628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7373A4-661C-4ABC-80F9-EAF8F1E83131}">
      <dgm:prSet phldrT="[Text]" custT="1"/>
      <dgm:spPr/>
      <dgm:t>
        <a:bodyPr/>
        <a:lstStyle/>
        <a:p>
          <a:r>
            <a:rPr lang="en-US" sz="1800" dirty="0"/>
            <a:t>Bladder </a:t>
          </a:r>
        </a:p>
        <a:p>
          <a:r>
            <a:rPr lang="en-US" sz="1800" dirty="0"/>
            <a:t>epithelial</a:t>
          </a:r>
        </a:p>
        <a:p>
          <a:r>
            <a:rPr lang="en-US" sz="1800" dirty="0"/>
            <a:t>insult</a:t>
          </a:r>
        </a:p>
      </dgm:t>
    </dgm:pt>
    <dgm:pt modelId="{6B8CD8CC-1F3C-4A4B-A75B-8CC8B5A60D28}" type="parTrans" cxnId="{9224CF99-A3FA-439C-B282-DC6A0B0EB829}">
      <dgm:prSet/>
      <dgm:spPr/>
      <dgm:t>
        <a:bodyPr/>
        <a:lstStyle/>
        <a:p>
          <a:endParaRPr lang="en-US"/>
        </a:p>
      </dgm:t>
    </dgm:pt>
    <dgm:pt modelId="{E795A09E-F29C-4BB9-988B-A1D1AEBAD785}" type="sibTrans" cxnId="{9224CF99-A3FA-439C-B282-DC6A0B0EB829}">
      <dgm:prSet/>
      <dgm:spPr/>
      <dgm:t>
        <a:bodyPr/>
        <a:lstStyle/>
        <a:p>
          <a:endParaRPr lang="en-US"/>
        </a:p>
      </dgm:t>
    </dgm:pt>
    <dgm:pt modelId="{698A6557-085C-45C4-B913-EDE6CB1A1A6F}">
      <dgm:prSet phldrT="[Text]" custT="1"/>
      <dgm:spPr/>
      <dgm:t>
        <a:bodyPr/>
        <a:lstStyle/>
        <a:p>
          <a:r>
            <a:rPr lang="en-US" sz="1800" dirty="0"/>
            <a:t>K</a:t>
          </a:r>
          <a:r>
            <a:rPr lang="en-US" sz="1800" baseline="36000" dirty="0"/>
            <a:t>+ </a:t>
          </a:r>
          <a:r>
            <a:rPr lang="en-US" sz="1800" dirty="0"/>
            <a:t>leak</a:t>
          </a:r>
        </a:p>
        <a:p>
          <a:r>
            <a:rPr lang="en-US" sz="1800" dirty="0"/>
            <a:t>Inflammation</a:t>
          </a:r>
        </a:p>
      </dgm:t>
    </dgm:pt>
    <dgm:pt modelId="{4179375F-FECA-4876-BA78-C08EEF29A329}" type="parTrans" cxnId="{0CAA069C-2CDE-4EBE-9DC9-D81790A8B14C}">
      <dgm:prSet/>
      <dgm:spPr/>
      <dgm:t>
        <a:bodyPr/>
        <a:lstStyle/>
        <a:p>
          <a:endParaRPr lang="en-US"/>
        </a:p>
      </dgm:t>
    </dgm:pt>
    <dgm:pt modelId="{74937C77-B319-4754-8994-719DB76005BF}" type="sibTrans" cxnId="{0CAA069C-2CDE-4EBE-9DC9-D81790A8B14C}">
      <dgm:prSet/>
      <dgm:spPr/>
      <dgm:t>
        <a:bodyPr/>
        <a:lstStyle/>
        <a:p>
          <a:endParaRPr lang="en-US"/>
        </a:p>
      </dgm:t>
    </dgm:pt>
    <dgm:pt modelId="{152BEDCC-9D63-4E63-955E-C033E0BAFA86}">
      <dgm:prSet phldrT="[Text]" custT="1"/>
      <dgm:spPr/>
      <dgm:t>
        <a:bodyPr/>
        <a:lstStyle/>
        <a:p>
          <a:r>
            <a:rPr lang="en-US" sz="1600" dirty="0"/>
            <a:t>Release of neurotransmitters</a:t>
          </a:r>
        </a:p>
        <a:p>
          <a:r>
            <a:rPr lang="en-US" sz="1600" dirty="0"/>
            <a:t>inflammatory</a:t>
          </a:r>
        </a:p>
        <a:p>
          <a:r>
            <a:rPr lang="en-US" sz="1600" dirty="0"/>
            <a:t>mediators</a:t>
          </a:r>
        </a:p>
      </dgm:t>
    </dgm:pt>
    <dgm:pt modelId="{0066284B-D7DD-47A9-9DC0-8EC318BF17E6}" type="parTrans" cxnId="{1BB019BD-FA59-4963-AF34-12AE3D356371}">
      <dgm:prSet/>
      <dgm:spPr/>
      <dgm:t>
        <a:bodyPr/>
        <a:lstStyle/>
        <a:p>
          <a:endParaRPr lang="en-US"/>
        </a:p>
      </dgm:t>
    </dgm:pt>
    <dgm:pt modelId="{F0F73E7A-A1A6-49F7-8AE5-8B89B3C642FC}" type="sibTrans" cxnId="{1BB019BD-FA59-4963-AF34-12AE3D356371}">
      <dgm:prSet/>
      <dgm:spPr/>
      <dgm:t>
        <a:bodyPr/>
        <a:lstStyle/>
        <a:p>
          <a:endParaRPr lang="en-US"/>
        </a:p>
      </dgm:t>
    </dgm:pt>
    <dgm:pt modelId="{C17E8673-E188-4B49-9147-A8646C086182}">
      <dgm:prSet phldrT="[Text]"/>
      <dgm:spPr/>
      <dgm:t>
        <a:bodyPr/>
        <a:lstStyle/>
        <a:p>
          <a:r>
            <a:rPr lang="en-US" dirty="0"/>
            <a:t>“Metastatic”</a:t>
          </a:r>
        </a:p>
        <a:p>
          <a:r>
            <a:rPr lang="en-US" dirty="0"/>
            <a:t>pain</a:t>
          </a:r>
        </a:p>
        <a:p>
          <a:r>
            <a:rPr lang="en-US" dirty="0"/>
            <a:t>Muscle</a:t>
          </a:r>
        </a:p>
        <a:p>
          <a:r>
            <a:rPr lang="en-US" dirty="0"/>
            <a:t>spasticity</a:t>
          </a:r>
        </a:p>
      </dgm:t>
    </dgm:pt>
    <dgm:pt modelId="{A04F2B51-53F8-45C2-A458-5A46A2199332}" type="parTrans" cxnId="{A586F6D1-17C2-45E9-805D-A95D139C9A56}">
      <dgm:prSet/>
      <dgm:spPr/>
      <dgm:t>
        <a:bodyPr/>
        <a:lstStyle/>
        <a:p>
          <a:endParaRPr lang="en-US"/>
        </a:p>
      </dgm:t>
    </dgm:pt>
    <dgm:pt modelId="{0F5E2E1C-6CCE-413E-B854-12E9C8C13789}" type="sibTrans" cxnId="{A586F6D1-17C2-45E9-805D-A95D139C9A56}">
      <dgm:prSet/>
      <dgm:spPr/>
      <dgm:t>
        <a:bodyPr/>
        <a:lstStyle/>
        <a:p>
          <a:endParaRPr lang="en-US"/>
        </a:p>
      </dgm:t>
    </dgm:pt>
    <dgm:pt modelId="{D9766B03-B7CD-4FCD-B4CA-7E8613D2C0AF}">
      <dgm:prSet phldrT="[Text]" custT="1"/>
      <dgm:spPr/>
      <dgm:t>
        <a:bodyPr/>
        <a:lstStyle/>
        <a:p>
          <a:r>
            <a:rPr lang="en-US" sz="2000" dirty="0"/>
            <a:t>MORE</a:t>
          </a:r>
        </a:p>
        <a:p>
          <a:r>
            <a:rPr lang="en-US" sz="2000" dirty="0"/>
            <a:t>inflammation</a:t>
          </a:r>
        </a:p>
        <a:p>
          <a:r>
            <a:rPr lang="en-US" sz="2000" dirty="0"/>
            <a:t>windup</a:t>
          </a:r>
        </a:p>
        <a:p>
          <a:r>
            <a:rPr lang="en-US" sz="2000" dirty="0"/>
            <a:t>pain</a:t>
          </a:r>
        </a:p>
      </dgm:t>
    </dgm:pt>
    <dgm:pt modelId="{AC422D5C-66F6-449B-A2D4-73514B7D1391}" type="parTrans" cxnId="{55293D23-03D9-4149-B0E3-80D76F293F15}">
      <dgm:prSet/>
      <dgm:spPr/>
      <dgm:t>
        <a:bodyPr/>
        <a:lstStyle/>
        <a:p>
          <a:endParaRPr lang="en-US"/>
        </a:p>
      </dgm:t>
    </dgm:pt>
    <dgm:pt modelId="{5CD69FAD-0569-469F-B751-C007D474A56D}" type="sibTrans" cxnId="{55293D23-03D9-4149-B0E3-80D76F293F15}">
      <dgm:prSet/>
      <dgm:spPr/>
      <dgm:t>
        <a:bodyPr/>
        <a:lstStyle/>
        <a:p>
          <a:endParaRPr lang="en-US"/>
        </a:p>
      </dgm:t>
    </dgm:pt>
    <dgm:pt modelId="{6F295916-EF18-49FB-A5ED-BE4803B872A6}">
      <dgm:prSet phldrT="[Text]" custT="1"/>
      <dgm:spPr/>
      <dgm:t>
        <a:bodyPr/>
        <a:lstStyle/>
        <a:p>
          <a:r>
            <a:rPr lang="en-US" sz="2000" dirty="0" err="1"/>
            <a:t>Sensiti-zation</a:t>
          </a:r>
          <a:endParaRPr lang="en-US" sz="2000" dirty="0"/>
        </a:p>
        <a:p>
          <a:r>
            <a:rPr lang="en-US" sz="2000" dirty="0"/>
            <a:t>WIND-UP</a:t>
          </a:r>
        </a:p>
      </dgm:t>
    </dgm:pt>
    <dgm:pt modelId="{A9D37135-4238-4CE5-BA0A-474E9F28822F}" type="parTrans" cxnId="{B81C60C8-C7C4-401A-8A6B-8A2A4C382E34}">
      <dgm:prSet/>
      <dgm:spPr/>
      <dgm:t>
        <a:bodyPr/>
        <a:lstStyle/>
        <a:p>
          <a:endParaRPr lang="en-US"/>
        </a:p>
      </dgm:t>
    </dgm:pt>
    <dgm:pt modelId="{1B2ADDFE-5C47-41D3-B9A3-8D68E4890F2D}" type="sibTrans" cxnId="{B81C60C8-C7C4-401A-8A6B-8A2A4C382E34}">
      <dgm:prSet/>
      <dgm:spPr/>
      <dgm:t>
        <a:bodyPr/>
        <a:lstStyle/>
        <a:p>
          <a:endParaRPr lang="en-US"/>
        </a:p>
      </dgm:t>
    </dgm:pt>
    <dgm:pt modelId="{CEC2A97C-9E82-42F6-864B-713A2B90C970}" type="pres">
      <dgm:prSet presAssocID="{2882D823-3AA7-414C-932F-48E12CD0628F}" presName="cycle" presStyleCnt="0">
        <dgm:presLayoutVars>
          <dgm:dir/>
          <dgm:resizeHandles val="exact"/>
        </dgm:presLayoutVars>
      </dgm:prSet>
      <dgm:spPr/>
    </dgm:pt>
    <dgm:pt modelId="{A654C16A-5301-44DC-B1D7-F34FD6CA79C8}" type="pres">
      <dgm:prSet presAssocID="{817373A4-661C-4ABC-80F9-EAF8F1E83131}" presName="node" presStyleLbl="node1" presStyleIdx="0" presStyleCnt="6" custScaleX="117115" custScaleY="131909" custRadScaleRad="93989" custRadScaleInc="0">
        <dgm:presLayoutVars>
          <dgm:bulletEnabled val="1"/>
        </dgm:presLayoutVars>
      </dgm:prSet>
      <dgm:spPr/>
    </dgm:pt>
    <dgm:pt modelId="{5F0A97FE-1A25-4CEB-8F2E-EAA9D5FEC458}" type="pres">
      <dgm:prSet presAssocID="{E795A09E-F29C-4BB9-988B-A1D1AEBAD785}" presName="sibTrans" presStyleLbl="sibTrans2D1" presStyleIdx="0" presStyleCnt="6"/>
      <dgm:spPr/>
    </dgm:pt>
    <dgm:pt modelId="{313510F2-3F06-45C5-9F5C-6B19096CFA8A}" type="pres">
      <dgm:prSet presAssocID="{E795A09E-F29C-4BB9-988B-A1D1AEBAD785}" presName="connectorText" presStyleLbl="sibTrans2D1" presStyleIdx="0" presStyleCnt="6"/>
      <dgm:spPr/>
    </dgm:pt>
    <dgm:pt modelId="{510F63C3-FEFE-42A3-BE6D-7B62237D753D}" type="pres">
      <dgm:prSet presAssocID="{698A6557-085C-45C4-B913-EDE6CB1A1A6F}" presName="node" presStyleLbl="node1" presStyleIdx="1" presStyleCnt="6" custScaleX="182808" custScaleY="135326" custRadScaleRad="142583" custRadScaleInc="-9218">
        <dgm:presLayoutVars>
          <dgm:bulletEnabled val="1"/>
        </dgm:presLayoutVars>
      </dgm:prSet>
      <dgm:spPr/>
    </dgm:pt>
    <dgm:pt modelId="{5A7E4673-5595-4D57-BB06-D16962FFA363}" type="pres">
      <dgm:prSet presAssocID="{74937C77-B319-4754-8994-719DB76005BF}" presName="sibTrans" presStyleLbl="sibTrans2D1" presStyleIdx="1" presStyleCnt="6"/>
      <dgm:spPr/>
    </dgm:pt>
    <dgm:pt modelId="{5DB8307F-08C2-4547-B64E-D1DAE58FB88D}" type="pres">
      <dgm:prSet presAssocID="{74937C77-B319-4754-8994-719DB76005BF}" presName="connectorText" presStyleLbl="sibTrans2D1" presStyleIdx="1" presStyleCnt="6"/>
      <dgm:spPr/>
    </dgm:pt>
    <dgm:pt modelId="{285D36FE-A228-492A-9DDA-436941C33440}" type="pres">
      <dgm:prSet presAssocID="{152BEDCC-9D63-4E63-955E-C033E0BAFA86}" presName="node" presStyleLbl="node1" presStyleIdx="2" presStyleCnt="6" custScaleX="200389" custScaleY="134190" custRadScaleRad="131692" custRadScaleInc="-40948">
        <dgm:presLayoutVars>
          <dgm:bulletEnabled val="1"/>
        </dgm:presLayoutVars>
      </dgm:prSet>
      <dgm:spPr/>
    </dgm:pt>
    <dgm:pt modelId="{D38127A3-368F-4FC7-B66E-A6553F55B074}" type="pres">
      <dgm:prSet presAssocID="{F0F73E7A-A1A6-49F7-8AE5-8B89B3C642FC}" presName="sibTrans" presStyleLbl="sibTrans2D1" presStyleIdx="2" presStyleCnt="6"/>
      <dgm:spPr/>
    </dgm:pt>
    <dgm:pt modelId="{F224294B-8262-4280-BC3A-80870159ED11}" type="pres">
      <dgm:prSet presAssocID="{F0F73E7A-A1A6-49F7-8AE5-8B89B3C642FC}" presName="connectorText" presStyleLbl="sibTrans2D1" presStyleIdx="2" presStyleCnt="6"/>
      <dgm:spPr/>
    </dgm:pt>
    <dgm:pt modelId="{10BF309B-3D15-4D5B-837A-32FF9B03AED8}" type="pres">
      <dgm:prSet presAssocID="{6F295916-EF18-49FB-A5ED-BE4803B872A6}" presName="node" presStyleLbl="node1" presStyleIdx="3" presStyleCnt="6" custScaleX="141624" custScaleY="151564" custRadScaleRad="92932" custRadScaleInc="-648">
        <dgm:presLayoutVars>
          <dgm:bulletEnabled val="1"/>
        </dgm:presLayoutVars>
      </dgm:prSet>
      <dgm:spPr/>
    </dgm:pt>
    <dgm:pt modelId="{7479E0E8-EF01-4552-8B78-6D4A1682DE4E}" type="pres">
      <dgm:prSet presAssocID="{1B2ADDFE-5C47-41D3-B9A3-8D68E4890F2D}" presName="sibTrans" presStyleLbl="sibTrans2D1" presStyleIdx="3" presStyleCnt="6"/>
      <dgm:spPr/>
    </dgm:pt>
    <dgm:pt modelId="{79EC7B59-67EE-449C-821F-C6D0B0CF0C34}" type="pres">
      <dgm:prSet presAssocID="{1B2ADDFE-5C47-41D3-B9A3-8D68E4890F2D}" presName="connectorText" presStyleLbl="sibTrans2D1" presStyleIdx="3" presStyleCnt="6"/>
      <dgm:spPr/>
    </dgm:pt>
    <dgm:pt modelId="{7CB093FB-B14F-485A-949E-74CDDB0A3B6F}" type="pres">
      <dgm:prSet presAssocID="{C17E8673-E188-4B49-9147-A8646C086182}" presName="node" presStyleLbl="node1" presStyleIdx="4" presStyleCnt="6" custScaleX="147135" custScaleY="140463" custRadScaleRad="131096" custRadScaleInc="12730">
        <dgm:presLayoutVars>
          <dgm:bulletEnabled val="1"/>
        </dgm:presLayoutVars>
      </dgm:prSet>
      <dgm:spPr/>
    </dgm:pt>
    <dgm:pt modelId="{09E96CA2-A3F7-45AC-A37F-B9D4F595B003}" type="pres">
      <dgm:prSet presAssocID="{0F5E2E1C-6CCE-413E-B854-12E9C8C13789}" presName="sibTrans" presStyleLbl="sibTrans2D1" presStyleIdx="4" presStyleCnt="6"/>
      <dgm:spPr/>
    </dgm:pt>
    <dgm:pt modelId="{34396E05-8EFF-48CD-9313-53410AD0E5DB}" type="pres">
      <dgm:prSet presAssocID="{0F5E2E1C-6CCE-413E-B854-12E9C8C13789}" presName="connectorText" presStyleLbl="sibTrans2D1" presStyleIdx="4" presStyleCnt="6"/>
      <dgm:spPr/>
    </dgm:pt>
    <dgm:pt modelId="{97D01004-3F60-4F3C-83DC-B018DA57C993}" type="pres">
      <dgm:prSet presAssocID="{D9766B03-B7CD-4FCD-B4CA-7E8613D2C0AF}" presName="node" presStyleLbl="node1" presStyleIdx="5" presStyleCnt="6" custScaleX="204982" custScaleY="134474" custRadScaleRad="143872" custRadScaleInc="2440">
        <dgm:presLayoutVars>
          <dgm:bulletEnabled val="1"/>
        </dgm:presLayoutVars>
      </dgm:prSet>
      <dgm:spPr/>
    </dgm:pt>
    <dgm:pt modelId="{D412B973-7639-4AEA-A4B7-4F6E6DD9DC11}" type="pres">
      <dgm:prSet presAssocID="{5CD69FAD-0569-469F-B751-C007D474A56D}" presName="sibTrans" presStyleLbl="sibTrans2D1" presStyleIdx="5" presStyleCnt="6"/>
      <dgm:spPr/>
    </dgm:pt>
    <dgm:pt modelId="{1FC22727-8E3C-4F2C-9AAD-4BA8DDC8A8FB}" type="pres">
      <dgm:prSet presAssocID="{5CD69FAD-0569-469F-B751-C007D474A56D}" presName="connectorText" presStyleLbl="sibTrans2D1" presStyleIdx="5" presStyleCnt="6"/>
      <dgm:spPr/>
    </dgm:pt>
  </dgm:ptLst>
  <dgm:cxnLst>
    <dgm:cxn modelId="{5487A604-9D39-46FA-B557-2F436E466B0C}" type="presOf" srcId="{698A6557-085C-45C4-B913-EDE6CB1A1A6F}" destId="{510F63C3-FEFE-42A3-BE6D-7B62237D753D}" srcOrd="0" destOrd="0" presId="urn:microsoft.com/office/officeart/2005/8/layout/cycle2"/>
    <dgm:cxn modelId="{DACDF213-DB66-4196-9842-35E0A56B4733}" type="presOf" srcId="{E795A09E-F29C-4BB9-988B-A1D1AEBAD785}" destId="{5F0A97FE-1A25-4CEB-8F2E-EAA9D5FEC458}" srcOrd="0" destOrd="0" presId="urn:microsoft.com/office/officeart/2005/8/layout/cycle2"/>
    <dgm:cxn modelId="{55293D23-03D9-4149-B0E3-80D76F293F15}" srcId="{2882D823-3AA7-414C-932F-48E12CD0628F}" destId="{D9766B03-B7CD-4FCD-B4CA-7E8613D2C0AF}" srcOrd="5" destOrd="0" parTransId="{AC422D5C-66F6-449B-A2D4-73514B7D1391}" sibTransId="{5CD69FAD-0569-469F-B751-C007D474A56D}"/>
    <dgm:cxn modelId="{B8E5062A-08AE-47E9-BD49-EDA1AE29F968}" type="presOf" srcId="{74937C77-B319-4754-8994-719DB76005BF}" destId="{5DB8307F-08C2-4547-B64E-D1DAE58FB88D}" srcOrd="1" destOrd="0" presId="urn:microsoft.com/office/officeart/2005/8/layout/cycle2"/>
    <dgm:cxn modelId="{97C4DF2D-0C58-4BC1-AD58-FCB76A516B95}" type="presOf" srcId="{74937C77-B319-4754-8994-719DB76005BF}" destId="{5A7E4673-5595-4D57-BB06-D16962FFA363}" srcOrd="0" destOrd="0" presId="urn:microsoft.com/office/officeart/2005/8/layout/cycle2"/>
    <dgm:cxn modelId="{00800330-BEEC-4200-A158-3E21ED8BEA94}" type="presOf" srcId="{1B2ADDFE-5C47-41D3-B9A3-8D68E4890F2D}" destId="{79EC7B59-67EE-449C-821F-C6D0B0CF0C34}" srcOrd="1" destOrd="0" presId="urn:microsoft.com/office/officeart/2005/8/layout/cycle2"/>
    <dgm:cxn modelId="{546DCA3E-925F-4E4E-B01D-8E5378BF89FB}" type="presOf" srcId="{817373A4-661C-4ABC-80F9-EAF8F1E83131}" destId="{A654C16A-5301-44DC-B1D7-F34FD6CA79C8}" srcOrd="0" destOrd="0" presId="urn:microsoft.com/office/officeart/2005/8/layout/cycle2"/>
    <dgm:cxn modelId="{1870A140-5A05-41B2-B476-977963E0D76C}" type="presOf" srcId="{E795A09E-F29C-4BB9-988B-A1D1AEBAD785}" destId="{313510F2-3F06-45C5-9F5C-6B19096CFA8A}" srcOrd="1" destOrd="0" presId="urn:microsoft.com/office/officeart/2005/8/layout/cycle2"/>
    <dgm:cxn modelId="{56CB1461-5798-4F82-9803-B310B78B2B96}" type="presOf" srcId="{F0F73E7A-A1A6-49F7-8AE5-8B89B3C642FC}" destId="{F224294B-8262-4280-BC3A-80870159ED11}" srcOrd="1" destOrd="0" presId="urn:microsoft.com/office/officeart/2005/8/layout/cycle2"/>
    <dgm:cxn modelId="{1A23AB49-E30F-4769-BD56-E6CFE4BF8D61}" type="presOf" srcId="{1B2ADDFE-5C47-41D3-B9A3-8D68E4890F2D}" destId="{7479E0E8-EF01-4552-8B78-6D4A1682DE4E}" srcOrd="0" destOrd="0" presId="urn:microsoft.com/office/officeart/2005/8/layout/cycle2"/>
    <dgm:cxn modelId="{57ABA453-4660-4B14-98C0-BCFF01185BA9}" type="presOf" srcId="{C17E8673-E188-4B49-9147-A8646C086182}" destId="{7CB093FB-B14F-485A-949E-74CDDB0A3B6F}" srcOrd="0" destOrd="0" presId="urn:microsoft.com/office/officeart/2005/8/layout/cycle2"/>
    <dgm:cxn modelId="{15812E8B-9D6D-4C90-8819-34D36AC9B11B}" type="presOf" srcId="{6F295916-EF18-49FB-A5ED-BE4803B872A6}" destId="{10BF309B-3D15-4D5B-837A-32FF9B03AED8}" srcOrd="0" destOrd="0" presId="urn:microsoft.com/office/officeart/2005/8/layout/cycle2"/>
    <dgm:cxn modelId="{9224CF99-A3FA-439C-B282-DC6A0B0EB829}" srcId="{2882D823-3AA7-414C-932F-48E12CD0628F}" destId="{817373A4-661C-4ABC-80F9-EAF8F1E83131}" srcOrd="0" destOrd="0" parTransId="{6B8CD8CC-1F3C-4A4B-A75B-8CC8B5A60D28}" sibTransId="{E795A09E-F29C-4BB9-988B-A1D1AEBAD785}"/>
    <dgm:cxn modelId="{0CAA069C-2CDE-4EBE-9DC9-D81790A8B14C}" srcId="{2882D823-3AA7-414C-932F-48E12CD0628F}" destId="{698A6557-085C-45C4-B913-EDE6CB1A1A6F}" srcOrd="1" destOrd="0" parTransId="{4179375F-FECA-4876-BA78-C08EEF29A329}" sibTransId="{74937C77-B319-4754-8994-719DB76005BF}"/>
    <dgm:cxn modelId="{ACABD6A2-0AEC-434D-89DA-E1DF2656D03B}" type="presOf" srcId="{5CD69FAD-0569-469F-B751-C007D474A56D}" destId="{D412B973-7639-4AEA-A4B7-4F6E6DD9DC11}" srcOrd="0" destOrd="0" presId="urn:microsoft.com/office/officeart/2005/8/layout/cycle2"/>
    <dgm:cxn modelId="{9C08D6A4-7B56-482E-84ED-7B737BD442A9}" type="presOf" srcId="{5CD69FAD-0569-469F-B751-C007D474A56D}" destId="{1FC22727-8E3C-4F2C-9AAD-4BA8DDC8A8FB}" srcOrd="1" destOrd="0" presId="urn:microsoft.com/office/officeart/2005/8/layout/cycle2"/>
    <dgm:cxn modelId="{1BB019BD-FA59-4963-AF34-12AE3D356371}" srcId="{2882D823-3AA7-414C-932F-48E12CD0628F}" destId="{152BEDCC-9D63-4E63-955E-C033E0BAFA86}" srcOrd="2" destOrd="0" parTransId="{0066284B-D7DD-47A9-9DC0-8EC318BF17E6}" sibTransId="{F0F73E7A-A1A6-49F7-8AE5-8B89B3C642FC}"/>
    <dgm:cxn modelId="{DBE659C2-8F99-4793-A781-2437F7C15ED5}" type="presOf" srcId="{D9766B03-B7CD-4FCD-B4CA-7E8613D2C0AF}" destId="{97D01004-3F60-4F3C-83DC-B018DA57C993}" srcOrd="0" destOrd="0" presId="urn:microsoft.com/office/officeart/2005/8/layout/cycle2"/>
    <dgm:cxn modelId="{BF9973C3-4E95-44EF-BDAF-701886A172E0}" type="presOf" srcId="{0F5E2E1C-6CCE-413E-B854-12E9C8C13789}" destId="{09E96CA2-A3F7-45AC-A37F-B9D4F595B003}" srcOrd="0" destOrd="0" presId="urn:microsoft.com/office/officeart/2005/8/layout/cycle2"/>
    <dgm:cxn modelId="{B81C60C8-C7C4-401A-8A6B-8A2A4C382E34}" srcId="{2882D823-3AA7-414C-932F-48E12CD0628F}" destId="{6F295916-EF18-49FB-A5ED-BE4803B872A6}" srcOrd="3" destOrd="0" parTransId="{A9D37135-4238-4CE5-BA0A-474E9F28822F}" sibTransId="{1B2ADDFE-5C47-41D3-B9A3-8D68E4890F2D}"/>
    <dgm:cxn modelId="{E21F94CC-33EC-4C28-9966-6B190CE7C3B5}" type="presOf" srcId="{F0F73E7A-A1A6-49F7-8AE5-8B89B3C642FC}" destId="{D38127A3-368F-4FC7-B66E-A6553F55B074}" srcOrd="0" destOrd="0" presId="urn:microsoft.com/office/officeart/2005/8/layout/cycle2"/>
    <dgm:cxn modelId="{A586F6D1-17C2-45E9-805D-A95D139C9A56}" srcId="{2882D823-3AA7-414C-932F-48E12CD0628F}" destId="{C17E8673-E188-4B49-9147-A8646C086182}" srcOrd="4" destOrd="0" parTransId="{A04F2B51-53F8-45C2-A458-5A46A2199332}" sibTransId="{0F5E2E1C-6CCE-413E-B854-12E9C8C13789}"/>
    <dgm:cxn modelId="{AC3675E9-1831-4E8E-B500-FB4233117B13}" type="presOf" srcId="{2882D823-3AA7-414C-932F-48E12CD0628F}" destId="{CEC2A97C-9E82-42F6-864B-713A2B90C970}" srcOrd="0" destOrd="0" presId="urn:microsoft.com/office/officeart/2005/8/layout/cycle2"/>
    <dgm:cxn modelId="{313175F1-B325-4253-A7FB-9658A3890624}" type="presOf" srcId="{0F5E2E1C-6CCE-413E-B854-12E9C8C13789}" destId="{34396E05-8EFF-48CD-9313-53410AD0E5DB}" srcOrd="1" destOrd="0" presId="urn:microsoft.com/office/officeart/2005/8/layout/cycle2"/>
    <dgm:cxn modelId="{AE4A26F4-ECAF-48A8-A093-92EDD296BE3B}" type="presOf" srcId="{152BEDCC-9D63-4E63-955E-C033E0BAFA86}" destId="{285D36FE-A228-492A-9DDA-436941C33440}" srcOrd="0" destOrd="0" presId="urn:microsoft.com/office/officeart/2005/8/layout/cycle2"/>
    <dgm:cxn modelId="{E5C027C9-F76D-4EC7-8DA3-38BD25DB951A}" type="presParOf" srcId="{CEC2A97C-9E82-42F6-864B-713A2B90C970}" destId="{A654C16A-5301-44DC-B1D7-F34FD6CA79C8}" srcOrd="0" destOrd="0" presId="urn:microsoft.com/office/officeart/2005/8/layout/cycle2"/>
    <dgm:cxn modelId="{EF9ED787-B737-44DB-813C-28AFEB6B0D40}" type="presParOf" srcId="{CEC2A97C-9E82-42F6-864B-713A2B90C970}" destId="{5F0A97FE-1A25-4CEB-8F2E-EAA9D5FEC458}" srcOrd="1" destOrd="0" presId="urn:microsoft.com/office/officeart/2005/8/layout/cycle2"/>
    <dgm:cxn modelId="{D7573CB9-9904-41F4-BDC3-ED3935C91838}" type="presParOf" srcId="{5F0A97FE-1A25-4CEB-8F2E-EAA9D5FEC458}" destId="{313510F2-3F06-45C5-9F5C-6B19096CFA8A}" srcOrd="0" destOrd="0" presId="urn:microsoft.com/office/officeart/2005/8/layout/cycle2"/>
    <dgm:cxn modelId="{CF0E322F-0654-4E9D-8A63-1DFE9BB7F319}" type="presParOf" srcId="{CEC2A97C-9E82-42F6-864B-713A2B90C970}" destId="{510F63C3-FEFE-42A3-BE6D-7B62237D753D}" srcOrd="2" destOrd="0" presId="urn:microsoft.com/office/officeart/2005/8/layout/cycle2"/>
    <dgm:cxn modelId="{4B516DA8-493D-445D-A63B-6B3A914D1FD3}" type="presParOf" srcId="{CEC2A97C-9E82-42F6-864B-713A2B90C970}" destId="{5A7E4673-5595-4D57-BB06-D16962FFA363}" srcOrd="3" destOrd="0" presId="urn:microsoft.com/office/officeart/2005/8/layout/cycle2"/>
    <dgm:cxn modelId="{F7761350-C6F9-40E6-AF35-263E5ED9A0C8}" type="presParOf" srcId="{5A7E4673-5595-4D57-BB06-D16962FFA363}" destId="{5DB8307F-08C2-4547-B64E-D1DAE58FB88D}" srcOrd="0" destOrd="0" presId="urn:microsoft.com/office/officeart/2005/8/layout/cycle2"/>
    <dgm:cxn modelId="{1714737F-5C0B-4E74-AE0B-5381DFABEEB2}" type="presParOf" srcId="{CEC2A97C-9E82-42F6-864B-713A2B90C970}" destId="{285D36FE-A228-492A-9DDA-436941C33440}" srcOrd="4" destOrd="0" presId="urn:microsoft.com/office/officeart/2005/8/layout/cycle2"/>
    <dgm:cxn modelId="{57D1DDCF-4B90-4CBD-90BE-CC29861681EC}" type="presParOf" srcId="{CEC2A97C-9E82-42F6-864B-713A2B90C970}" destId="{D38127A3-368F-4FC7-B66E-A6553F55B074}" srcOrd="5" destOrd="0" presId="urn:microsoft.com/office/officeart/2005/8/layout/cycle2"/>
    <dgm:cxn modelId="{36D559DF-13AD-4E30-8863-687F03A82EEA}" type="presParOf" srcId="{D38127A3-368F-4FC7-B66E-A6553F55B074}" destId="{F224294B-8262-4280-BC3A-80870159ED11}" srcOrd="0" destOrd="0" presId="urn:microsoft.com/office/officeart/2005/8/layout/cycle2"/>
    <dgm:cxn modelId="{60947740-4B2F-4BC7-AC37-16FE2EAF3A79}" type="presParOf" srcId="{CEC2A97C-9E82-42F6-864B-713A2B90C970}" destId="{10BF309B-3D15-4D5B-837A-32FF9B03AED8}" srcOrd="6" destOrd="0" presId="urn:microsoft.com/office/officeart/2005/8/layout/cycle2"/>
    <dgm:cxn modelId="{53990903-2DBD-42E8-B3D6-B4DA3D8BB39F}" type="presParOf" srcId="{CEC2A97C-9E82-42F6-864B-713A2B90C970}" destId="{7479E0E8-EF01-4552-8B78-6D4A1682DE4E}" srcOrd="7" destOrd="0" presId="urn:microsoft.com/office/officeart/2005/8/layout/cycle2"/>
    <dgm:cxn modelId="{BAC2A9C3-BD54-490B-BF24-86AFB4A6B3FE}" type="presParOf" srcId="{7479E0E8-EF01-4552-8B78-6D4A1682DE4E}" destId="{79EC7B59-67EE-449C-821F-C6D0B0CF0C34}" srcOrd="0" destOrd="0" presId="urn:microsoft.com/office/officeart/2005/8/layout/cycle2"/>
    <dgm:cxn modelId="{1EE5FA61-8456-4554-B2C4-F4014B81B255}" type="presParOf" srcId="{CEC2A97C-9E82-42F6-864B-713A2B90C970}" destId="{7CB093FB-B14F-485A-949E-74CDDB0A3B6F}" srcOrd="8" destOrd="0" presId="urn:microsoft.com/office/officeart/2005/8/layout/cycle2"/>
    <dgm:cxn modelId="{EB5E027D-5EF0-4967-93B4-5FBAE2EAAAFB}" type="presParOf" srcId="{CEC2A97C-9E82-42F6-864B-713A2B90C970}" destId="{09E96CA2-A3F7-45AC-A37F-B9D4F595B003}" srcOrd="9" destOrd="0" presId="urn:microsoft.com/office/officeart/2005/8/layout/cycle2"/>
    <dgm:cxn modelId="{393954B7-E011-4122-89A6-0643AD5D7EB7}" type="presParOf" srcId="{09E96CA2-A3F7-45AC-A37F-B9D4F595B003}" destId="{34396E05-8EFF-48CD-9313-53410AD0E5DB}" srcOrd="0" destOrd="0" presId="urn:microsoft.com/office/officeart/2005/8/layout/cycle2"/>
    <dgm:cxn modelId="{6F1F9397-DDE4-4424-8A4E-A1C7BD67500F}" type="presParOf" srcId="{CEC2A97C-9E82-42F6-864B-713A2B90C970}" destId="{97D01004-3F60-4F3C-83DC-B018DA57C993}" srcOrd="10" destOrd="0" presId="urn:microsoft.com/office/officeart/2005/8/layout/cycle2"/>
    <dgm:cxn modelId="{A8069C04-8F09-40F0-A8F5-510E8731689C}" type="presParOf" srcId="{CEC2A97C-9E82-42F6-864B-713A2B90C970}" destId="{D412B973-7639-4AEA-A4B7-4F6E6DD9DC11}" srcOrd="11" destOrd="0" presId="urn:microsoft.com/office/officeart/2005/8/layout/cycle2"/>
    <dgm:cxn modelId="{06479781-984D-4B71-A2EF-99415A1A45DE}" type="presParOf" srcId="{D412B973-7639-4AEA-A4B7-4F6E6DD9DC11}" destId="{1FC22727-8E3C-4F2C-9AAD-4BA8DDC8A8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F4891-596B-494E-A628-5A324BC8CE00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4_1" csCatId="accent4"/>
      <dgm:spPr/>
      <dgm:t>
        <a:bodyPr/>
        <a:lstStyle/>
        <a:p>
          <a:endParaRPr lang="en-US"/>
        </a:p>
      </dgm:t>
    </dgm:pt>
    <dgm:pt modelId="{351FA270-34CC-4903-AED6-2E7E6FA1F5E8}">
      <dgm:prSet/>
      <dgm:spPr/>
      <dgm:t>
        <a:bodyPr/>
        <a:lstStyle/>
        <a:p>
          <a:r>
            <a:rPr lang="en-US"/>
            <a:t>Nociception is an input signal</a:t>
          </a:r>
        </a:p>
      </dgm:t>
    </dgm:pt>
    <dgm:pt modelId="{45B2E1B7-F573-4907-9546-1CB0CD682B3E}" type="parTrans" cxnId="{37DF1C16-8052-47B7-8103-77FEC185FD78}">
      <dgm:prSet/>
      <dgm:spPr/>
      <dgm:t>
        <a:bodyPr/>
        <a:lstStyle/>
        <a:p>
          <a:endParaRPr lang="en-US"/>
        </a:p>
      </dgm:t>
    </dgm:pt>
    <dgm:pt modelId="{75303B19-8C38-4310-94E7-8CFD3F5F5B02}" type="sibTrans" cxnId="{37DF1C16-8052-47B7-8103-77FEC185FD78}">
      <dgm:prSet/>
      <dgm:spPr/>
      <dgm:t>
        <a:bodyPr/>
        <a:lstStyle/>
        <a:p>
          <a:endParaRPr lang="en-US"/>
        </a:p>
      </dgm:t>
    </dgm:pt>
    <dgm:pt modelId="{7FE5CB82-DAEB-4F6C-A0CD-E488C677176C}">
      <dgm:prSet/>
      <dgm:spPr/>
      <dgm:t>
        <a:bodyPr/>
        <a:lstStyle/>
        <a:p>
          <a:r>
            <a:rPr lang="en-US"/>
            <a:t>The CNS attributes meaning to the signal</a:t>
          </a:r>
        </a:p>
      </dgm:t>
    </dgm:pt>
    <dgm:pt modelId="{8914ABA9-D528-4637-AC16-DFB525E35BDA}" type="parTrans" cxnId="{4C214FBD-1B26-46EA-B2C9-0828527B4921}">
      <dgm:prSet/>
      <dgm:spPr/>
      <dgm:t>
        <a:bodyPr/>
        <a:lstStyle/>
        <a:p>
          <a:endParaRPr lang="en-US"/>
        </a:p>
      </dgm:t>
    </dgm:pt>
    <dgm:pt modelId="{0BAEB984-41A7-4611-AE96-4F81410A8F8C}" type="sibTrans" cxnId="{4C214FBD-1B26-46EA-B2C9-0828527B4921}">
      <dgm:prSet/>
      <dgm:spPr/>
      <dgm:t>
        <a:bodyPr/>
        <a:lstStyle/>
        <a:p>
          <a:endParaRPr lang="en-US"/>
        </a:p>
      </dgm:t>
    </dgm:pt>
    <dgm:pt modelId="{438001D0-ED76-4081-BB01-944F8FE9B6A0}">
      <dgm:prSet/>
      <dgm:spPr/>
      <dgm:t>
        <a:bodyPr/>
        <a:lstStyle/>
        <a:p>
          <a:r>
            <a:rPr lang="en-US"/>
            <a:t>When the nociception is perceived/labelled as dangerous, the individual will experience pain</a:t>
          </a:r>
        </a:p>
      </dgm:t>
    </dgm:pt>
    <dgm:pt modelId="{3BBAED10-529F-4B7C-962D-FC96EE7A041D}" type="parTrans" cxnId="{8B4C8F6E-5270-4625-BFB9-7796F1F16663}">
      <dgm:prSet/>
      <dgm:spPr/>
      <dgm:t>
        <a:bodyPr/>
        <a:lstStyle/>
        <a:p>
          <a:endParaRPr lang="en-US"/>
        </a:p>
      </dgm:t>
    </dgm:pt>
    <dgm:pt modelId="{26CA5319-EB27-4B69-B150-CBD5A2794D1D}" type="sibTrans" cxnId="{8B4C8F6E-5270-4625-BFB9-7796F1F16663}">
      <dgm:prSet/>
      <dgm:spPr/>
      <dgm:t>
        <a:bodyPr/>
        <a:lstStyle/>
        <a:p>
          <a:endParaRPr lang="en-US"/>
        </a:p>
      </dgm:t>
    </dgm:pt>
    <dgm:pt modelId="{A431057D-B15D-4934-AE54-576621A6566E}" type="pres">
      <dgm:prSet presAssocID="{5A4F4891-596B-494E-A628-5A324BC8CE00}" presName="Name0" presStyleCnt="0">
        <dgm:presLayoutVars>
          <dgm:dir/>
          <dgm:resizeHandles val="exact"/>
        </dgm:presLayoutVars>
      </dgm:prSet>
      <dgm:spPr/>
    </dgm:pt>
    <dgm:pt modelId="{73A9277F-68F5-4D93-82AE-89E53FB1362D}" type="pres">
      <dgm:prSet presAssocID="{351FA270-34CC-4903-AED6-2E7E6FA1F5E8}" presName="node" presStyleLbl="node1" presStyleIdx="0" presStyleCnt="3">
        <dgm:presLayoutVars>
          <dgm:bulletEnabled val="1"/>
        </dgm:presLayoutVars>
      </dgm:prSet>
      <dgm:spPr/>
    </dgm:pt>
    <dgm:pt modelId="{1B8799EC-579F-4F2A-9944-317926EE00A5}" type="pres">
      <dgm:prSet presAssocID="{75303B19-8C38-4310-94E7-8CFD3F5F5B02}" presName="sibTrans" presStyleLbl="sibTrans1D1" presStyleIdx="0" presStyleCnt="2"/>
      <dgm:spPr/>
    </dgm:pt>
    <dgm:pt modelId="{FC351DB5-E253-4CA5-AFCC-A13E48FBD9E3}" type="pres">
      <dgm:prSet presAssocID="{75303B19-8C38-4310-94E7-8CFD3F5F5B02}" presName="connectorText" presStyleLbl="sibTrans1D1" presStyleIdx="0" presStyleCnt="2"/>
      <dgm:spPr/>
    </dgm:pt>
    <dgm:pt modelId="{6967D8E5-780E-4C82-A22C-09DF50006110}" type="pres">
      <dgm:prSet presAssocID="{7FE5CB82-DAEB-4F6C-A0CD-E488C677176C}" presName="node" presStyleLbl="node1" presStyleIdx="1" presStyleCnt="3">
        <dgm:presLayoutVars>
          <dgm:bulletEnabled val="1"/>
        </dgm:presLayoutVars>
      </dgm:prSet>
      <dgm:spPr/>
    </dgm:pt>
    <dgm:pt modelId="{FD8F1A5A-258F-4742-A342-EC94047D2748}" type="pres">
      <dgm:prSet presAssocID="{0BAEB984-41A7-4611-AE96-4F81410A8F8C}" presName="sibTrans" presStyleLbl="sibTrans1D1" presStyleIdx="1" presStyleCnt="2"/>
      <dgm:spPr/>
    </dgm:pt>
    <dgm:pt modelId="{4D94E092-869E-46F6-B2FB-301D6EB85434}" type="pres">
      <dgm:prSet presAssocID="{0BAEB984-41A7-4611-AE96-4F81410A8F8C}" presName="connectorText" presStyleLbl="sibTrans1D1" presStyleIdx="1" presStyleCnt="2"/>
      <dgm:spPr/>
    </dgm:pt>
    <dgm:pt modelId="{CDE699A4-80D0-4DA5-BF20-57C7BCE1C7B3}" type="pres">
      <dgm:prSet presAssocID="{438001D0-ED76-4081-BB01-944F8FE9B6A0}" presName="node" presStyleLbl="node1" presStyleIdx="2" presStyleCnt="3" custLinFactNeighborX="62318" custLinFactNeighborY="-5309">
        <dgm:presLayoutVars>
          <dgm:bulletEnabled val="1"/>
        </dgm:presLayoutVars>
      </dgm:prSet>
      <dgm:spPr/>
    </dgm:pt>
  </dgm:ptLst>
  <dgm:cxnLst>
    <dgm:cxn modelId="{37DF1C16-8052-47B7-8103-77FEC185FD78}" srcId="{5A4F4891-596B-494E-A628-5A324BC8CE00}" destId="{351FA270-34CC-4903-AED6-2E7E6FA1F5E8}" srcOrd="0" destOrd="0" parTransId="{45B2E1B7-F573-4907-9546-1CB0CD682B3E}" sibTransId="{75303B19-8C38-4310-94E7-8CFD3F5F5B02}"/>
    <dgm:cxn modelId="{BA343318-45A7-46B2-AFA9-F42874302586}" type="presOf" srcId="{7FE5CB82-DAEB-4F6C-A0CD-E488C677176C}" destId="{6967D8E5-780E-4C82-A22C-09DF50006110}" srcOrd="0" destOrd="0" presId="urn:microsoft.com/office/officeart/2016/7/layout/RepeatingBendingProcessNew"/>
    <dgm:cxn modelId="{61DEE33C-544E-4956-8044-03698C8F4856}" type="presOf" srcId="{438001D0-ED76-4081-BB01-944F8FE9B6A0}" destId="{CDE699A4-80D0-4DA5-BF20-57C7BCE1C7B3}" srcOrd="0" destOrd="0" presId="urn:microsoft.com/office/officeart/2016/7/layout/RepeatingBendingProcessNew"/>
    <dgm:cxn modelId="{2EA6044C-4AD2-4926-B70F-8F1AB634D8DD}" type="presOf" srcId="{0BAEB984-41A7-4611-AE96-4F81410A8F8C}" destId="{4D94E092-869E-46F6-B2FB-301D6EB85434}" srcOrd="1" destOrd="0" presId="urn:microsoft.com/office/officeart/2016/7/layout/RepeatingBendingProcessNew"/>
    <dgm:cxn modelId="{8B4C8F6E-5270-4625-BFB9-7796F1F16663}" srcId="{5A4F4891-596B-494E-A628-5A324BC8CE00}" destId="{438001D0-ED76-4081-BB01-944F8FE9B6A0}" srcOrd="2" destOrd="0" parTransId="{3BBAED10-529F-4B7C-962D-FC96EE7A041D}" sibTransId="{26CA5319-EB27-4B69-B150-CBD5A2794D1D}"/>
    <dgm:cxn modelId="{AC52DD5A-E430-457F-BE36-9D2B84DB4FB8}" type="presOf" srcId="{351FA270-34CC-4903-AED6-2E7E6FA1F5E8}" destId="{73A9277F-68F5-4D93-82AE-89E53FB1362D}" srcOrd="0" destOrd="0" presId="urn:microsoft.com/office/officeart/2016/7/layout/RepeatingBendingProcessNew"/>
    <dgm:cxn modelId="{4CF29F95-898B-47CE-9C12-36210362589B}" type="presOf" srcId="{75303B19-8C38-4310-94E7-8CFD3F5F5B02}" destId="{1B8799EC-579F-4F2A-9944-317926EE00A5}" srcOrd="0" destOrd="0" presId="urn:microsoft.com/office/officeart/2016/7/layout/RepeatingBendingProcessNew"/>
    <dgm:cxn modelId="{B0115CB2-3373-47DF-BFB4-05834AA4A8C7}" type="presOf" srcId="{5A4F4891-596B-494E-A628-5A324BC8CE00}" destId="{A431057D-B15D-4934-AE54-576621A6566E}" srcOrd="0" destOrd="0" presId="urn:microsoft.com/office/officeart/2016/7/layout/RepeatingBendingProcessNew"/>
    <dgm:cxn modelId="{4C214FBD-1B26-46EA-B2C9-0828527B4921}" srcId="{5A4F4891-596B-494E-A628-5A324BC8CE00}" destId="{7FE5CB82-DAEB-4F6C-A0CD-E488C677176C}" srcOrd="1" destOrd="0" parTransId="{8914ABA9-D528-4637-AC16-DFB525E35BDA}" sibTransId="{0BAEB984-41A7-4611-AE96-4F81410A8F8C}"/>
    <dgm:cxn modelId="{ECF97FEC-09A2-4AED-8099-B6A86014C89D}" type="presOf" srcId="{0BAEB984-41A7-4611-AE96-4F81410A8F8C}" destId="{FD8F1A5A-258F-4742-A342-EC94047D2748}" srcOrd="0" destOrd="0" presId="urn:microsoft.com/office/officeart/2016/7/layout/RepeatingBendingProcessNew"/>
    <dgm:cxn modelId="{FB00EEFF-7142-4967-8D08-2B43DF1B62EF}" type="presOf" srcId="{75303B19-8C38-4310-94E7-8CFD3F5F5B02}" destId="{FC351DB5-E253-4CA5-AFCC-A13E48FBD9E3}" srcOrd="1" destOrd="0" presId="urn:microsoft.com/office/officeart/2016/7/layout/RepeatingBendingProcessNew"/>
    <dgm:cxn modelId="{A42B52BD-8D0F-4B96-9DD0-8F7F45D4EC32}" type="presParOf" srcId="{A431057D-B15D-4934-AE54-576621A6566E}" destId="{73A9277F-68F5-4D93-82AE-89E53FB1362D}" srcOrd="0" destOrd="0" presId="urn:microsoft.com/office/officeart/2016/7/layout/RepeatingBendingProcessNew"/>
    <dgm:cxn modelId="{3091D515-2BFD-4B80-876D-4CF284373817}" type="presParOf" srcId="{A431057D-B15D-4934-AE54-576621A6566E}" destId="{1B8799EC-579F-4F2A-9944-317926EE00A5}" srcOrd="1" destOrd="0" presId="urn:microsoft.com/office/officeart/2016/7/layout/RepeatingBendingProcessNew"/>
    <dgm:cxn modelId="{86178C80-783B-47B6-882E-E86D5B75729C}" type="presParOf" srcId="{1B8799EC-579F-4F2A-9944-317926EE00A5}" destId="{FC351DB5-E253-4CA5-AFCC-A13E48FBD9E3}" srcOrd="0" destOrd="0" presId="urn:microsoft.com/office/officeart/2016/7/layout/RepeatingBendingProcessNew"/>
    <dgm:cxn modelId="{8AEA8FED-45A3-46B5-8C0D-12D99DBBD27A}" type="presParOf" srcId="{A431057D-B15D-4934-AE54-576621A6566E}" destId="{6967D8E5-780E-4C82-A22C-09DF50006110}" srcOrd="2" destOrd="0" presId="urn:microsoft.com/office/officeart/2016/7/layout/RepeatingBendingProcessNew"/>
    <dgm:cxn modelId="{51D5546C-6C1C-49CC-AC19-E41E19CA3068}" type="presParOf" srcId="{A431057D-B15D-4934-AE54-576621A6566E}" destId="{FD8F1A5A-258F-4742-A342-EC94047D2748}" srcOrd="3" destOrd="0" presId="urn:microsoft.com/office/officeart/2016/7/layout/RepeatingBendingProcessNew"/>
    <dgm:cxn modelId="{519E79C8-8C80-4AB9-8C0E-7DF1C1A6C149}" type="presParOf" srcId="{FD8F1A5A-258F-4742-A342-EC94047D2748}" destId="{4D94E092-869E-46F6-B2FB-301D6EB85434}" srcOrd="0" destOrd="0" presId="urn:microsoft.com/office/officeart/2016/7/layout/RepeatingBendingProcessNew"/>
    <dgm:cxn modelId="{51BD683A-C196-4B82-8340-AB4DC1529985}" type="presParOf" srcId="{A431057D-B15D-4934-AE54-576621A6566E}" destId="{CDE699A4-80D0-4DA5-BF20-57C7BCE1C7B3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87720-AA5F-4697-A6E5-EC89DD28638D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42D455-A03B-4017-B832-095863D593C7}">
      <dgm:prSet custT="1"/>
      <dgm:spPr/>
      <dgm:t>
        <a:bodyPr/>
        <a:lstStyle/>
        <a:p>
          <a:r>
            <a:rPr lang="en-US" sz="1900" dirty="0"/>
            <a:t>Pudendal</a:t>
          </a:r>
        </a:p>
      </dgm:t>
    </dgm:pt>
    <dgm:pt modelId="{EEB91B8B-21E1-486D-93FF-8F031BD66F99}" type="parTrans" cxnId="{89D326F5-FEF0-4819-ADE0-276C068523CD}">
      <dgm:prSet/>
      <dgm:spPr/>
      <dgm:t>
        <a:bodyPr/>
        <a:lstStyle/>
        <a:p>
          <a:endParaRPr lang="en-US"/>
        </a:p>
      </dgm:t>
    </dgm:pt>
    <dgm:pt modelId="{423ED7AF-F6FE-42FE-B7F6-8A0E1E34FC4D}" type="sibTrans" cxnId="{89D326F5-FEF0-4819-ADE0-276C068523C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9784535-6550-40C9-AE55-A6034140F728}">
      <dgm:prSet custT="1"/>
      <dgm:spPr/>
      <dgm:t>
        <a:bodyPr/>
        <a:lstStyle/>
        <a:p>
          <a:r>
            <a:rPr lang="en-US" sz="1900" dirty="0"/>
            <a:t>Obturator</a:t>
          </a:r>
        </a:p>
      </dgm:t>
    </dgm:pt>
    <dgm:pt modelId="{AEAE771D-0350-48C2-9CC7-5C287987059C}" type="parTrans" cxnId="{C1F36D1A-9FCB-496B-8B43-0230195C4627}">
      <dgm:prSet/>
      <dgm:spPr/>
      <dgm:t>
        <a:bodyPr/>
        <a:lstStyle/>
        <a:p>
          <a:endParaRPr lang="en-US"/>
        </a:p>
      </dgm:t>
    </dgm:pt>
    <dgm:pt modelId="{F067CDB3-3CA8-4DEF-8A64-E67B9F2FD47E}" type="sibTrans" cxnId="{C1F36D1A-9FCB-496B-8B43-0230195C462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068924F-8DE2-4BC9-806D-6BF37B17AA1D}">
      <dgm:prSet custT="1"/>
      <dgm:spPr/>
      <dgm:t>
        <a:bodyPr/>
        <a:lstStyle/>
        <a:p>
          <a:r>
            <a:rPr lang="en-US" sz="1800" dirty="0"/>
            <a:t>Ilioinguinal</a:t>
          </a:r>
        </a:p>
        <a:p>
          <a:r>
            <a:rPr lang="en-US" sz="1800" dirty="0" err="1"/>
            <a:t>Iliohypo</a:t>
          </a:r>
          <a:r>
            <a:rPr lang="en-US" sz="1800" dirty="0"/>
            <a:t>-gastric</a:t>
          </a:r>
        </a:p>
      </dgm:t>
    </dgm:pt>
    <dgm:pt modelId="{E1625C74-F8CF-478F-A96E-6D87576240B9}" type="parTrans" cxnId="{94830E72-FECF-4CFD-960E-76AA64CD6F52}">
      <dgm:prSet/>
      <dgm:spPr/>
      <dgm:t>
        <a:bodyPr/>
        <a:lstStyle/>
        <a:p>
          <a:endParaRPr lang="en-US"/>
        </a:p>
      </dgm:t>
    </dgm:pt>
    <dgm:pt modelId="{FB5A5719-C2D6-454D-982C-1103392B9BD9}" type="sibTrans" cxnId="{94830E72-FECF-4CFD-960E-76AA64CD6F5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4502E84-B0D1-4D60-956C-73C3173DDDC2}">
      <dgm:prSet custT="1"/>
      <dgm:spPr/>
      <dgm:t>
        <a:bodyPr/>
        <a:lstStyle/>
        <a:p>
          <a:r>
            <a:rPr lang="en-US" sz="1800" dirty="0"/>
            <a:t>Genito-    femoral</a:t>
          </a:r>
        </a:p>
      </dgm:t>
    </dgm:pt>
    <dgm:pt modelId="{5EE2B023-1559-4FEF-AFB2-3DBCB7D7DF28}" type="parTrans" cxnId="{600584F5-E471-424A-9F44-B724AEAE46EC}">
      <dgm:prSet/>
      <dgm:spPr/>
      <dgm:t>
        <a:bodyPr/>
        <a:lstStyle/>
        <a:p>
          <a:endParaRPr lang="en-US"/>
        </a:p>
      </dgm:t>
    </dgm:pt>
    <dgm:pt modelId="{38D7BF91-4E0B-452C-A4F8-62CE048D6FD3}" type="sibTrans" cxnId="{600584F5-E471-424A-9F44-B724AEAE46E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DCAF10AB-06CB-49CD-A62D-D835CF8B9DF7}">
      <dgm:prSet/>
      <dgm:spPr/>
      <dgm:t>
        <a:bodyPr/>
        <a:lstStyle/>
        <a:p>
          <a:r>
            <a:rPr lang="en-US"/>
            <a:t>Cluneal</a:t>
          </a:r>
        </a:p>
      </dgm:t>
    </dgm:pt>
    <dgm:pt modelId="{06709B26-BD40-43D6-9B9C-9E6B5B132BCD}" type="parTrans" cxnId="{74F123B8-3648-45E1-938F-9A240EFB477C}">
      <dgm:prSet/>
      <dgm:spPr/>
      <dgm:t>
        <a:bodyPr/>
        <a:lstStyle/>
        <a:p>
          <a:endParaRPr lang="en-US"/>
        </a:p>
      </dgm:t>
    </dgm:pt>
    <dgm:pt modelId="{14060489-74F8-4338-A8B1-11743FF818A0}" type="sibTrans" cxnId="{74F123B8-3648-45E1-938F-9A240EFB477C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F3216D20-9374-4856-A46C-7517C4CA5ABD}">
      <dgm:prSet/>
      <dgm:spPr/>
      <dgm:t>
        <a:bodyPr/>
        <a:lstStyle/>
        <a:p>
          <a:r>
            <a:rPr lang="en-US" dirty="0"/>
            <a:t>Other</a:t>
          </a:r>
        </a:p>
      </dgm:t>
    </dgm:pt>
    <dgm:pt modelId="{F57EFA34-A146-4E6E-84AF-68B416FFDD0F}" type="parTrans" cxnId="{9326ED3D-8F2F-422F-BA13-441F2EB7F5B8}">
      <dgm:prSet/>
      <dgm:spPr/>
      <dgm:t>
        <a:bodyPr/>
        <a:lstStyle/>
        <a:p>
          <a:endParaRPr lang="en-US"/>
        </a:p>
      </dgm:t>
    </dgm:pt>
    <dgm:pt modelId="{78462AA3-211B-4271-BBF1-BAA19864476D}" type="sibTrans" cxnId="{9326ED3D-8F2F-422F-BA13-441F2EB7F5B8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949CBC44-1ACB-4383-AFDC-8B8BC8D2D1DB}">
      <dgm:prSet/>
      <dgm:spPr/>
      <dgm:t>
        <a:bodyPr/>
        <a:lstStyle/>
        <a:p>
          <a:r>
            <a:rPr lang="en-US" dirty="0" err="1"/>
            <a:t>Maigne’s</a:t>
          </a:r>
          <a:r>
            <a:rPr lang="en-US" dirty="0"/>
            <a:t> Syndrome</a:t>
          </a:r>
        </a:p>
      </dgm:t>
    </dgm:pt>
    <dgm:pt modelId="{10D0BC43-A5A4-404B-A1F3-EA7FA61DF114}" type="parTrans" cxnId="{F66EE61E-3D5C-42C5-B5A7-C11AF8729E91}">
      <dgm:prSet/>
      <dgm:spPr/>
      <dgm:t>
        <a:bodyPr/>
        <a:lstStyle/>
        <a:p>
          <a:endParaRPr lang="en-US"/>
        </a:p>
      </dgm:t>
    </dgm:pt>
    <dgm:pt modelId="{6D19ECEE-80E3-401E-B777-056ADF44BD75}" type="sibTrans" cxnId="{F66EE61E-3D5C-42C5-B5A7-C11AF8729E91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7C5879F3-91F8-4521-A41D-832A4DB35FCC}" type="pres">
      <dgm:prSet presAssocID="{1AB87720-AA5F-4697-A6E5-EC89DD28638D}" presName="linearFlow" presStyleCnt="0">
        <dgm:presLayoutVars>
          <dgm:dir/>
          <dgm:animLvl val="lvl"/>
          <dgm:resizeHandles val="exact"/>
        </dgm:presLayoutVars>
      </dgm:prSet>
      <dgm:spPr/>
    </dgm:pt>
    <dgm:pt modelId="{C5C1CF69-BEBD-413C-972B-FD8AA07E8CA6}" type="pres">
      <dgm:prSet presAssocID="{3242D455-A03B-4017-B832-095863D593C7}" presName="compositeNode" presStyleCnt="0"/>
      <dgm:spPr/>
    </dgm:pt>
    <dgm:pt modelId="{BE02041A-7375-41B5-96E0-526E9EBDB892}" type="pres">
      <dgm:prSet presAssocID="{3242D455-A03B-4017-B832-095863D593C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FFD3AC8-07F6-4064-A2CF-609E970510F5}" type="pres">
      <dgm:prSet presAssocID="{3242D455-A03B-4017-B832-095863D593C7}" presName="parSh" presStyleCnt="0"/>
      <dgm:spPr/>
    </dgm:pt>
    <dgm:pt modelId="{8EF21F42-8A06-430E-B9A4-A3715068C5D1}" type="pres">
      <dgm:prSet presAssocID="{3242D455-A03B-4017-B832-095863D593C7}" presName="lineNode" presStyleLbl="alignAccFollowNode1" presStyleIdx="0" presStyleCnt="21"/>
      <dgm:spPr/>
    </dgm:pt>
    <dgm:pt modelId="{8330D0A1-2B83-4BD0-BAC6-11C8D8B60EA2}" type="pres">
      <dgm:prSet presAssocID="{3242D455-A03B-4017-B832-095863D593C7}" presName="lineArrowNode" presStyleLbl="alignAccFollowNode1" presStyleIdx="1" presStyleCnt="21"/>
      <dgm:spPr/>
    </dgm:pt>
    <dgm:pt modelId="{F9C348B3-A9BE-4400-8058-FF6364D7F99E}" type="pres">
      <dgm:prSet presAssocID="{423ED7AF-F6FE-42FE-B7F6-8A0E1E34FC4D}" presName="sibTransNodeCircle" presStyleLbl="alignNode1" presStyleIdx="0" presStyleCnt="7">
        <dgm:presLayoutVars>
          <dgm:chMax val="0"/>
          <dgm:bulletEnabled/>
        </dgm:presLayoutVars>
      </dgm:prSet>
      <dgm:spPr/>
    </dgm:pt>
    <dgm:pt modelId="{EFC85567-9F2A-436B-9D90-C1B3159559ED}" type="pres">
      <dgm:prSet presAssocID="{423ED7AF-F6FE-42FE-B7F6-8A0E1E34FC4D}" presName="spacerBetweenCircleAndCallout" presStyleCnt="0">
        <dgm:presLayoutVars/>
      </dgm:prSet>
      <dgm:spPr/>
    </dgm:pt>
    <dgm:pt modelId="{132D927C-EFCA-4528-ACBD-30EDA7560DDE}" type="pres">
      <dgm:prSet presAssocID="{3242D455-A03B-4017-B832-095863D593C7}" presName="nodeText" presStyleLbl="alignAccFollowNode1" presStyleIdx="2" presStyleCnt="21" custLinFactNeighborX="-3835" custLinFactNeighborY="2347">
        <dgm:presLayoutVars>
          <dgm:bulletEnabled val="1"/>
        </dgm:presLayoutVars>
      </dgm:prSet>
      <dgm:spPr/>
    </dgm:pt>
    <dgm:pt modelId="{DF46EEEA-736D-4712-A372-C336324A7195}" type="pres">
      <dgm:prSet presAssocID="{423ED7AF-F6FE-42FE-B7F6-8A0E1E34FC4D}" presName="sibTransComposite" presStyleCnt="0"/>
      <dgm:spPr/>
    </dgm:pt>
    <dgm:pt modelId="{CC22DCC0-B79F-49CD-92FA-6900AE8FB6F1}" type="pres">
      <dgm:prSet presAssocID="{F9784535-6550-40C9-AE55-A6034140F728}" presName="compositeNode" presStyleCnt="0"/>
      <dgm:spPr/>
    </dgm:pt>
    <dgm:pt modelId="{99C330FB-0DCF-47F8-8EA9-3BBE3F8597B4}" type="pres">
      <dgm:prSet presAssocID="{F9784535-6550-40C9-AE55-A6034140F72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5A38D7F-68E2-4062-928C-CFCF7CE88AF2}" type="pres">
      <dgm:prSet presAssocID="{F9784535-6550-40C9-AE55-A6034140F728}" presName="parSh" presStyleCnt="0"/>
      <dgm:spPr/>
    </dgm:pt>
    <dgm:pt modelId="{76F01061-7B9B-472B-A382-218A1439DD9B}" type="pres">
      <dgm:prSet presAssocID="{F9784535-6550-40C9-AE55-A6034140F728}" presName="lineNode" presStyleLbl="alignAccFollowNode1" presStyleIdx="3" presStyleCnt="21"/>
      <dgm:spPr/>
    </dgm:pt>
    <dgm:pt modelId="{B457D32D-8BA7-412F-8275-A85040E5F058}" type="pres">
      <dgm:prSet presAssocID="{F9784535-6550-40C9-AE55-A6034140F728}" presName="lineArrowNode" presStyleLbl="alignAccFollowNode1" presStyleIdx="4" presStyleCnt="21"/>
      <dgm:spPr/>
    </dgm:pt>
    <dgm:pt modelId="{A76C878D-B664-47D7-8291-FD224F3C0FE1}" type="pres">
      <dgm:prSet presAssocID="{F067CDB3-3CA8-4DEF-8A64-E67B9F2FD47E}" presName="sibTransNodeCircle" presStyleLbl="alignNode1" presStyleIdx="1" presStyleCnt="7">
        <dgm:presLayoutVars>
          <dgm:chMax val="0"/>
          <dgm:bulletEnabled/>
        </dgm:presLayoutVars>
      </dgm:prSet>
      <dgm:spPr/>
    </dgm:pt>
    <dgm:pt modelId="{48BDEB4B-5824-4B3E-9187-37CA6CD51F52}" type="pres">
      <dgm:prSet presAssocID="{F067CDB3-3CA8-4DEF-8A64-E67B9F2FD47E}" presName="spacerBetweenCircleAndCallout" presStyleCnt="0">
        <dgm:presLayoutVars/>
      </dgm:prSet>
      <dgm:spPr/>
    </dgm:pt>
    <dgm:pt modelId="{16C716D7-1542-4A74-A082-F2D08D3A2D00}" type="pres">
      <dgm:prSet presAssocID="{F9784535-6550-40C9-AE55-A6034140F728}" presName="nodeText" presStyleLbl="alignAccFollowNode1" presStyleIdx="5" presStyleCnt="21" custLinFactNeighborX="3964" custLinFactNeighborY="2344">
        <dgm:presLayoutVars>
          <dgm:bulletEnabled val="1"/>
        </dgm:presLayoutVars>
      </dgm:prSet>
      <dgm:spPr/>
    </dgm:pt>
    <dgm:pt modelId="{8D6A15B6-DE44-4337-8305-0CB1E306DDCB}" type="pres">
      <dgm:prSet presAssocID="{F067CDB3-3CA8-4DEF-8A64-E67B9F2FD47E}" presName="sibTransComposite" presStyleCnt="0"/>
      <dgm:spPr/>
    </dgm:pt>
    <dgm:pt modelId="{934027E7-7D8E-4EC7-B7AE-F87B6E2262FC}" type="pres">
      <dgm:prSet presAssocID="{9068924F-8DE2-4BC9-806D-6BF37B17AA1D}" presName="compositeNode" presStyleCnt="0"/>
      <dgm:spPr/>
    </dgm:pt>
    <dgm:pt modelId="{CA1C023E-5873-40DE-A58A-2CB64513EC24}" type="pres">
      <dgm:prSet presAssocID="{9068924F-8DE2-4BC9-806D-6BF37B17AA1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0EB22D2-4475-4F59-8481-41DD4D180092}" type="pres">
      <dgm:prSet presAssocID="{9068924F-8DE2-4BC9-806D-6BF37B17AA1D}" presName="parSh" presStyleCnt="0"/>
      <dgm:spPr/>
    </dgm:pt>
    <dgm:pt modelId="{7495E21E-F949-493D-B463-DFD89C912808}" type="pres">
      <dgm:prSet presAssocID="{9068924F-8DE2-4BC9-806D-6BF37B17AA1D}" presName="lineNode" presStyleLbl="alignAccFollowNode1" presStyleIdx="6" presStyleCnt="21"/>
      <dgm:spPr/>
    </dgm:pt>
    <dgm:pt modelId="{8498D1AD-EA34-41FA-8DE2-028DF1D2A61E}" type="pres">
      <dgm:prSet presAssocID="{9068924F-8DE2-4BC9-806D-6BF37B17AA1D}" presName="lineArrowNode" presStyleLbl="alignAccFollowNode1" presStyleIdx="7" presStyleCnt="21"/>
      <dgm:spPr/>
    </dgm:pt>
    <dgm:pt modelId="{C97ADDF7-BE85-4C83-8BA5-F9AAFC82B1D3}" type="pres">
      <dgm:prSet presAssocID="{FB5A5719-C2D6-454D-982C-1103392B9BD9}" presName="sibTransNodeCircle" presStyleLbl="alignNode1" presStyleIdx="2" presStyleCnt="7">
        <dgm:presLayoutVars>
          <dgm:chMax val="0"/>
          <dgm:bulletEnabled/>
        </dgm:presLayoutVars>
      </dgm:prSet>
      <dgm:spPr/>
    </dgm:pt>
    <dgm:pt modelId="{ADACE7AB-C1BB-48D9-872E-54AEDC4C65AD}" type="pres">
      <dgm:prSet presAssocID="{FB5A5719-C2D6-454D-982C-1103392B9BD9}" presName="spacerBetweenCircleAndCallout" presStyleCnt="0">
        <dgm:presLayoutVars/>
      </dgm:prSet>
      <dgm:spPr/>
    </dgm:pt>
    <dgm:pt modelId="{58C4EBBF-B1F2-4CB6-978A-A88F0C3B4894}" type="pres">
      <dgm:prSet presAssocID="{9068924F-8DE2-4BC9-806D-6BF37B17AA1D}" presName="nodeText" presStyleLbl="alignAccFollowNode1" presStyleIdx="8" presStyleCnt="21" custLinFactNeighborX="1809" custLinFactNeighborY="2344">
        <dgm:presLayoutVars>
          <dgm:bulletEnabled val="1"/>
        </dgm:presLayoutVars>
      </dgm:prSet>
      <dgm:spPr/>
    </dgm:pt>
    <dgm:pt modelId="{3435B449-321B-4662-8C26-EA24A8F95DB2}" type="pres">
      <dgm:prSet presAssocID="{FB5A5719-C2D6-454D-982C-1103392B9BD9}" presName="sibTransComposite" presStyleCnt="0"/>
      <dgm:spPr/>
    </dgm:pt>
    <dgm:pt modelId="{DDAB9A77-0AA9-4417-B63F-E75E1ACAF6EB}" type="pres">
      <dgm:prSet presAssocID="{F4502E84-B0D1-4D60-956C-73C3173DDDC2}" presName="compositeNode" presStyleCnt="0"/>
      <dgm:spPr/>
    </dgm:pt>
    <dgm:pt modelId="{B860551C-63E8-4ED3-87CC-5FB0C3805964}" type="pres">
      <dgm:prSet presAssocID="{F4502E84-B0D1-4D60-956C-73C3173DDDC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5E51DB8-04E4-4A82-9502-0A696D4075D4}" type="pres">
      <dgm:prSet presAssocID="{F4502E84-B0D1-4D60-956C-73C3173DDDC2}" presName="parSh" presStyleCnt="0"/>
      <dgm:spPr/>
    </dgm:pt>
    <dgm:pt modelId="{B43B9F85-1776-48D1-8EC5-E3B47951CE9C}" type="pres">
      <dgm:prSet presAssocID="{F4502E84-B0D1-4D60-956C-73C3173DDDC2}" presName="lineNode" presStyleLbl="alignAccFollowNode1" presStyleIdx="9" presStyleCnt="21"/>
      <dgm:spPr/>
    </dgm:pt>
    <dgm:pt modelId="{2E355517-4F07-4362-8C33-C8C271672748}" type="pres">
      <dgm:prSet presAssocID="{F4502E84-B0D1-4D60-956C-73C3173DDDC2}" presName="lineArrowNode" presStyleLbl="alignAccFollowNode1" presStyleIdx="10" presStyleCnt="21"/>
      <dgm:spPr/>
    </dgm:pt>
    <dgm:pt modelId="{B688E47D-E827-419F-B331-4E1A48831A37}" type="pres">
      <dgm:prSet presAssocID="{38D7BF91-4E0B-452C-A4F8-62CE048D6FD3}" presName="sibTransNodeCircle" presStyleLbl="alignNode1" presStyleIdx="3" presStyleCnt="7">
        <dgm:presLayoutVars>
          <dgm:chMax val="0"/>
          <dgm:bulletEnabled/>
        </dgm:presLayoutVars>
      </dgm:prSet>
      <dgm:spPr/>
    </dgm:pt>
    <dgm:pt modelId="{3B63C7A3-BC0F-4BE5-84FB-7ACEEC0AF03A}" type="pres">
      <dgm:prSet presAssocID="{38D7BF91-4E0B-452C-A4F8-62CE048D6FD3}" presName="spacerBetweenCircleAndCallout" presStyleCnt="0">
        <dgm:presLayoutVars/>
      </dgm:prSet>
      <dgm:spPr/>
    </dgm:pt>
    <dgm:pt modelId="{5F962DAF-8DBC-42EA-8C1A-0BD4F941D4A3}" type="pres">
      <dgm:prSet presAssocID="{F4502E84-B0D1-4D60-956C-73C3173DDDC2}" presName="nodeText" presStyleLbl="alignAccFollowNode1" presStyleIdx="11" presStyleCnt="21" custScaleY="100000" custLinFactNeighborY="2344">
        <dgm:presLayoutVars>
          <dgm:bulletEnabled val="1"/>
        </dgm:presLayoutVars>
      </dgm:prSet>
      <dgm:spPr/>
    </dgm:pt>
    <dgm:pt modelId="{9EC6CD35-4A42-4E57-9263-1706BCDD772F}" type="pres">
      <dgm:prSet presAssocID="{38D7BF91-4E0B-452C-A4F8-62CE048D6FD3}" presName="sibTransComposite" presStyleCnt="0"/>
      <dgm:spPr/>
    </dgm:pt>
    <dgm:pt modelId="{E0FA0139-31B4-4F28-B300-125F10AB36EF}" type="pres">
      <dgm:prSet presAssocID="{DCAF10AB-06CB-49CD-A62D-D835CF8B9DF7}" presName="compositeNode" presStyleCnt="0"/>
      <dgm:spPr/>
    </dgm:pt>
    <dgm:pt modelId="{EA196A5C-D762-40B7-85B6-0171E64D7CEB}" type="pres">
      <dgm:prSet presAssocID="{DCAF10AB-06CB-49CD-A62D-D835CF8B9DF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6AA9880-AA6F-453C-A687-229E93225A21}" type="pres">
      <dgm:prSet presAssocID="{DCAF10AB-06CB-49CD-A62D-D835CF8B9DF7}" presName="parSh" presStyleCnt="0"/>
      <dgm:spPr/>
    </dgm:pt>
    <dgm:pt modelId="{1C80B9ED-16D6-4D97-B53D-EBC25B656D47}" type="pres">
      <dgm:prSet presAssocID="{DCAF10AB-06CB-49CD-A62D-D835CF8B9DF7}" presName="lineNode" presStyleLbl="alignAccFollowNode1" presStyleIdx="12" presStyleCnt="21"/>
      <dgm:spPr/>
    </dgm:pt>
    <dgm:pt modelId="{F275325A-87D2-4C50-8D74-B60869FB9086}" type="pres">
      <dgm:prSet presAssocID="{DCAF10AB-06CB-49CD-A62D-D835CF8B9DF7}" presName="lineArrowNode" presStyleLbl="alignAccFollowNode1" presStyleIdx="13" presStyleCnt="21"/>
      <dgm:spPr/>
    </dgm:pt>
    <dgm:pt modelId="{6E449926-44B6-4D36-84E9-B2867D663022}" type="pres">
      <dgm:prSet presAssocID="{14060489-74F8-4338-A8B1-11743FF818A0}" presName="sibTransNodeCircle" presStyleLbl="alignNode1" presStyleIdx="4" presStyleCnt="7">
        <dgm:presLayoutVars>
          <dgm:chMax val="0"/>
          <dgm:bulletEnabled/>
        </dgm:presLayoutVars>
      </dgm:prSet>
      <dgm:spPr/>
    </dgm:pt>
    <dgm:pt modelId="{1E695BD0-A94F-486C-8C45-F6C557B2D0D3}" type="pres">
      <dgm:prSet presAssocID="{14060489-74F8-4338-A8B1-11743FF818A0}" presName="spacerBetweenCircleAndCallout" presStyleCnt="0">
        <dgm:presLayoutVars/>
      </dgm:prSet>
      <dgm:spPr/>
    </dgm:pt>
    <dgm:pt modelId="{1B47A25D-C182-475B-A3C2-B97B4A5976CE}" type="pres">
      <dgm:prSet presAssocID="{DCAF10AB-06CB-49CD-A62D-D835CF8B9DF7}" presName="nodeText" presStyleLbl="alignAccFollowNode1" presStyleIdx="14" presStyleCnt="21">
        <dgm:presLayoutVars>
          <dgm:bulletEnabled val="1"/>
        </dgm:presLayoutVars>
      </dgm:prSet>
      <dgm:spPr/>
    </dgm:pt>
    <dgm:pt modelId="{4EF5C944-3764-4103-97FA-3988EF67C8BD}" type="pres">
      <dgm:prSet presAssocID="{14060489-74F8-4338-A8B1-11743FF818A0}" presName="sibTransComposite" presStyleCnt="0"/>
      <dgm:spPr/>
    </dgm:pt>
    <dgm:pt modelId="{12F0299A-C00D-4B1A-8CE1-381E41C55225}" type="pres">
      <dgm:prSet presAssocID="{F3216D20-9374-4856-A46C-7517C4CA5ABD}" presName="compositeNode" presStyleCnt="0"/>
      <dgm:spPr/>
    </dgm:pt>
    <dgm:pt modelId="{83105D91-1916-44C7-A884-3C70BF8568A8}" type="pres">
      <dgm:prSet presAssocID="{F3216D20-9374-4856-A46C-7517C4CA5AB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F52A723-B888-4236-AE68-E270EBEA26C0}" type="pres">
      <dgm:prSet presAssocID="{F3216D20-9374-4856-A46C-7517C4CA5ABD}" presName="parSh" presStyleCnt="0"/>
      <dgm:spPr/>
    </dgm:pt>
    <dgm:pt modelId="{A9A35EE5-3CE1-48A5-8B66-1CDF166431A8}" type="pres">
      <dgm:prSet presAssocID="{F3216D20-9374-4856-A46C-7517C4CA5ABD}" presName="lineNode" presStyleLbl="alignAccFollowNode1" presStyleIdx="15" presStyleCnt="21"/>
      <dgm:spPr/>
    </dgm:pt>
    <dgm:pt modelId="{32285563-2B89-4835-BDCA-BADC9844B478}" type="pres">
      <dgm:prSet presAssocID="{F3216D20-9374-4856-A46C-7517C4CA5ABD}" presName="lineArrowNode" presStyleLbl="alignAccFollowNode1" presStyleIdx="16" presStyleCnt="21"/>
      <dgm:spPr/>
    </dgm:pt>
    <dgm:pt modelId="{EAC8F273-FF88-4945-8078-F7CE50079FAD}" type="pres">
      <dgm:prSet presAssocID="{78462AA3-211B-4271-BBF1-BAA19864476D}" presName="sibTransNodeCircle" presStyleLbl="alignNode1" presStyleIdx="5" presStyleCnt="7">
        <dgm:presLayoutVars>
          <dgm:chMax val="0"/>
          <dgm:bulletEnabled/>
        </dgm:presLayoutVars>
      </dgm:prSet>
      <dgm:spPr/>
    </dgm:pt>
    <dgm:pt modelId="{5534FF8E-206C-4831-9D4D-62EDDE72F003}" type="pres">
      <dgm:prSet presAssocID="{78462AA3-211B-4271-BBF1-BAA19864476D}" presName="spacerBetweenCircleAndCallout" presStyleCnt="0">
        <dgm:presLayoutVars/>
      </dgm:prSet>
      <dgm:spPr/>
    </dgm:pt>
    <dgm:pt modelId="{3D452B50-4665-406D-93D0-95E498B52B98}" type="pres">
      <dgm:prSet presAssocID="{F3216D20-9374-4856-A46C-7517C4CA5ABD}" presName="nodeText" presStyleLbl="alignAccFollowNode1" presStyleIdx="17" presStyleCnt="21">
        <dgm:presLayoutVars>
          <dgm:bulletEnabled val="1"/>
        </dgm:presLayoutVars>
      </dgm:prSet>
      <dgm:spPr/>
    </dgm:pt>
    <dgm:pt modelId="{BB022D0B-AF31-4714-925F-FF00AF10D4AE}" type="pres">
      <dgm:prSet presAssocID="{78462AA3-211B-4271-BBF1-BAA19864476D}" presName="sibTransComposite" presStyleCnt="0"/>
      <dgm:spPr/>
    </dgm:pt>
    <dgm:pt modelId="{915DBAF7-98A8-4199-9833-9B3B9ED2742E}" type="pres">
      <dgm:prSet presAssocID="{949CBC44-1ACB-4383-AFDC-8B8BC8D2D1DB}" presName="compositeNode" presStyleCnt="0"/>
      <dgm:spPr/>
    </dgm:pt>
    <dgm:pt modelId="{87411339-7E6D-4E01-98CC-ED58F130163C}" type="pres">
      <dgm:prSet presAssocID="{949CBC44-1ACB-4383-AFDC-8B8BC8D2D1D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F7F3E6B-DF89-4ABD-80EF-202BBC93FC07}" type="pres">
      <dgm:prSet presAssocID="{949CBC44-1ACB-4383-AFDC-8B8BC8D2D1DB}" presName="parSh" presStyleCnt="0"/>
      <dgm:spPr/>
    </dgm:pt>
    <dgm:pt modelId="{B42293B6-AB4C-4594-BBE6-FD7471CB6C41}" type="pres">
      <dgm:prSet presAssocID="{949CBC44-1ACB-4383-AFDC-8B8BC8D2D1DB}" presName="lineNode" presStyleLbl="alignAccFollowNode1" presStyleIdx="18" presStyleCnt="21"/>
      <dgm:spPr/>
    </dgm:pt>
    <dgm:pt modelId="{8C10FE9B-55A6-4B01-A4CC-BD2ACE45BC60}" type="pres">
      <dgm:prSet presAssocID="{949CBC44-1ACB-4383-AFDC-8B8BC8D2D1DB}" presName="lineArrowNode" presStyleLbl="alignAccFollowNode1" presStyleIdx="19" presStyleCnt="21"/>
      <dgm:spPr/>
    </dgm:pt>
    <dgm:pt modelId="{F2DD35A2-72DE-45EE-8428-474EA4A71A79}" type="pres">
      <dgm:prSet presAssocID="{6D19ECEE-80E3-401E-B777-056ADF44BD75}" presName="sibTransNodeCircle" presStyleLbl="alignNode1" presStyleIdx="6" presStyleCnt="7">
        <dgm:presLayoutVars>
          <dgm:chMax val="0"/>
          <dgm:bulletEnabled/>
        </dgm:presLayoutVars>
      </dgm:prSet>
      <dgm:spPr/>
    </dgm:pt>
    <dgm:pt modelId="{0D3054DD-3BD9-46B1-8443-0F6156B86F3E}" type="pres">
      <dgm:prSet presAssocID="{6D19ECEE-80E3-401E-B777-056ADF44BD75}" presName="spacerBetweenCircleAndCallout" presStyleCnt="0">
        <dgm:presLayoutVars/>
      </dgm:prSet>
      <dgm:spPr/>
    </dgm:pt>
    <dgm:pt modelId="{717D6D08-88DD-49AC-B9FA-57E75CDE08DF}" type="pres">
      <dgm:prSet presAssocID="{949CBC44-1ACB-4383-AFDC-8B8BC8D2D1DB}" presName="nodeText" presStyleLbl="alignAccFollowNode1" presStyleIdx="20" presStyleCnt="21">
        <dgm:presLayoutVars>
          <dgm:bulletEnabled val="1"/>
        </dgm:presLayoutVars>
      </dgm:prSet>
      <dgm:spPr/>
    </dgm:pt>
  </dgm:ptLst>
  <dgm:cxnLst>
    <dgm:cxn modelId="{D152DD12-CC2B-4518-81BC-32080CADD144}" type="presOf" srcId="{F067CDB3-3CA8-4DEF-8A64-E67B9F2FD47E}" destId="{A76C878D-B664-47D7-8291-FD224F3C0FE1}" srcOrd="0" destOrd="0" presId="urn:microsoft.com/office/officeart/2016/7/layout/LinearArrowProcessNumbered"/>
    <dgm:cxn modelId="{C1F36D1A-9FCB-496B-8B43-0230195C4627}" srcId="{1AB87720-AA5F-4697-A6E5-EC89DD28638D}" destId="{F9784535-6550-40C9-AE55-A6034140F728}" srcOrd="1" destOrd="0" parTransId="{AEAE771D-0350-48C2-9CC7-5C287987059C}" sibTransId="{F067CDB3-3CA8-4DEF-8A64-E67B9F2FD47E}"/>
    <dgm:cxn modelId="{F66EE61E-3D5C-42C5-B5A7-C11AF8729E91}" srcId="{1AB87720-AA5F-4697-A6E5-EC89DD28638D}" destId="{949CBC44-1ACB-4383-AFDC-8B8BC8D2D1DB}" srcOrd="6" destOrd="0" parTransId="{10D0BC43-A5A4-404B-A1F3-EA7FA61DF114}" sibTransId="{6D19ECEE-80E3-401E-B777-056ADF44BD75}"/>
    <dgm:cxn modelId="{EC9B2227-736F-4143-8846-7F14D80397A0}" type="presOf" srcId="{949CBC44-1ACB-4383-AFDC-8B8BC8D2D1DB}" destId="{717D6D08-88DD-49AC-B9FA-57E75CDE08DF}" srcOrd="0" destOrd="0" presId="urn:microsoft.com/office/officeart/2016/7/layout/LinearArrowProcessNumbered"/>
    <dgm:cxn modelId="{22C10A31-07E6-4BCE-BBA4-D83E73D2B9C2}" type="presOf" srcId="{78462AA3-211B-4271-BBF1-BAA19864476D}" destId="{EAC8F273-FF88-4945-8078-F7CE50079FAD}" srcOrd="0" destOrd="0" presId="urn:microsoft.com/office/officeart/2016/7/layout/LinearArrowProcessNumbered"/>
    <dgm:cxn modelId="{9326ED3D-8F2F-422F-BA13-441F2EB7F5B8}" srcId="{1AB87720-AA5F-4697-A6E5-EC89DD28638D}" destId="{F3216D20-9374-4856-A46C-7517C4CA5ABD}" srcOrd="5" destOrd="0" parTransId="{F57EFA34-A146-4E6E-84AF-68B416FFDD0F}" sibTransId="{78462AA3-211B-4271-BBF1-BAA19864476D}"/>
    <dgm:cxn modelId="{95D4D65F-7D01-4DD1-8EF8-45D6CDE7EA80}" type="presOf" srcId="{F4502E84-B0D1-4D60-956C-73C3173DDDC2}" destId="{5F962DAF-8DBC-42EA-8C1A-0BD4F941D4A3}" srcOrd="0" destOrd="0" presId="urn:microsoft.com/office/officeart/2016/7/layout/LinearArrowProcessNumbered"/>
    <dgm:cxn modelId="{D4304942-8F12-43DC-888F-CD95C63AFF0B}" type="presOf" srcId="{38D7BF91-4E0B-452C-A4F8-62CE048D6FD3}" destId="{B688E47D-E827-419F-B331-4E1A48831A37}" srcOrd="0" destOrd="0" presId="urn:microsoft.com/office/officeart/2016/7/layout/LinearArrowProcessNumbered"/>
    <dgm:cxn modelId="{94830E72-FECF-4CFD-960E-76AA64CD6F52}" srcId="{1AB87720-AA5F-4697-A6E5-EC89DD28638D}" destId="{9068924F-8DE2-4BC9-806D-6BF37B17AA1D}" srcOrd="2" destOrd="0" parTransId="{E1625C74-F8CF-478F-A96E-6D87576240B9}" sibTransId="{FB5A5719-C2D6-454D-982C-1103392B9BD9}"/>
    <dgm:cxn modelId="{2293FD78-F76B-4F53-89F7-85D76A92F11A}" type="presOf" srcId="{DCAF10AB-06CB-49CD-A62D-D835CF8B9DF7}" destId="{1B47A25D-C182-475B-A3C2-B97B4A5976CE}" srcOrd="0" destOrd="0" presId="urn:microsoft.com/office/officeart/2016/7/layout/LinearArrowProcessNumbered"/>
    <dgm:cxn modelId="{1CAAFB79-E5A2-46B8-83A2-0B64284CD69E}" type="presOf" srcId="{9068924F-8DE2-4BC9-806D-6BF37B17AA1D}" destId="{58C4EBBF-B1F2-4CB6-978A-A88F0C3B4894}" srcOrd="0" destOrd="0" presId="urn:microsoft.com/office/officeart/2016/7/layout/LinearArrowProcessNumbered"/>
    <dgm:cxn modelId="{F25B709B-7D15-4EF4-BE34-60591E609526}" type="presOf" srcId="{14060489-74F8-4338-A8B1-11743FF818A0}" destId="{6E449926-44B6-4D36-84E9-B2867D663022}" srcOrd="0" destOrd="0" presId="urn:microsoft.com/office/officeart/2016/7/layout/LinearArrowProcessNumbered"/>
    <dgm:cxn modelId="{2D3C7DA0-0D62-4E17-B1C1-1883179F344B}" type="presOf" srcId="{FB5A5719-C2D6-454D-982C-1103392B9BD9}" destId="{C97ADDF7-BE85-4C83-8BA5-F9AAFC82B1D3}" srcOrd="0" destOrd="0" presId="urn:microsoft.com/office/officeart/2016/7/layout/LinearArrowProcessNumbered"/>
    <dgm:cxn modelId="{F6A007AF-371C-4AEB-B64F-A9A88008434A}" type="presOf" srcId="{6D19ECEE-80E3-401E-B777-056ADF44BD75}" destId="{F2DD35A2-72DE-45EE-8428-474EA4A71A79}" srcOrd="0" destOrd="0" presId="urn:microsoft.com/office/officeart/2016/7/layout/LinearArrowProcessNumbered"/>
    <dgm:cxn modelId="{74F123B8-3648-45E1-938F-9A240EFB477C}" srcId="{1AB87720-AA5F-4697-A6E5-EC89DD28638D}" destId="{DCAF10AB-06CB-49CD-A62D-D835CF8B9DF7}" srcOrd="4" destOrd="0" parTransId="{06709B26-BD40-43D6-9B9C-9E6B5B132BCD}" sibTransId="{14060489-74F8-4338-A8B1-11743FF818A0}"/>
    <dgm:cxn modelId="{087DF2BB-98B1-4045-8524-FAA39F2F81CB}" type="presOf" srcId="{F3216D20-9374-4856-A46C-7517C4CA5ABD}" destId="{3D452B50-4665-406D-93D0-95E498B52B98}" srcOrd="0" destOrd="0" presId="urn:microsoft.com/office/officeart/2016/7/layout/LinearArrowProcessNumbered"/>
    <dgm:cxn modelId="{DCCD52C1-6BB7-458E-9918-846418C0BD31}" type="presOf" srcId="{423ED7AF-F6FE-42FE-B7F6-8A0E1E34FC4D}" destId="{F9C348B3-A9BE-4400-8058-FF6364D7F99E}" srcOrd="0" destOrd="0" presId="urn:microsoft.com/office/officeart/2016/7/layout/LinearArrowProcessNumbered"/>
    <dgm:cxn modelId="{F84E96CB-0C5C-4CFA-BF3D-2BF9B10FEDE0}" type="presOf" srcId="{F9784535-6550-40C9-AE55-A6034140F728}" destId="{16C716D7-1542-4A74-A082-F2D08D3A2D00}" srcOrd="0" destOrd="0" presId="urn:microsoft.com/office/officeart/2016/7/layout/LinearArrowProcessNumbered"/>
    <dgm:cxn modelId="{A9D0C9D1-E343-4153-A1F2-470FD9BF2A03}" type="presOf" srcId="{3242D455-A03B-4017-B832-095863D593C7}" destId="{132D927C-EFCA-4528-ACBD-30EDA7560DDE}" srcOrd="0" destOrd="0" presId="urn:microsoft.com/office/officeart/2016/7/layout/LinearArrowProcessNumbered"/>
    <dgm:cxn modelId="{B36547D9-D898-4558-B641-7E09256A416B}" type="presOf" srcId="{1AB87720-AA5F-4697-A6E5-EC89DD28638D}" destId="{7C5879F3-91F8-4521-A41D-832A4DB35FCC}" srcOrd="0" destOrd="0" presId="urn:microsoft.com/office/officeart/2016/7/layout/LinearArrowProcessNumbered"/>
    <dgm:cxn modelId="{89D326F5-FEF0-4819-ADE0-276C068523CD}" srcId="{1AB87720-AA5F-4697-A6E5-EC89DD28638D}" destId="{3242D455-A03B-4017-B832-095863D593C7}" srcOrd="0" destOrd="0" parTransId="{EEB91B8B-21E1-486D-93FF-8F031BD66F99}" sibTransId="{423ED7AF-F6FE-42FE-B7F6-8A0E1E34FC4D}"/>
    <dgm:cxn modelId="{600584F5-E471-424A-9F44-B724AEAE46EC}" srcId="{1AB87720-AA5F-4697-A6E5-EC89DD28638D}" destId="{F4502E84-B0D1-4D60-956C-73C3173DDDC2}" srcOrd="3" destOrd="0" parTransId="{5EE2B023-1559-4FEF-AFB2-3DBCB7D7DF28}" sibTransId="{38D7BF91-4E0B-452C-A4F8-62CE048D6FD3}"/>
    <dgm:cxn modelId="{553AA94D-8F8F-49DD-BC76-4740B17408FB}" type="presParOf" srcId="{7C5879F3-91F8-4521-A41D-832A4DB35FCC}" destId="{C5C1CF69-BEBD-413C-972B-FD8AA07E8CA6}" srcOrd="0" destOrd="0" presId="urn:microsoft.com/office/officeart/2016/7/layout/LinearArrowProcessNumbered"/>
    <dgm:cxn modelId="{CC94AABE-AFEC-4035-87DA-0EA911F33CAD}" type="presParOf" srcId="{C5C1CF69-BEBD-413C-972B-FD8AA07E8CA6}" destId="{BE02041A-7375-41B5-96E0-526E9EBDB892}" srcOrd="0" destOrd="0" presId="urn:microsoft.com/office/officeart/2016/7/layout/LinearArrowProcessNumbered"/>
    <dgm:cxn modelId="{7275C388-9F81-4D54-B3CD-AF995C51652D}" type="presParOf" srcId="{C5C1CF69-BEBD-413C-972B-FD8AA07E8CA6}" destId="{2FFD3AC8-07F6-4064-A2CF-609E970510F5}" srcOrd="1" destOrd="0" presId="urn:microsoft.com/office/officeart/2016/7/layout/LinearArrowProcessNumbered"/>
    <dgm:cxn modelId="{F7061299-71D4-4706-98D3-E84997C45E56}" type="presParOf" srcId="{2FFD3AC8-07F6-4064-A2CF-609E970510F5}" destId="{8EF21F42-8A06-430E-B9A4-A3715068C5D1}" srcOrd="0" destOrd="0" presId="urn:microsoft.com/office/officeart/2016/7/layout/LinearArrowProcessNumbered"/>
    <dgm:cxn modelId="{3100A595-5B02-4513-B9B7-E4D06C5B3F3C}" type="presParOf" srcId="{2FFD3AC8-07F6-4064-A2CF-609E970510F5}" destId="{8330D0A1-2B83-4BD0-BAC6-11C8D8B60EA2}" srcOrd="1" destOrd="0" presId="urn:microsoft.com/office/officeart/2016/7/layout/LinearArrowProcessNumbered"/>
    <dgm:cxn modelId="{894D30D4-CDA1-4A60-8456-128DC867D67D}" type="presParOf" srcId="{2FFD3AC8-07F6-4064-A2CF-609E970510F5}" destId="{F9C348B3-A9BE-4400-8058-FF6364D7F99E}" srcOrd="2" destOrd="0" presId="urn:microsoft.com/office/officeart/2016/7/layout/LinearArrowProcessNumbered"/>
    <dgm:cxn modelId="{0C401377-31B6-4D4C-8D78-F7EB83F80950}" type="presParOf" srcId="{2FFD3AC8-07F6-4064-A2CF-609E970510F5}" destId="{EFC85567-9F2A-436B-9D90-C1B3159559ED}" srcOrd="3" destOrd="0" presId="urn:microsoft.com/office/officeart/2016/7/layout/LinearArrowProcessNumbered"/>
    <dgm:cxn modelId="{FADFB645-333D-43CA-A9F4-A1CE48FBC445}" type="presParOf" srcId="{C5C1CF69-BEBD-413C-972B-FD8AA07E8CA6}" destId="{132D927C-EFCA-4528-ACBD-30EDA7560DDE}" srcOrd="2" destOrd="0" presId="urn:microsoft.com/office/officeart/2016/7/layout/LinearArrowProcessNumbered"/>
    <dgm:cxn modelId="{EE3B4E0B-3928-4591-98D4-E890E80890EA}" type="presParOf" srcId="{7C5879F3-91F8-4521-A41D-832A4DB35FCC}" destId="{DF46EEEA-736D-4712-A372-C336324A7195}" srcOrd="1" destOrd="0" presId="urn:microsoft.com/office/officeart/2016/7/layout/LinearArrowProcessNumbered"/>
    <dgm:cxn modelId="{607D9468-C142-42F1-9B77-B8A43680558A}" type="presParOf" srcId="{7C5879F3-91F8-4521-A41D-832A4DB35FCC}" destId="{CC22DCC0-B79F-49CD-92FA-6900AE8FB6F1}" srcOrd="2" destOrd="0" presId="urn:microsoft.com/office/officeart/2016/7/layout/LinearArrowProcessNumbered"/>
    <dgm:cxn modelId="{B5828398-79A0-475C-BCA9-27C4CFFE7998}" type="presParOf" srcId="{CC22DCC0-B79F-49CD-92FA-6900AE8FB6F1}" destId="{99C330FB-0DCF-47F8-8EA9-3BBE3F8597B4}" srcOrd="0" destOrd="0" presId="urn:microsoft.com/office/officeart/2016/7/layout/LinearArrowProcessNumbered"/>
    <dgm:cxn modelId="{DFCEF7DD-3224-4F74-88F9-4CE26DF9A8EF}" type="presParOf" srcId="{CC22DCC0-B79F-49CD-92FA-6900AE8FB6F1}" destId="{F5A38D7F-68E2-4062-928C-CFCF7CE88AF2}" srcOrd="1" destOrd="0" presId="urn:microsoft.com/office/officeart/2016/7/layout/LinearArrowProcessNumbered"/>
    <dgm:cxn modelId="{F7A4C105-A40A-460D-9885-F36ED2B82C82}" type="presParOf" srcId="{F5A38D7F-68E2-4062-928C-CFCF7CE88AF2}" destId="{76F01061-7B9B-472B-A382-218A1439DD9B}" srcOrd="0" destOrd="0" presId="urn:microsoft.com/office/officeart/2016/7/layout/LinearArrowProcessNumbered"/>
    <dgm:cxn modelId="{728B3A2F-0DDB-4493-B602-8F864F24D374}" type="presParOf" srcId="{F5A38D7F-68E2-4062-928C-CFCF7CE88AF2}" destId="{B457D32D-8BA7-412F-8275-A85040E5F058}" srcOrd="1" destOrd="0" presId="urn:microsoft.com/office/officeart/2016/7/layout/LinearArrowProcessNumbered"/>
    <dgm:cxn modelId="{74C0E713-572E-4ABC-AA25-CE00E9E235C0}" type="presParOf" srcId="{F5A38D7F-68E2-4062-928C-CFCF7CE88AF2}" destId="{A76C878D-B664-47D7-8291-FD224F3C0FE1}" srcOrd="2" destOrd="0" presId="urn:microsoft.com/office/officeart/2016/7/layout/LinearArrowProcessNumbered"/>
    <dgm:cxn modelId="{FD101E41-A5A6-42BA-BEAA-9CAA4E7F0F22}" type="presParOf" srcId="{F5A38D7F-68E2-4062-928C-CFCF7CE88AF2}" destId="{48BDEB4B-5824-4B3E-9187-37CA6CD51F52}" srcOrd="3" destOrd="0" presId="urn:microsoft.com/office/officeart/2016/7/layout/LinearArrowProcessNumbered"/>
    <dgm:cxn modelId="{904399E8-B19E-4B3C-AF06-81C26D5B341D}" type="presParOf" srcId="{CC22DCC0-B79F-49CD-92FA-6900AE8FB6F1}" destId="{16C716D7-1542-4A74-A082-F2D08D3A2D00}" srcOrd="2" destOrd="0" presId="urn:microsoft.com/office/officeart/2016/7/layout/LinearArrowProcessNumbered"/>
    <dgm:cxn modelId="{9BBBD2C2-988D-4C60-B957-2655EFF2E117}" type="presParOf" srcId="{7C5879F3-91F8-4521-A41D-832A4DB35FCC}" destId="{8D6A15B6-DE44-4337-8305-0CB1E306DDCB}" srcOrd="3" destOrd="0" presId="urn:microsoft.com/office/officeart/2016/7/layout/LinearArrowProcessNumbered"/>
    <dgm:cxn modelId="{312B78F5-6D81-451B-83FA-19A3E64A0902}" type="presParOf" srcId="{7C5879F3-91F8-4521-A41D-832A4DB35FCC}" destId="{934027E7-7D8E-4EC7-B7AE-F87B6E2262FC}" srcOrd="4" destOrd="0" presId="urn:microsoft.com/office/officeart/2016/7/layout/LinearArrowProcessNumbered"/>
    <dgm:cxn modelId="{B12A3881-E1E0-4B2B-9E56-21857DFF9D42}" type="presParOf" srcId="{934027E7-7D8E-4EC7-B7AE-F87B6E2262FC}" destId="{CA1C023E-5873-40DE-A58A-2CB64513EC24}" srcOrd="0" destOrd="0" presId="urn:microsoft.com/office/officeart/2016/7/layout/LinearArrowProcessNumbered"/>
    <dgm:cxn modelId="{ACD972A6-9D97-4A1E-9BB4-B84DD7817CB7}" type="presParOf" srcId="{934027E7-7D8E-4EC7-B7AE-F87B6E2262FC}" destId="{10EB22D2-4475-4F59-8481-41DD4D180092}" srcOrd="1" destOrd="0" presId="urn:microsoft.com/office/officeart/2016/7/layout/LinearArrowProcessNumbered"/>
    <dgm:cxn modelId="{CC8A299F-F387-4D35-8A32-57336E537500}" type="presParOf" srcId="{10EB22D2-4475-4F59-8481-41DD4D180092}" destId="{7495E21E-F949-493D-B463-DFD89C912808}" srcOrd="0" destOrd="0" presId="urn:microsoft.com/office/officeart/2016/7/layout/LinearArrowProcessNumbered"/>
    <dgm:cxn modelId="{42FE549B-768F-4973-8C46-9A5974D406E2}" type="presParOf" srcId="{10EB22D2-4475-4F59-8481-41DD4D180092}" destId="{8498D1AD-EA34-41FA-8DE2-028DF1D2A61E}" srcOrd="1" destOrd="0" presId="urn:microsoft.com/office/officeart/2016/7/layout/LinearArrowProcessNumbered"/>
    <dgm:cxn modelId="{617EF915-2FD8-4D47-AB00-4EA780562538}" type="presParOf" srcId="{10EB22D2-4475-4F59-8481-41DD4D180092}" destId="{C97ADDF7-BE85-4C83-8BA5-F9AAFC82B1D3}" srcOrd="2" destOrd="0" presId="urn:microsoft.com/office/officeart/2016/7/layout/LinearArrowProcessNumbered"/>
    <dgm:cxn modelId="{0F4AF649-1FA3-4277-B7DB-9F400C8AD9BB}" type="presParOf" srcId="{10EB22D2-4475-4F59-8481-41DD4D180092}" destId="{ADACE7AB-C1BB-48D9-872E-54AEDC4C65AD}" srcOrd="3" destOrd="0" presId="urn:microsoft.com/office/officeart/2016/7/layout/LinearArrowProcessNumbered"/>
    <dgm:cxn modelId="{D01F8553-97EB-429F-8CD7-A04EBA24D4CA}" type="presParOf" srcId="{934027E7-7D8E-4EC7-B7AE-F87B6E2262FC}" destId="{58C4EBBF-B1F2-4CB6-978A-A88F0C3B4894}" srcOrd="2" destOrd="0" presId="urn:microsoft.com/office/officeart/2016/7/layout/LinearArrowProcessNumbered"/>
    <dgm:cxn modelId="{99046332-4888-4A12-B5B4-F5671CE0B3DB}" type="presParOf" srcId="{7C5879F3-91F8-4521-A41D-832A4DB35FCC}" destId="{3435B449-321B-4662-8C26-EA24A8F95DB2}" srcOrd="5" destOrd="0" presId="urn:microsoft.com/office/officeart/2016/7/layout/LinearArrowProcessNumbered"/>
    <dgm:cxn modelId="{BDABA0FC-7E12-4E25-BFF7-11CC387BEFB8}" type="presParOf" srcId="{7C5879F3-91F8-4521-A41D-832A4DB35FCC}" destId="{DDAB9A77-0AA9-4417-B63F-E75E1ACAF6EB}" srcOrd="6" destOrd="0" presId="urn:microsoft.com/office/officeart/2016/7/layout/LinearArrowProcessNumbered"/>
    <dgm:cxn modelId="{9D547A69-26DD-41DB-8964-73D5280B2897}" type="presParOf" srcId="{DDAB9A77-0AA9-4417-B63F-E75E1ACAF6EB}" destId="{B860551C-63E8-4ED3-87CC-5FB0C3805964}" srcOrd="0" destOrd="0" presId="urn:microsoft.com/office/officeart/2016/7/layout/LinearArrowProcessNumbered"/>
    <dgm:cxn modelId="{F456FE45-DD3C-4F61-B3E5-FBAFD09CFD35}" type="presParOf" srcId="{DDAB9A77-0AA9-4417-B63F-E75E1ACAF6EB}" destId="{E5E51DB8-04E4-4A82-9502-0A696D4075D4}" srcOrd="1" destOrd="0" presId="urn:microsoft.com/office/officeart/2016/7/layout/LinearArrowProcessNumbered"/>
    <dgm:cxn modelId="{118A0D5E-5179-4625-AF5F-24354EFE04E8}" type="presParOf" srcId="{E5E51DB8-04E4-4A82-9502-0A696D4075D4}" destId="{B43B9F85-1776-48D1-8EC5-E3B47951CE9C}" srcOrd="0" destOrd="0" presId="urn:microsoft.com/office/officeart/2016/7/layout/LinearArrowProcessNumbered"/>
    <dgm:cxn modelId="{632F08BB-08C5-478E-9BF8-2F8A9C09B5E9}" type="presParOf" srcId="{E5E51DB8-04E4-4A82-9502-0A696D4075D4}" destId="{2E355517-4F07-4362-8C33-C8C271672748}" srcOrd="1" destOrd="0" presId="urn:microsoft.com/office/officeart/2016/7/layout/LinearArrowProcessNumbered"/>
    <dgm:cxn modelId="{1AE1E66E-54D3-4ABA-B753-A0C6F7B98642}" type="presParOf" srcId="{E5E51DB8-04E4-4A82-9502-0A696D4075D4}" destId="{B688E47D-E827-419F-B331-4E1A48831A37}" srcOrd="2" destOrd="0" presId="urn:microsoft.com/office/officeart/2016/7/layout/LinearArrowProcessNumbered"/>
    <dgm:cxn modelId="{02B629F2-859D-4A22-8CDE-294E60B7F3CE}" type="presParOf" srcId="{E5E51DB8-04E4-4A82-9502-0A696D4075D4}" destId="{3B63C7A3-BC0F-4BE5-84FB-7ACEEC0AF03A}" srcOrd="3" destOrd="0" presId="urn:microsoft.com/office/officeart/2016/7/layout/LinearArrowProcessNumbered"/>
    <dgm:cxn modelId="{B456CADC-6BF7-411C-9562-91B36589E121}" type="presParOf" srcId="{DDAB9A77-0AA9-4417-B63F-E75E1ACAF6EB}" destId="{5F962DAF-8DBC-42EA-8C1A-0BD4F941D4A3}" srcOrd="2" destOrd="0" presId="urn:microsoft.com/office/officeart/2016/7/layout/LinearArrowProcessNumbered"/>
    <dgm:cxn modelId="{C9105977-B098-42E4-96B7-0850F9EAEF83}" type="presParOf" srcId="{7C5879F3-91F8-4521-A41D-832A4DB35FCC}" destId="{9EC6CD35-4A42-4E57-9263-1706BCDD772F}" srcOrd="7" destOrd="0" presId="urn:microsoft.com/office/officeart/2016/7/layout/LinearArrowProcessNumbered"/>
    <dgm:cxn modelId="{8465C75A-E03E-4C20-B702-D6BB44867D08}" type="presParOf" srcId="{7C5879F3-91F8-4521-A41D-832A4DB35FCC}" destId="{E0FA0139-31B4-4F28-B300-125F10AB36EF}" srcOrd="8" destOrd="0" presId="urn:microsoft.com/office/officeart/2016/7/layout/LinearArrowProcessNumbered"/>
    <dgm:cxn modelId="{A7C6F2B4-D419-42CC-A7A7-76D3471B2806}" type="presParOf" srcId="{E0FA0139-31B4-4F28-B300-125F10AB36EF}" destId="{EA196A5C-D762-40B7-85B6-0171E64D7CEB}" srcOrd="0" destOrd="0" presId="urn:microsoft.com/office/officeart/2016/7/layout/LinearArrowProcessNumbered"/>
    <dgm:cxn modelId="{4EA5D574-CF68-49B0-AC6E-846A6E78B8D0}" type="presParOf" srcId="{E0FA0139-31B4-4F28-B300-125F10AB36EF}" destId="{76AA9880-AA6F-453C-A687-229E93225A21}" srcOrd="1" destOrd="0" presId="urn:microsoft.com/office/officeart/2016/7/layout/LinearArrowProcessNumbered"/>
    <dgm:cxn modelId="{BF5BB191-331F-4C5A-93D3-1ED0A8B5BFAC}" type="presParOf" srcId="{76AA9880-AA6F-453C-A687-229E93225A21}" destId="{1C80B9ED-16D6-4D97-B53D-EBC25B656D47}" srcOrd="0" destOrd="0" presId="urn:microsoft.com/office/officeart/2016/7/layout/LinearArrowProcessNumbered"/>
    <dgm:cxn modelId="{728CE1D2-9E5B-4125-B091-883A672B17B7}" type="presParOf" srcId="{76AA9880-AA6F-453C-A687-229E93225A21}" destId="{F275325A-87D2-4C50-8D74-B60869FB9086}" srcOrd="1" destOrd="0" presId="urn:microsoft.com/office/officeart/2016/7/layout/LinearArrowProcessNumbered"/>
    <dgm:cxn modelId="{FD6541F5-C298-4852-874A-246B17213CA2}" type="presParOf" srcId="{76AA9880-AA6F-453C-A687-229E93225A21}" destId="{6E449926-44B6-4D36-84E9-B2867D663022}" srcOrd="2" destOrd="0" presId="urn:microsoft.com/office/officeart/2016/7/layout/LinearArrowProcessNumbered"/>
    <dgm:cxn modelId="{FFA1F126-1351-4872-8875-4465C2ECD349}" type="presParOf" srcId="{76AA9880-AA6F-453C-A687-229E93225A21}" destId="{1E695BD0-A94F-486C-8C45-F6C557B2D0D3}" srcOrd="3" destOrd="0" presId="urn:microsoft.com/office/officeart/2016/7/layout/LinearArrowProcessNumbered"/>
    <dgm:cxn modelId="{E68211AA-2680-4FCD-8A34-D089903A8C68}" type="presParOf" srcId="{E0FA0139-31B4-4F28-B300-125F10AB36EF}" destId="{1B47A25D-C182-475B-A3C2-B97B4A5976CE}" srcOrd="2" destOrd="0" presId="urn:microsoft.com/office/officeart/2016/7/layout/LinearArrowProcessNumbered"/>
    <dgm:cxn modelId="{CD4C1527-9BAF-454E-BF91-96528880FCAC}" type="presParOf" srcId="{7C5879F3-91F8-4521-A41D-832A4DB35FCC}" destId="{4EF5C944-3764-4103-97FA-3988EF67C8BD}" srcOrd="9" destOrd="0" presId="urn:microsoft.com/office/officeart/2016/7/layout/LinearArrowProcessNumbered"/>
    <dgm:cxn modelId="{BFCA77C1-0A5E-472E-98FC-12C24A0BF407}" type="presParOf" srcId="{7C5879F3-91F8-4521-A41D-832A4DB35FCC}" destId="{12F0299A-C00D-4B1A-8CE1-381E41C55225}" srcOrd="10" destOrd="0" presId="urn:microsoft.com/office/officeart/2016/7/layout/LinearArrowProcessNumbered"/>
    <dgm:cxn modelId="{A188C7BF-C147-4EC1-A0EA-DEB03A42CD7D}" type="presParOf" srcId="{12F0299A-C00D-4B1A-8CE1-381E41C55225}" destId="{83105D91-1916-44C7-A884-3C70BF8568A8}" srcOrd="0" destOrd="0" presId="urn:microsoft.com/office/officeart/2016/7/layout/LinearArrowProcessNumbered"/>
    <dgm:cxn modelId="{5203F6D9-A91F-4BA9-97C8-BDD36FD83A79}" type="presParOf" srcId="{12F0299A-C00D-4B1A-8CE1-381E41C55225}" destId="{BF52A723-B888-4236-AE68-E270EBEA26C0}" srcOrd="1" destOrd="0" presId="urn:microsoft.com/office/officeart/2016/7/layout/LinearArrowProcessNumbered"/>
    <dgm:cxn modelId="{2FDEFE6E-9AB1-4831-A6AE-143B27A2357A}" type="presParOf" srcId="{BF52A723-B888-4236-AE68-E270EBEA26C0}" destId="{A9A35EE5-3CE1-48A5-8B66-1CDF166431A8}" srcOrd="0" destOrd="0" presId="urn:microsoft.com/office/officeart/2016/7/layout/LinearArrowProcessNumbered"/>
    <dgm:cxn modelId="{93D88672-5864-4881-94BA-BBCAEC0E2B85}" type="presParOf" srcId="{BF52A723-B888-4236-AE68-E270EBEA26C0}" destId="{32285563-2B89-4835-BDCA-BADC9844B478}" srcOrd="1" destOrd="0" presId="urn:microsoft.com/office/officeart/2016/7/layout/LinearArrowProcessNumbered"/>
    <dgm:cxn modelId="{AD947A1A-33AF-41D7-979A-B56D02B5B49F}" type="presParOf" srcId="{BF52A723-B888-4236-AE68-E270EBEA26C0}" destId="{EAC8F273-FF88-4945-8078-F7CE50079FAD}" srcOrd="2" destOrd="0" presId="urn:microsoft.com/office/officeart/2016/7/layout/LinearArrowProcessNumbered"/>
    <dgm:cxn modelId="{15C4BCA5-C554-41C5-A2D0-1CF7B001D927}" type="presParOf" srcId="{BF52A723-B888-4236-AE68-E270EBEA26C0}" destId="{5534FF8E-206C-4831-9D4D-62EDDE72F003}" srcOrd="3" destOrd="0" presId="urn:microsoft.com/office/officeart/2016/7/layout/LinearArrowProcessNumbered"/>
    <dgm:cxn modelId="{E38D4925-C048-4DC4-902D-8A780CD10F83}" type="presParOf" srcId="{12F0299A-C00D-4B1A-8CE1-381E41C55225}" destId="{3D452B50-4665-406D-93D0-95E498B52B98}" srcOrd="2" destOrd="0" presId="urn:microsoft.com/office/officeart/2016/7/layout/LinearArrowProcessNumbered"/>
    <dgm:cxn modelId="{A705706F-E4C4-4811-BD7F-94EB380E47F2}" type="presParOf" srcId="{7C5879F3-91F8-4521-A41D-832A4DB35FCC}" destId="{BB022D0B-AF31-4714-925F-FF00AF10D4AE}" srcOrd="11" destOrd="0" presId="urn:microsoft.com/office/officeart/2016/7/layout/LinearArrowProcessNumbered"/>
    <dgm:cxn modelId="{031F504D-5EC1-4742-B6E7-D2D443B2C3D0}" type="presParOf" srcId="{7C5879F3-91F8-4521-A41D-832A4DB35FCC}" destId="{915DBAF7-98A8-4199-9833-9B3B9ED2742E}" srcOrd="12" destOrd="0" presId="urn:microsoft.com/office/officeart/2016/7/layout/LinearArrowProcessNumbered"/>
    <dgm:cxn modelId="{A5899A8E-A259-472B-BA88-241E67417223}" type="presParOf" srcId="{915DBAF7-98A8-4199-9833-9B3B9ED2742E}" destId="{87411339-7E6D-4E01-98CC-ED58F130163C}" srcOrd="0" destOrd="0" presId="urn:microsoft.com/office/officeart/2016/7/layout/LinearArrowProcessNumbered"/>
    <dgm:cxn modelId="{BF784728-E3CB-4B1F-979C-23314039C3D6}" type="presParOf" srcId="{915DBAF7-98A8-4199-9833-9B3B9ED2742E}" destId="{FF7F3E6B-DF89-4ABD-80EF-202BBC93FC07}" srcOrd="1" destOrd="0" presId="urn:microsoft.com/office/officeart/2016/7/layout/LinearArrowProcessNumbered"/>
    <dgm:cxn modelId="{F447AD66-37CF-4490-B332-68B13FF0B61A}" type="presParOf" srcId="{FF7F3E6B-DF89-4ABD-80EF-202BBC93FC07}" destId="{B42293B6-AB4C-4594-BBE6-FD7471CB6C41}" srcOrd="0" destOrd="0" presId="urn:microsoft.com/office/officeart/2016/7/layout/LinearArrowProcessNumbered"/>
    <dgm:cxn modelId="{AF4AC10E-A554-4E2F-B0FB-827B33A74660}" type="presParOf" srcId="{FF7F3E6B-DF89-4ABD-80EF-202BBC93FC07}" destId="{8C10FE9B-55A6-4B01-A4CC-BD2ACE45BC60}" srcOrd="1" destOrd="0" presId="urn:microsoft.com/office/officeart/2016/7/layout/LinearArrowProcessNumbered"/>
    <dgm:cxn modelId="{1B830259-67DD-4D5F-B532-EC7D82E83CFA}" type="presParOf" srcId="{FF7F3E6B-DF89-4ABD-80EF-202BBC93FC07}" destId="{F2DD35A2-72DE-45EE-8428-474EA4A71A79}" srcOrd="2" destOrd="0" presId="urn:microsoft.com/office/officeart/2016/7/layout/LinearArrowProcessNumbered"/>
    <dgm:cxn modelId="{1DD74F1F-4307-40E2-8D89-914FFEA4D76A}" type="presParOf" srcId="{FF7F3E6B-DF89-4ABD-80EF-202BBC93FC07}" destId="{0D3054DD-3BD9-46B1-8443-0F6156B86F3E}" srcOrd="3" destOrd="0" presId="urn:microsoft.com/office/officeart/2016/7/layout/LinearArrowProcessNumbered"/>
    <dgm:cxn modelId="{417AE531-6C30-48A8-8C80-53C600C7A7CD}" type="presParOf" srcId="{915DBAF7-98A8-4199-9833-9B3B9ED2742E}" destId="{717D6D08-88DD-49AC-B9FA-57E75CDE08DF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E3ADD5-8452-4D22-AD9D-33535F59084F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1075CB6-FA7D-4A6A-80C2-6B67300E0723}">
      <dgm:prSet/>
      <dgm:spPr/>
      <dgm:t>
        <a:bodyPr/>
        <a:lstStyle/>
        <a:p>
          <a:pPr algn="ctr"/>
          <a:r>
            <a:rPr lang="en-US" dirty="0"/>
            <a:t>Malalignment</a:t>
          </a:r>
        </a:p>
      </dgm:t>
    </dgm:pt>
    <dgm:pt modelId="{32E389B9-294D-44D4-8254-DD44E710F913}" type="parTrans" cxnId="{97751BD0-1B88-443D-96A6-7C1D98E1E839}">
      <dgm:prSet/>
      <dgm:spPr/>
      <dgm:t>
        <a:bodyPr/>
        <a:lstStyle/>
        <a:p>
          <a:endParaRPr lang="en-US"/>
        </a:p>
      </dgm:t>
    </dgm:pt>
    <dgm:pt modelId="{86B7FFA1-E91D-4A7D-A2B3-A2B0E4EB9200}" type="sibTrans" cxnId="{97751BD0-1B88-443D-96A6-7C1D98E1E839}">
      <dgm:prSet/>
      <dgm:spPr/>
      <dgm:t>
        <a:bodyPr/>
        <a:lstStyle/>
        <a:p>
          <a:endParaRPr lang="en-US"/>
        </a:p>
      </dgm:t>
    </dgm:pt>
    <dgm:pt modelId="{7CEA2965-8EFD-4C10-A446-11B9B22C2A9A}">
      <dgm:prSet/>
      <dgm:spPr/>
      <dgm:t>
        <a:bodyPr/>
        <a:lstStyle/>
        <a:p>
          <a:pPr algn="ctr"/>
          <a:r>
            <a:rPr lang="en-US" dirty="0"/>
            <a:t>Spasm of obturator                                 internus, </a:t>
          </a:r>
          <a:r>
            <a:rPr lang="en-US" dirty="0" err="1"/>
            <a:t>levators</a:t>
          </a:r>
          <a:endParaRPr lang="en-US" dirty="0"/>
        </a:p>
      </dgm:t>
    </dgm:pt>
    <dgm:pt modelId="{B54EE45B-72A0-4465-AB98-152318363A6C}" type="parTrans" cxnId="{61637D17-EDC7-48C2-ABE5-6924FED1FABB}">
      <dgm:prSet/>
      <dgm:spPr/>
      <dgm:t>
        <a:bodyPr/>
        <a:lstStyle/>
        <a:p>
          <a:endParaRPr lang="en-US"/>
        </a:p>
      </dgm:t>
    </dgm:pt>
    <dgm:pt modelId="{47DCA89F-C1A5-4A3E-BFC8-FA25ACBC5ED9}" type="sibTrans" cxnId="{61637D17-EDC7-48C2-ABE5-6924FED1FABB}">
      <dgm:prSet/>
      <dgm:spPr/>
      <dgm:t>
        <a:bodyPr/>
        <a:lstStyle/>
        <a:p>
          <a:endParaRPr lang="en-US"/>
        </a:p>
      </dgm:t>
    </dgm:pt>
    <dgm:pt modelId="{8BFF652A-FD6A-4A20-A7B2-39DBD1EBF609}">
      <dgm:prSet/>
      <dgm:spPr/>
      <dgm:t>
        <a:bodyPr/>
        <a:lstStyle/>
        <a:p>
          <a:pPr algn="ctr"/>
          <a:r>
            <a:rPr lang="en-US" dirty="0"/>
            <a:t>Trauma</a:t>
          </a:r>
        </a:p>
        <a:p>
          <a:pPr algn="ctr"/>
          <a:r>
            <a:rPr lang="en-US" dirty="0"/>
            <a:t>(iatrogenic or other)</a:t>
          </a:r>
        </a:p>
      </dgm:t>
    </dgm:pt>
    <dgm:pt modelId="{C8D8361B-B322-43FC-9FDA-7C18DEEF2621}" type="parTrans" cxnId="{DE153758-FEB1-49AE-9382-84A4ED7B9C9E}">
      <dgm:prSet/>
      <dgm:spPr/>
      <dgm:t>
        <a:bodyPr/>
        <a:lstStyle/>
        <a:p>
          <a:endParaRPr lang="en-US"/>
        </a:p>
      </dgm:t>
    </dgm:pt>
    <dgm:pt modelId="{068A2B5D-88D0-4883-99D7-FF220B98E165}" type="sibTrans" cxnId="{DE153758-FEB1-49AE-9382-84A4ED7B9C9E}">
      <dgm:prSet/>
      <dgm:spPr/>
      <dgm:t>
        <a:bodyPr/>
        <a:lstStyle/>
        <a:p>
          <a:endParaRPr lang="en-US"/>
        </a:p>
      </dgm:t>
    </dgm:pt>
    <dgm:pt modelId="{580F7005-CEBB-463D-8D9D-376354FE76C1}">
      <dgm:prSet custT="1"/>
      <dgm:spPr/>
      <dgm:t>
        <a:bodyPr/>
        <a:lstStyle/>
        <a:p>
          <a:r>
            <a:rPr lang="en-US" sz="1400" dirty="0"/>
            <a:t>															©2018 The Pelvic Solutions Center</a:t>
          </a:r>
        </a:p>
      </dgm:t>
    </dgm:pt>
    <dgm:pt modelId="{79528BCD-2774-4BC2-B7E2-7DB7A498F65E}" type="parTrans" cxnId="{E3EF1FD3-C08E-4E36-88B8-8CB2B245B84A}">
      <dgm:prSet/>
      <dgm:spPr/>
      <dgm:t>
        <a:bodyPr/>
        <a:lstStyle/>
        <a:p>
          <a:endParaRPr lang="en-US"/>
        </a:p>
      </dgm:t>
    </dgm:pt>
    <dgm:pt modelId="{2E484E1D-B075-4B51-8BDE-3135B718E46D}" type="sibTrans" cxnId="{E3EF1FD3-C08E-4E36-88B8-8CB2B245B84A}">
      <dgm:prSet/>
      <dgm:spPr/>
      <dgm:t>
        <a:bodyPr/>
        <a:lstStyle/>
        <a:p>
          <a:endParaRPr lang="en-US"/>
        </a:p>
      </dgm:t>
    </dgm:pt>
    <dgm:pt modelId="{20987DE0-F388-4770-87AA-7770425702E1}" type="pres">
      <dgm:prSet presAssocID="{57E3ADD5-8452-4D22-AD9D-33535F59084F}" presName="linear" presStyleCnt="0">
        <dgm:presLayoutVars>
          <dgm:animLvl val="lvl"/>
          <dgm:resizeHandles val="exact"/>
        </dgm:presLayoutVars>
      </dgm:prSet>
      <dgm:spPr/>
    </dgm:pt>
    <dgm:pt modelId="{790A0284-8A97-4539-9C5A-64D25A24480E}" type="pres">
      <dgm:prSet presAssocID="{81075CB6-FA7D-4A6A-80C2-6B67300E07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16AD60-E3FA-41A5-9CE7-8E3606EB8BA3}" type="pres">
      <dgm:prSet presAssocID="{86B7FFA1-E91D-4A7D-A2B3-A2B0E4EB9200}" presName="spacer" presStyleCnt="0"/>
      <dgm:spPr/>
    </dgm:pt>
    <dgm:pt modelId="{8B556593-8F84-4405-A996-FD8D3E6BFAB9}" type="pres">
      <dgm:prSet presAssocID="{7CEA2965-8EFD-4C10-A446-11B9B22C2A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C42D1F-02EE-4408-99C4-326784F0473E}" type="pres">
      <dgm:prSet presAssocID="{47DCA89F-C1A5-4A3E-BFC8-FA25ACBC5ED9}" presName="spacer" presStyleCnt="0"/>
      <dgm:spPr/>
    </dgm:pt>
    <dgm:pt modelId="{E8327CF4-66CF-4BF4-B56F-F2D9886437F3}" type="pres">
      <dgm:prSet presAssocID="{8BFF652A-FD6A-4A20-A7B2-39DBD1EBF6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62B9F0F-3E17-4C27-B076-3C458EC86160}" type="pres">
      <dgm:prSet presAssocID="{8BFF652A-FD6A-4A20-A7B2-39DBD1EBF60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E956916-F941-47E0-A1DE-290C903C672D}" type="presOf" srcId="{580F7005-CEBB-463D-8D9D-376354FE76C1}" destId="{862B9F0F-3E17-4C27-B076-3C458EC86160}" srcOrd="0" destOrd="0" presId="urn:microsoft.com/office/officeart/2005/8/layout/vList2"/>
    <dgm:cxn modelId="{61637D17-EDC7-48C2-ABE5-6924FED1FABB}" srcId="{57E3ADD5-8452-4D22-AD9D-33535F59084F}" destId="{7CEA2965-8EFD-4C10-A446-11B9B22C2A9A}" srcOrd="1" destOrd="0" parTransId="{B54EE45B-72A0-4465-AB98-152318363A6C}" sibTransId="{47DCA89F-C1A5-4A3E-BFC8-FA25ACBC5ED9}"/>
    <dgm:cxn modelId="{FE92F042-8E3A-4C2B-8B33-930988B6E5A7}" type="presOf" srcId="{57E3ADD5-8452-4D22-AD9D-33535F59084F}" destId="{20987DE0-F388-4770-87AA-7770425702E1}" srcOrd="0" destOrd="0" presId="urn:microsoft.com/office/officeart/2005/8/layout/vList2"/>
    <dgm:cxn modelId="{DE153758-FEB1-49AE-9382-84A4ED7B9C9E}" srcId="{57E3ADD5-8452-4D22-AD9D-33535F59084F}" destId="{8BFF652A-FD6A-4A20-A7B2-39DBD1EBF609}" srcOrd="2" destOrd="0" parTransId="{C8D8361B-B322-43FC-9FDA-7C18DEEF2621}" sibTransId="{068A2B5D-88D0-4883-99D7-FF220B98E165}"/>
    <dgm:cxn modelId="{752BBC79-9701-4905-B848-A52B9E413E99}" type="presOf" srcId="{81075CB6-FA7D-4A6A-80C2-6B67300E0723}" destId="{790A0284-8A97-4539-9C5A-64D25A24480E}" srcOrd="0" destOrd="0" presId="urn:microsoft.com/office/officeart/2005/8/layout/vList2"/>
    <dgm:cxn modelId="{286EF1CD-740F-40D6-8755-BD56E9EC8252}" type="presOf" srcId="{7CEA2965-8EFD-4C10-A446-11B9B22C2A9A}" destId="{8B556593-8F84-4405-A996-FD8D3E6BFAB9}" srcOrd="0" destOrd="0" presId="urn:microsoft.com/office/officeart/2005/8/layout/vList2"/>
    <dgm:cxn modelId="{97751BD0-1B88-443D-96A6-7C1D98E1E839}" srcId="{57E3ADD5-8452-4D22-AD9D-33535F59084F}" destId="{81075CB6-FA7D-4A6A-80C2-6B67300E0723}" srcOrd="0" destOrd="0" parTransId="{32E389B9-294D-44D4-8254-DD44E710F913}" sibTransId="{86B7FFA1-E91D-4A7D-A2B3-A2B0E4EB9200}"/>
    <dgm:cxn modelId="{E3EF1FD3-C08E-4E36-88B8-8CB2B245B84A}" srcId="{8BFF652A-FD6A-4A20-A7B2-39DBD1EBF609}" destId="{580F7005-CEBB-463D-8D9D-376354FE76C1}" srcOrd="0" destOrd="0" parTransId="{79528BCD-2774-4BC2-B7E2-7DB7A498F65E}" sibTransId="{2E484E1D-B075-4B51-8BDE-3135B718E46D}"/>
    <dgm:cxn modelId="{8CC491D8-1313-4912-AA76-BB9F7BE2E1C3}" type="presOf" srcId="{8BFF652A-FD6A-4A20-A7B2-39DBD1EBF609}" destId="{E8327CF4-66CF-4BF4-B56F-F2D9886437F3}" srcOrd="0" destOrd="0" presId="urn:microsoft.com/office/officeart/2005/8/layout/vList2"/>
    <dgm:cxn modelId="{07571CCC-9BB6-4666-A20F-3E223B2F1E88}" type="presParOf" srcId="{20987DE0-F388-4770-87AA-7770425702E1}" destId="{790A0284-8A97-4539-9C5A-64D25A24480E}" srcOrd="0" destOrd="0" presId="urn:microsoft.com/office/officeart/2005/8/layout/vList2"/>
    <dgm:cxn modelId="{163A7A8C-C9C7-4B89-A8E9-76CE46A82872}" type="presParOf" srcId="{20987DE0-F388-4770-87AA-7770425702E1}" destId="{4C16AD60-E3FA-41A5-9CE7-8E3606EB8BA3}" srcOrd="1" destOrd="0" presId="urn:microsoft.com/office/officeart/2005/8/layout/vList2"/>
    <dgm:cxn modelId="{C6B8EB32-4EC7-49CD-87C4-C6C54EAC7E85}" type="presParOf" srcId="{20987DE0-F388-4770-87AA-7770425702E1}" destId="{8B556593-8F84-4405-A996-FD8D3E6BFAB9}" srcOrd="2" destOrd="0" presId="urn:microsoft.com/office/officeart/2005/8/layout/vList2"/>
    <dgm:cxn modelId="{088F4225-9300-4A00-A325-0F3668E9D64A}" type="presParOf" srcId="{20987DE0-F388-4770-87AA-7770425702E1}" destId="{78C42D1F-02EE-4408-99C4-326784F0473E}" srcOrd="3" destOrd="0" presId="urn:microsoft.com/office/officeart/2005/8/layout/vList2"/>
    <dgm:cxn modelId="{E34EBAC9-5E14-4C57-A390-942741A4A08B}" type="presParOf" srcId="{20987DE0-F388-4770-87AA-7770425702E1}" destId="{E8327CF4-66CF-4BF4-B56F-F2D9886437F3}" srcOrd="4" destOrd="0" presId="urn:microsoft.com/office/officeart/2005/8/layout/vList2"/>
    <dgm:cxn modelId="{E17B6B4D-AAA0-48D8-98C1-91CA0F4D8187}" type="presParOf" srcId="{20987DE0-F388-4770-87AA-7770425702E1}" destId="{862B9F0F-3E17-4C27-B076-3C458EC8616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4C16A-5301-44DC-B1D7-F34FD6CA79C8}">
      <dsp:nvSpPr>
        <dsp:cNvPr id="0" name=""/>
        <dsp:cNvSpPr/>
      </dsp:nvSpPr>
      <dsp:spPr>
        <a:xfrm>
          <a:off x="3295945" y="-152408"/>
          <a:ext cx="1515016" cy="17063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Bladder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epithelial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insult</a:t>
          </a:r>
        </a:p>
      </dsp:txBody>
      <dsp:txXfrm>
        <a:off x="3517814" y="97487"/>
        <a:ext cx="1071278" cy="1206603"/>
      </dsp:txXfrm>
    </dsp:sp>
    <dsp:sp modelId="{5F0A97FE-1A25-4CEB-8F2E-EAA9D5FEC458}">
      <dsp:nvSpPr>
        <dsp:cNvPr id="0" name=""/>
        <dsp:cNvSpPr/>
      </dsp:nvSpPr>
      <dsp:spPr>
        <a:xfrm rot="479229">
          <a:off x="4895696" y="616305"/>
          <a:ext cx="222896" cy="436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896020" y="698978"/>
        <a:ext cx="156027" cy="261956"/>
      </dsp:txXfrm>
    </dsp:sp>
    <dsp:sp modelId="{510F63C3-FEFE-42A3-BE6D-7B62237D753D}">
      <dsp:nvSpPr>
        <dsp:cNvPr id="0" name=""/>
        <dsp:cNvSpPr/>
      </dsp:nvSpPr>
      <dsp:spPr>
        <a:xfrm>
          <a:off x="5200947" y="152404"/>
          <a:ext cx="2364829" cy="1750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</a:t>
          </a:r>
          <a:r>
            <a:rPr lang="en-US" sz="1800" kern="1200" baseline="36000" dirty="0"/>
            <a:t>+ </a:t>
          </a:r>
          <a:r>
            <a:rPr lang="en-US" sz="1800" kern="1200" dirty="0"/>
            <a:t>leak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Inflammation</a:t>
          </a:r>
        </a:p>
      </dsp:txBody>
      <dsp:txXfrm>
        <a:off x="5547268" y="408773"/>
        <a:ext cx="1672187" cy="1237858"/>
      </dsp:txXfrm>
    </dsp:sp>
    <dsp:sp modelId="{5A7E4673-5595-4D57-BB06-D16962FFA363}">
      <dsp:nvSpPr>
        <dsp:cNvPr id="0" name=""/>
        <dsp:cNvSpPr/>
      </dsp:nvSpPr>
      <dsp:spPr>
        <a:xfrm rot="5237385">
          <a:off x="6294884" y="1944114"/>
          <a:ext cx="284385" cy="436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335524" y="1988823"/>
        <a:ext cx="199070" cy="261956"/>
      </dsp:txXfrm>
    </dsp:sp>
    <dsp:sp modelId="{285D36FE-A228-492A-9DDA-436941C33440}">
      <dsp:nvSpPr>
        <dsp:cNvPr id="0" name=""/>
        <dsp:cNvSpPr/>
      </dsp:nvSpPr>
      <dsp:spPr>
        <a:xfrm>
          <a:off x="5195079" y="2438003"/>
          <a:ext cx="2592260" cy="1735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Release of neurotransmitters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inflammatory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mediators</a:t>
          </a:r>
        </a:p>
      </dsp:txBody>
      <dsp:txXfrm>
        <a:off x="5574707" y="2692220"/>
        <a:ext cx="1833004" cy="1227466"/>
      </dsp:txXfrm>
    </dsp:sp>
    <dsp:sp modelId="{D38127A3-368F-4FC7-B66E-A6553F55B074}">
      <dsp:nvSpPr>
        <dsp:cNvPr id="0" name=""/>
        <dsp:cNvSpPr/>
      </dsp:nvSpPr>
      <dsp:spPr>
        <a:xfrm rot="9425979">
          <a:off x="5021513" y="3649756"/>
          <a:ext cx="278081" cy="436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5101649" y="3720844"/>
        <a:ext cx="194657" cy="261956"/>
      </dsp:txXfrm>
    </dsp:sp>
    <dsp:sp modelId="{10BF309B-3D15-4D5B-837A-32FF9B03AED8}">
      <dsp:nvSpPr>
        <dsp:cNvPr id="0" name=""/>
        <dsp:cNvSpPr/>
      </dsp:nvSpPr>
      <dsp:spPr>
        <a:xfrm>
          <a:off x="3143547" y="3352804"/>
          <a:ext cx="1832067" cy="1960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Sensiti-zation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WIND-UP</a:t>
          </a:r>
        </a:p>
      </dsp:txBody>
      <dsp:txXfrm>
        <a:off x="3411847" y="3639935"/>
        <a:ext cx="1295467" cy="1386391"/>
      </dsp:txXfrm>
    </dsp:sp>
    <dsp:sp modelId="{7479E0E8-EF01-4552-8B78-6D4A1682DE4E}">
      <dsp:nvSpPr>
        <dsp:cNvPr id="0" name=""/>
        <dsp:cNvSpPr/>
      </dsp:nvSpPr>
      <dsp:spPr>
        <a:xfrm rot="11793992">
          <a:off x="2795409" y="3779987"/>
          <a:ext cx="277102" cy="436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876815" y="3879158"/>
        <a:ext cx="193971" cy="261956"/>
      </dsp:txXfrm>
    </dsp:sp>
    <dsp:sp modelId="{7CB093FB-B14F-485A-949E-74CDDB0A3B6F}">
      <dsp:nvSpPr>
        <dsp:cNvPr id="0" name=""/>
        <dsp:cNvSpPr/>
      </dsp:nvSpPr>
      <dsp:spPr>
        <a:xfrm>
          <a:off x="815608" y="2742702"/>
          <a:ext cx="1903359" cy="1817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“Metastatic”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pain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Muscle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spasticity</a:t>
          </a:r>
        </a:p>
      </dsp:txBody>
      <dsp:txXfrm>
        <a:off x="1094348" y="3008803"/>
        <a:ext cx="1345879" cy="1284847"/>
      </dsp:txXfrm>
    </dsp:sp>
    <dsp:sp modelId="{09E96CA2-A3F7-45AC-A37F-B9D4F595B003}">
      <dsp:nvSpPr>
        <dsp:cNvPr id="0" name=""/>
        <dsp:cNvSpPr/>
      </dsp:nvSpPr>
      <dsp:spPr>
        <a:xfrm rot="16042529">
          <a:off x="1502672" y="2149078"/>
          <a:ext cx="411531" cy="436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1567228" y="2298062"/>
        <a:ext cx="288072" cy="261956"/>
      </dsp:txXfrm>
    </dsp:sp>
    <dsp:sp modelId="{97D01004-3F60-4F3C-83DC-B018DA57C993}">
      <dsp:nvSpPr>
        <dsp:cNvPr id="0" name=""/>
        <dsp:cNvSpPr/>
      </dsp:nvSpPr>
      <dsp:spPr>
        <a:xfrm>
          <a:off x="324437" y="228728"/>
          <a:ext cx="2651675" cy="1739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inflammation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windup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pain</a:t>
          </a:r>
        </a:p>
      </dsp:txBody>
      <dsp:txXfrm>
        <a:off x="712766" y="483483"/>
        <a:ext cx="1875017" cy="1230064"/>
      </dsp:txXfrm>
    </dsp:sp>
    <dsp:sp modelId="{D412B973-7639-4AEA-A4B7-4F6E6DD9DC11}">
      <dsp:nvSpPr>
        <dsp:cNvPr id="0" name=""/>
        <dsp:cNvSpPr/>
      </dsp:nvSpPr>
      <dsp:spPr>
        <a:xfrm rot="21036161">
          <a:off x="3015503" y="637906"/>
          <a:ext cx="197777" cy="436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015901" y="730069"/>
        <a:ext cx="138444" cy="261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799EC-579F-4F2A-9944-317926EE00A5}">
      <dsp:nvSpPr>
        <dsp:cNvPr id="0" name=""/>
        <dsp:cNvSpPr/>
      </dsp:nvSpPr>
      <dsp:spPr>
        <a:xfrm>
          <a:off x="2970901" y="1210977"/>
          <a:ext cx="652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801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80216" y="1253280"/>
        <a:ext cx="34170" cy="6834"/>
      </dsp:txXfrm>
    </dsp:sp>
    <dsp:sp modelId="{73A9277F-68F5-4D93-82AE-89E53FB1362D}">
      <dsp:nvSpPr>
        <dsp:cNvPr id="0" name=""/>
        <dsp:cNvSpPr/>
      </dsp:nvSpPr>
      <dsp:spPr>
        <a:xfrm>
          <a:off x="1391" y="365304"/>
          <a:ext cx="2971309" cy="1782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597" tIns="152829" rIns="145597" bIns="15282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Nociception is an input signal</a:t>
          </a:r>
        </a:p>
      </dsp:txBody>
      <dsp:txXfrm>
        <a:off x="1391" y="365304"/>
        <a:ext cx="2971309" cy="1782785"/>
      </dsp:txXfrm>
    </dsp:sp>
    <dsp:sp modelId="{FD8F1A5A-258F-4742-A342-EC94047D2748}">
      <dsp:nvSpPr>
        <dsp:cNvPr id="0" name=""/>
        <dsp:cNvSpPr/>
      </dsp:nvSpPr>
      <dsp:spPr>
        <a:xfrm>
          <a:off x="3338707" y="2146289"/>
          <a:ext cx="1803050" cy="558153"/>
        </a:xfrm>
        <a:custGeom>
          <a:avLst/>
          <a:gdLst/>
          <a:ahLst/>
          <a:cxnLst/>
          <a:rect l="0" t="0" r="0" b="0"/>
          <a:pathLst>
            <a:path>
              <a:moveTo>
                <a:pt x="1803050" y="0"/>
              </a:moveTo>
              <a:lnTo>
                <a:pt x="1803050" y="296176"/>
              </a:lnTo>
              <a:lnTo>
                <a:pt x="0" y="296176"/>
              </a:lnTo>
              <a:lnTo>
                <a:pt x="0" y="558153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2813" y="2421949"/>
        <a:ext cx="94836" cy="6834"/>
      </dsp:txXfrm>
    </dsp:sp>
    <dsp:sp modelId="{6967D8E5-780E-4C82-A22C-09DF50006110}">
      <dsp:nvSpPr>
        <dsp:cNvPr id="0" name=""/>
        <dsp:cNvSpPr/>
      </dsp:nvSpPr>
      <dsp:spPr>
        <a:xfrm>
          <a:off x="3656102" y="365304"/>
          <a:ext cx="2971309" cy="1782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597" tIns="152829" rIns="145597" bIns="15282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CNS attributes meaning to the signal</a:t>
          </a:r>
        </a:p>
      </dsp:txBody>
      <dsp:txXfrm>
        <a:off x="3656102" y="365304"/>
        <a:ext cx="2971309" cy="1782785"/>
      </dsp:txXfrm>
    </dsp:sp>
    <dsp:sp modelId="{CDE699A4-80D0-4DA5-BF20-57C7BCE1C7B3}">
      <dsp:nvSpPr>
        <dsp:cNvPr id="0" name=""/>
        <dsp:cNvSpPr/>
      </dsp:nvSpPr>
      <dsp:spPr>
        <a:xfrm>
          <a:off x="1853052" y="2736843"/>
          <a:ext cx="2971309" cy="1782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597" tIns="152829" rIns="145597" bIns="15282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When the nociception is perceived/labelled as dangerous, the individual will experience pain</a:t>
          </a:r>
        </a:p>
      </dsp:txBody>
      <dsp:txXfrm>
        <a:off x="1853052" y="2736843"/>
        <a:ext cx="2971309" cy="1782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21F42-8A06-430E-B9A4-A3715068C5D1}">
      <dsp:nvSpPr>
        <dsp:cNvPr id="0" name=""/>
        <dsp:cNvSpPr/>
      </dsp:nvSpPr>
      <dsp:spPr>
        <a:xfrm>
          <a:off x="779821" y="577402"/>
          <a:ext cx="618794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0D0A1-2B83-4BD0-BAC6-11C8D8B60EA2}">
      <dsp:nvSpPr>
        <dsp:cNvPr id="0" name=""/>
        <dsp:cNvSpPr/>
      </dsp:nvSpPr>
      <dsp:spPr>
        <a:xfrm>
          <a:off x="1435744" y="525459"/>
          <a:ext cx="71161" cy="13364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204592"/>
            <a:satOff val="2255"/>
            <a:lumOff val="21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"/>
              <a:satOff val="2255"/>
              <a:lumOff val="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348B3-A9BE-4400-8058-FF6364D7F99E}">
      <dsp:nvSpPr>
        <dsp:cNvPr id="0" name=""/>
        <dsp:cNvSpPr/>
      </dsp:nvSpPr>
      <dsp:spPr>
        <a:xfrm>
          <a:off x="413988" y="288954"/>
          <a:ext cx="576967" cy="5769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90" tIns="22390" rIns="22390" bIns="223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1</a:t>
          </a:r>
        </a:p>
      </dsp:txBody>
      <dsp:txXfrm>
        <a:off x="498483" y="373449"/>
        <a:ext cx="407977" cy="407977"/>
      </dsp:txXfrm>
    </dsp:sp>
    <dsp:sp modelId="{132D927C-EFCA-4528-ACBD-30EDA7560DDE}">
      <dsp:nvSpPr>
        <dsp:cNvPr id="0" name=""/>
        <dsp:cNvSpPr/>
      </dsp:nvSpPr>
      <dsp:spPr>
        <a:xfrm>
          <a:off x="0" y="1077640"/>
          <a:ext cx="139228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409184"/>
            <a:satOff val="4511"/>
            <a:lumOff val="43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4"/>
              <a:satOff val="4511"/>
              <a:lumOff val="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25" tIns="165100" rIns="109825" bIns="1651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Pudendal</a:t>
          </a:r>
        </a:p>
      </dsp:txBody>
      <dsp:txXfrm>
        <a:off x="0" y="1356098"/>
        <a:ext cx="1392288" cy="1687142"/>
      </dsp:txXfrm>
    </dsp:sp>
    <dsp:sp modelId="{76F01061-7B9B-472B-A382-218A1439DD9B}">
      <dsp:nvSpPr>
        <dsp:cNvPr id="0" name=""/>
        <dsp:cNvSpPr/>
      </dsp:nvSpPr>
      <dsp:spPr>
        <a:xfrm>
          <a:off x="1553315" y="577426"/>
          <a:ext cx="1392288" cy="72"/>
        </a:xfrm>
        <a:prstGeom prst="rect">
          <a:avLst/>
        </a:prstGeom>
        <a:solidFill>
          <a:schemeClr val="accent2">
            <a:tint val="40000"/>
            <a:alpha val="90000"/>
            <a:hueOff val="-613776"/>
            <a:satOff val="6766"/>
            <a:lumOff val="64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613776"/>
              <a:satOff val="6766"/>
              <a:lumOff val="6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7D32D-8BA7-412F-8275-A85040E5F058}">
      <dsp:nvSpPr>
        <dsp:cNvPr id="0" name=""/>
        <dsp:cNvSpPr/>
      </dsp:nvSpPr>
      <dsp:spPr>
        <a:xfrm>
          <a:off x="2982731" y="525479"/>
          <a:ext cx="71161" cy="13367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818368"/>
            <a:satOff val="9021"/>
            <a:lumOff val="85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818368"/>
              <a:satOff val="9021"/>
              <a:lumOff val="8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C878D-B664-47D7-8291-FD224F3C0FE1}">
      <dsp:nvSpPr>
        <dsp:cNvPr id="0" name=""/>
        <dsp:cNvSpPr/>
      </dsp:nvSpPr>
      <dsp:spPr>
        <a:xfrm>
          <a:off x="1960975" y="288978"/>
          <a:ext cx="576967" cy="576967"/>
        </a:xfrm>
        <a:prstGeom prst="ellipse">
          <a:avLst/>
        </a:prstGeom>
        <a:solidFill>
          <a:schemeClr val="accent2">
            <a:hueOff val="-494048"/>
            <a:satOff val="2367"/>
            <a:lumOff val="2190"/>
            <a:alphaOff val="0"/>
          </a:schemeClr>
        </a:solidFill>
        <a:ln w="19050" cap="rnd" cmpd="sng" algn="ctr">
          <a:solidFill>
            <a:schemeClr val="accent2">
              <a:hueOff val="-494048"/>
              <a:satOff val="2367"/>
              <a:lumOff val="2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90" tIns="22390" rIns="22390" bIns="223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2</a:t>
          </a:r>
        </a:p>
      </dsp:txBody>
      <dsp:txXfrm>
        <a:off x="2045470" y="373473"/>
        <a:ext cx="407977" cy="407977"/>
      </dsp:txXfrm>
    </dsp:sp>
    <dsp:sp modelId="{16C716D7-1542-4A74-A082-F2D08D3A2D00}">
      <dsp:nvSpPr>
        <dsp:cNvPr id="0" name=""/>
        <dsp:cNvSpPr/>
      </dsp:nvSpPr>
      <dsp:spPr>
        <a:xfrm>
          <a:off x="1608505" y="1077644"/>
          <a:ext cx="139228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022960"/>
            <a:satOff val="11277"/>
            <a:lumOff val="10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22960"/>
              <a:satOff val="11277"/>
              <a:lumOff val="1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25" tIns="165100" rIns="109825" bIns="1651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Obturator</a:t>
          </a:r>
        </a:p>
      </dsp:txBody>
      <dsp:txXfrm>
        <a:off x="1608505" y="1356102"/>
        <a:ext cx="1392288" cy="1687142"/>
      </dsp:txXfrm>
    </dsp:sp>
    <dsp:sp modelId="{7495E21E-F949-493D-B463-DFD89C912808}">
      <dsp:nvSpPr>
        <dsp:cNvPr id="0" name=""/>
        <dsp:cNvSpPr/>
      </dsp:nvSpPr>
      <dsp:spPr>
        <a:xfrm>
          <a:off x="3100302" y="577426"/>
          <a:ext cx="1392288" cy="72"/>
        </a:xfrm>
        <a:prstGeom prst="rect">
          <a:avLst/>
        </a:prstGeom>
        <a:solidFill>
          <a:schemeClr val="accent2">
            <a:tint val="40000"/>
            <a:alpha val="90000"/>
            <a:hueOff val="-1227552"/>
            <a:satOff val="13532"/>
            <a:lumOff val="128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27552"/>
              <a:satOff val="13532"/>
              <a:lumOff val="1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8D1AD-EA34-41FA-8DE2-028DF1D2A61E}">
      <dsp:nvSpPr>
        <dsp:cNvPr id="0" name=""/>
        <dsp:cNvSpPr/>
      </dsp:nvSpPr>
      <dsp:spPr>
        <a:xfrm>
          <a:off x="4529718" y="525479"/>
          <a:ext cx="71161" cy="13367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432144"/>
            <a:satOff val="15787"/>
            <a:lumOff val="150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432144"/>
              <a:satOff val="15787"/>
              <a:lumOff val="1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ADDF7-BE85-4C83-8BA5-F9AAFC82B1D3}">
      <dsp:nvSpPr>
        <dsp:cNvPr id="0" name=""/>
        <dsp:cNvSpPr/>
      </dsp:nvSpPr>
      <dsp:spPr>
        <a:xfrm>
          <a:off x="3507962" y="288978"/>
          <a:ext cx="576967" cy="576967"/>
        </a:xfrm>
        <a:prstGeom prst="ellipse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90" tIns="22390" rIns="22390" bIns="223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3</a:t>
          </a:r>
        </a:p>
      </dsp:txBody>
      <dsp:txXfrm>
        <a:off x="3592457" y="373473"/>
        <a:ext cx="407977" cy="407977"/>
      </dsp:txXfrm>
    </dsp:sp>
    <dsp:sp modelId="{58C4EBBF-B1F2-4CB6-978A-A88F0C3B4894}">
      <dsp:nvSpPr>
        <dsp:cNvPr id="0" name=""/>
        <dsp:cNvSpPr/>
      </dsp:nvSpPr>
      <dsp:spPr>
        <a:xfrm>
          <a:off x="3125488" y="1077644"/>
          <a:ext cx="139228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636736"/>
            <a:satOff val="18043"/>
            <a:lumOff val="171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636736"/>
              <a:satOff val="18043"/>
              <a:lumOff val="1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25" tIns="165100" rIns="109825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Ilioinguinal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Iliohypo</a:t>
          </a:r>
          <a:r>
            <a:rPr lang="en-US" sz="1800" kern="1200" dirty="0"/>
            <a:t>-gastric</a:t>
          </a:r>
        </a:p>
      </dsp:txBody>
      <dsp:txXfrm>
        <a:off x="3125488" y="1356102"/>
        <a:ext cx="1392288" cy="1687142"/>
      </dsp:txXfrm>
    </dsp:sp>
    <dsp:sp modelId="{B43B9F85-1776-48D1-8EC5-E3B47951CE9C}">
      <dsp:nvSpPr>
        <dsp:cNvPr id="0" name=""/>
        <dsp:cNvSpPr/>
      </dsp:nvSpPr>
      <dsp:spPr>
        <a:xfrm>
          <a:off x="4647289" y="577426"/>
          <a:ext cx="1392288" cy="72"/>
        </a:xfrm>
        <a:prstGeom prst="rect">
          <a:avLst/>
        </a:prstGeom>
        <a:solidFill>
          <a:schemeClr val="accent2">
            <a:tint val="40000"/>
            <a:alpha val="90000"/>
            <a:hueOff val="-1841328"/>
            <a:satOff val="20298"/>
            <a:lumOff val="193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841328"/>
              <a:satOff val="20298"/>
              <a:lumOff val="19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55517-4F07-4362-8C33-C8C271672748}">
      <dsp:nvSpPr>
        <dsp:cNvPr id="0" name=""/>
        <dsp:cNvSpPr/>
      </dsp:nvSpPr>
      <dsp:spPr>
        <a:xfrm>
          <a:off x="6076704" y="525479"/>
          <a:ext cx="71161" cy="13367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8E47D-E827-419F-B331-4E1A48831A37}">
      <dsp:nvSpPr>
        <dsp:cNvPr id="0" name=""/>
        <dsp:cNvSpPr/>
      </dsp:nvSpPr>
      <dsp:spPr>
        <a:xfrm>
          <a:off x="5054949" y="288978"/>
          <a:ext cx="576967" cy="576967"/>
        </a:xfrm>
        <a:prstGeom prst="ellipse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90" tIns="22390" rIns="22390" bIns="223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4</a:t>
          </a:r>
        </a:p>
      </dsp:txBody>
      <dsp:txXfrm>
        <a:off x="5139444" y="373473"/>
        <a:ext cx="407977" cy="407977"/>
      </dsp:txXfrm>
    </dsp:sp>
    <dsp:sp modelId="{5F962DAF-8DBC-42EA-8C1A-0BD4F941D4A3}">
      <dsp:nvSpPr>
        <dsp:cNvPr id="0" name=""/>
        <dsp:cNvSpPr/>
      </dsp:nvSpPr>
      <dsp:spPr>
        <a:xfrm>
          <a:off x="4647289" y="1077644"/>
          <a:ext cx="139228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2250512"/>
            <a:satOff val="24809"/>
            <a:lumOff val="236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250512"/>
              <a:satOff val="24809"/>
              <a:lumOff val="23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25" tIns="165100" rIns="109825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Genito-    femoral</a:t>
          </a:r>
        </a:p>
      </dsp:txBody>
      <dsp:txXfrm>
        <a:off x="4647289" y="1356102"/>
        <a:ext cx="1392288" cy="1687142"/>
      </dsp:txXfrm>
    </dsp:sp>
    <dsp:sp modelId="{1C80B9ED-16D6-4D97-B53D-EBC25B656D47}">
      <dsp:nvSpPr>
        <dsp:cNvPr id="0" name=""/>
        <dsp:cNvSpPr/>
      </dsp:nvSpPr>
      <dsp:spPr>
        <a:xfrm>
          <a:off x="6194275" y="577426"/>
          <a:ext cx="1392288" cy="72"/>
        </a:xfrm>
        <a:prstGeom prst="rect">
          <a:avLst/>
        </a:prstGeom>
        <a:solidFill>
          <a:schemeClr val="accent2">
            <a:tint val="40000"/>
            <a:alpha val="90000"/>
            <a:hueOff val="-2455104"/>
            <a:satOff val="27064"/>
            <a:lumOff val="257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455104"/>
              <a:satOff val="27064"/>
              <a:lumOff val="25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5325A-87D2-4C50-8D74-B60869FB9086}">
      <dsp:nvSpPr>
        <dsp:cNvPr id="0" name=""/>
        <dsp:cNvSpPr/>
      </dsp:nvSpPr>
      <dsp:spPr>
        <a:xfrm>
          <a:off x="7623691" y="525479"/>
          <a:ext cx="71161" cy="13367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2659695"/>
            <a:satOff val="29320"/>
            <a:lumOff val="279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659695"/>
              <a:satOff val="29320"/>
              <a:lumOff val="27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49926-44B6-4D36-84E9-B2867D663022}">
      <dsp:nvSpPr>
        <dsp:cNvPr id="0" name=""/>
        <dsp:cNvSpPr/>
      </dsp:nvSpPr>
      <dsp:spPr>
        <a:xfrm>
          <a:off x="6601936" y="288978"/>
          <a:ext cx="576967" cy="576967"/>
        </a:xfrm>
        <a:prstGeom prst="ellipse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90" tIns="22390" rIns="22390" bIns="223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5</a:t>
          </a:r>
        </a:p>
      </dsp:txBody>
      <dsp:txXfrm>
        <a:off x="6686431" y="373473"/>
        <a:ext cx="407977" cy="407977"/>
      </dsp:txXfrm>
    </dsp:sp>
    <dsp:sp modelId="{1B47A25D-C182-475B-A3C2-B97B4A5976CE}">
      <dsp:nvSpPr>
        <dsp:cNvPr id="0" name=""/>
        <dsp:cNvSpPr/>
      </dsp:nvSpPr>
      <dsp:spPr>
        <a:xfrm>
          <a:off x="6194275" y="1031570"/>
          <a:ext cx="139228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2864287"/>
            <a:satOff val="31575"/>
            <a:lumOff val="300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864287"/>
              <a:satOff val="31575"/>
              <a:lumOff val="3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25" tIns="165100" rIns="109825" bIns="1651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Cluneal</a:t>
          </a:r>
        </a:p>
      </dsp:txBody>
      <dsp:txXfrm>
        <a:off x="6194275" y="1310028"/>
        <a:ext cx="1392288" cy="1687142"/>
      </dsp:txXfrm>
    </dsp:sp>
    <dsp:sp modelId="{A9A35EE5-3CE1-48A5-8B66-1CDF166431A8}">
      <dsp:nvSpPr>
        <dsp:cNvPr id="0" name=""/>
        <dsp:cNvSpPr/>
      </dsp:nvSpPr>
      <dsp:spPr>
        <a:xfrm>
          <a:off x="7741262" y="577426"/>
          <a:ext cx="1392288" cy="72"/>
        </a:xfrm>
        <a:prstGeom prst="rect">
          <a:avLst/>
        </a:prstGeom>
        <a:solidFill>
          <a:schemeClr val="accent2">
            <a:tint val="40000"/>
            <a:alpha val="90000"/>
            <a:hueOff val="-3068879"/>
            <a:satOff val="33830"/>
            <a:lumOff val="322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068879"/>
              <a:satOff val="33830"/>
              <a:lumOff val="3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85563-2B89-4835-BDCA-BADC9844B478}">
      <dsp:nvSpPr>
        <dsp:cNvPr id="0" name=""/>
        <dsp:cNvSpPr/>
      </dsp:nvSpPr>
      <dsp:spPr>
        <a:xfrm>
          <a:off x="9170678" y="525479"/>
          <a:ext cx="71161" cy="13367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3273471"/>
            <a:satOff val="36086"/>
            <a:lumOff val="343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273471"/>
              <a:satOff val="36086"/>
              <a:lumOff val="3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8F273-FF88-4945-8078-F7CE50079FAD}">
      <dsp:nvSpPr>
        <dsp:cNvPr id="0" name=""/>
        <dsp:cNvSpPr/>
      </dsp:nvSpPr>
      <dsp:spPr>
        <a:xfrm>
          <a:off x="8148923" y="288978"/>
          <a:ext cx="576967" cy="576967"/>
        </a:xfrm>
        <a:prstGeom prst="ellipse">
          <a:avLst/>
        </a:prstGeom>
        <a:solidFill>
          <a:schemeClr val="accent2">
            <a:hueOff val="-2470238"/>
            <a:satOff val="11833"/>
            <a:lumOff val="10948"/>
            <a:alphaOff val="0"/>
          </a:schemeClr>
        </a:solidFill>
        <a:ln w="19050" cap="rnd" cmpd="sng" algn="ctr">
          <a:solidFill>
            <a:schemeClr val="accent2">
              <a:hueOff val="-2470238"/>
              <a:satOff val="11833"/>
              <a:lumOff val="109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90" tIns="22390" rIns="22390" bIns="223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6</a:t>
          </a:r>
        </a:p>
      </dsp:txBody>
      <dsp:txXfrm>
        <a:off x="8233418" y="373473"/>
        <a:ext cx="407977" cy="407977"/>
      </dsp:txXfrm>
    </dsp:sp>
    <dsp:sp modelId="{3D452B50-4665-406D-93D0-95E498B52B98}">
      <dsp:nvSpPr>
        <dsp:cNvPr id="0" name=""/>
        <dsp:cNvSpPr/>
      </dsp:nvSpPr>
      <dsp:spPr>
        <a:xfrm>
          <a:off x="7741262" y="1031570"/>
          <a:ext cx="139228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478063"/>
            <a:satOff val="38341"/>
            <a:lumOff val="365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478063"/>
              <a:satOff val="38341"/>
              <a:lumOff val="36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25" tIns="165100" rIns="109825" bIns="1651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Other</a:t>
          </a:r>
        </a:p>
      </dsp:txBody>
      <dsp:txXfrm>
        <a:off x="7741262" y="1310028"/>
        <a:ext cx="1392288" cy="1687142"/>
      </dsp:txXfrm>
    </dsp:sp>
    <dsp:sp modelId="{B42293B6-AB4C-4594-BBE6-FD7471CB6C41}">
      <dsp:nvSpPr>
        <dsp:cNvPr id="0" name=""/>
        <dsp:cNvSpPr/>
      </dsp:nvSpPr>
      <dsp:spPr>
        <a:xfrm>
          <a:off x="9288249" y="577426"/>
          <a:ext cx="696144" cy="72"/>
        </a:xfrm>
        <a:prstGeom prst="rect">
          <a:avLst/>
        </a:prstGeom>
        <a:solidFill>
          <a:schemeClr val="accent2">
            <a:tint val="40000"/>
            <a:alpha val="90000"/>
            <a:hueOff val="-3682655"/>
            <a:satOff val="40596"/>
            <a:lumOff val="386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682655"/>
              <a:satOff val="40596"/>
              <a:lumOff val="38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D35A2-72DE-45EE-8428-474EA4A71A79}">
      <dsp:nvSpPr>
        <dsp:cNvPr id="0" name=""/>
        <dsp:cNvSpPr/>
      </dsp:nvSpPr>
      <dsp:spPr>
        <a:xfrm>
          <a:off x="9695910" y="288978"/>
          <a:ext cx="576967" cy="576967"/>
        </a:xfrm>
        <a:prstGeom prst="ellipse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90" tIns="22390" rIns="22390" bIns="223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7</a:t>
          </a:r>
        </a:p>
      </dsp:txBody>
      <dsp:txXfrm>
        <a:off x="9780405" y="373473"/>
        <a:ext cx="407977" cy="407977"/>
      </dsp:txXfrm>
    </dsp:sp>
    <dsp:sp modelId="{717D6D08-88DD-49AC-B9FA-57E75CDE08DF}">
      <dsp:nvSpPr>
        <dsp:cNvPr id="0" name=""/>
        <dsp:cNvSpPr/>
      </dsp:nvSpPr>
      <dsp:spPr>
        <a:xfrm>
          <a:off x="9288249" y="1031570"/>
          <a:ext cx="145039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09" tIns="165100" rIns="114409" bIns="1651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Maigne’s</a:t>
          </a:r>
          <a:r>
            <a:rPr lang="en-US" sz="2100" kern="1200" dirty="0"/>
            <a:t> Syndrome</a:t>
          </a:r>
        </a:p>
      </dsp:txBody>
      <dsp:txXfrm>
        <a:off x="9288249" y="1321648"/>
        <a:ext cx="1450392" cy="1675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A0284-8A97-4539-9C5A-64D25A24480E}">
      <dsp:nvSpPr>
        <dsp:cNvPr id="0" name=""/>
        <dsp:cNvSpPr/>
      </dsp:nvSpPr>
      <dsp:spPr>
        <a:xfrm>
          <a:off x="0" y="26553"/>
          <a:ext cx="6628804" cy="16707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Malalignment</a:t>
          </a:r>
        </a:p>
      </dsp:txBody>
      <dsp:txXfrm>
        <a:off x="81558" y="108111"/>
        <a:ext cx="6465688" cy="1507607"/>
      </dsp:txXfrm>
    </dsp:sp>
    <dsp:sp modelId="{8B556593-8F84-4405-A996-FD8D3E6BFAB9}">
      <dsp:nvSpPr>
        <dsp:cNvPr id="0" name=""/>
        <dsp:cNvSpPr/>
      </dsp:nvSpPr>
      <dsp:spPr>
        <a:xfrm>
          <a:off x="0" y="1806716"/>
          <a:ext cx="6628804" cy="16707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Spasm of obturator                                 internus, </a:t>
          </a:r>
          <a:r>
            <a:rPr lang="en-US" sz="3800" kern="1200" dirty="0" err="1"/>
            <a:t>levators</a:t>
          </a:r>
          <a:endParaRPr lang="en-US" sz="3800" kern="1200" dirty="0"/>
        </a:p>
      </dsp:txBody>
      <dsp:txXfrm>
        <a:off x="81558" y="1888274"/>
        <a:ext cx="6465688" cy="1507607"/>
      </dsp:txXfrm>
    </dsp:sp>
    <dsp:sp modelId="{E8327CF4-66CF-4BF4-B56F-F2D9886437F3}">
      <dsp:nvSpPr>
        <dsp:cNvPr id="0" name=""/>
        <dsp:cNvSpPr/>
      </dsp:nvSpPr>
      <dsp:spPr>
        <a:xfrm>
          <a:off x="0" y="3586880"/>
          <a:ext cx="6628804" cy="16707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Trauma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(iatrogenic or other)</a:t>
          </a:r>
        </a:p>
      </dsp:txBody>
      <dsp:txXfrm>
        <a:off x="81558" y="3668438"/>
        <a:ext cx="6465688" cy="1507607"/>
      </dsp:txXfrm>
    </dsp:sp>
    <dsp:sp modelId="{862B9F0F-3E17-4C27-B076-3C458EC86160}">
      <dsp:nvSpPr>
        <dsp:cNvPr id="0" name=""/>
        <dsp:cNvSpPr/>
      </dsp:nvSpPr>
      <dsp:spPr>
        <a:xfrm>
          <a:off x="0" y="5257603"/>
          <a:ext cx="6628804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															©2018 The Pelvic Solutions Center</a:t>
          </a:r>
        </a:p>
      </dsp:txBody>
      <dsp:txXfrm>
        <a:off x="0" y="5257603"/>
        <a:ext cx="6628804" cy="62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BE516-7FF0-4E8F-9998-9EC92E368E6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289DC-667C-443D-AE1A-E5CBA1CA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3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5F4AE-156B-4CB2-9A97-DA16B34E9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00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3D17F-F961-4A83-AACD-5555CF46123D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32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4AEF-5973-485E-85D9-E01564C70A7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5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4AEF-5973-485E-85D9-E01564C70A7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60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794C-ED44-4FAB-9B3A-C86FF83220D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39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794C-ED44-4FAB-9B3A-C86FF83220D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8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A598F-CA93-4DFC-B1A7-D3E47C2E405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87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A598F-CA93-4DFC-B1A7-D3E47C2E405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4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A598F-CA93-4DFC-B1A7-D3E47C2E405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4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A598F-CA93-4DFC-B1A7-D3E47C2E405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06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A598F-CA93-4DFC-B1A7-D3E47C2E405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9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3C4FA-31F1-4A63-9334-D23359897D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8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A598F-CA93-4DFC-B1A7-D3E47C2E405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90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794C-ED44-4FAB-9B3A-C86FF83220D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99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794C-ED44-4FAB-9B3A-C86FF83220D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14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4AEF-5973-485E-85D9-E01564C70A7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51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794C-ED44-4FAB-9B3A-C86FF83220D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9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794C-ED44-4FAB-9B3A-C86FF83220D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91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794C-ED44-4FAB-9B3A-C86FF83220D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8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794C-ED44-4FAB-9B3A-C86FF83220D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33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794C-ED44-4FAB-9B3A-C86FF83220D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7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794C-ED44-4FAB-9B3A-C86FF83220D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3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3ED3A-94D6-40C5-96EB-D0493EA3BC3E}" type="slidenum">
              <a:rPr lang="en-US"/>
              <a:pPr/>
              <a:t>7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825" y="606425"/>
            <a:ext cx="7361238" cy="4141788"/>
          </a:xfrm>
          <a:ln>
            <a:solidFill>
              <a:schemeClr val="tx1"/>
            </a:solidFill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4965700"/>
            <a:ext cx="5949950" cy="3884613"/>
          </a:xfrm>
          <a:ln/>
        </p:spPr>
        <p:txBody>
          <a:bodyPr lIns="89635" tIns="44817" rIns="89635" bIns="44817"/>
          <a:lstStyle/>
          <a:p>
            <a:pPr eaLnBrk="1" hangingPunct="1">
              <a:defRPr/>
            </a:pPr>
            <a:r>
              <a:rPr lang="en-US" b="1"/>
              <a:t>Role of GAG Layer in IC: Defective Urothelial Barrier</a:t>
            </a: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This presentation will focus on the GAG deficiency as a potential cause of IC. </a:t>
            </a:r>
            <a:r>
              <a:rPr lang="en-US" sz="1400" baseline="30000"/>
              <a:t> </a:t>
            </a:r>
          </a:p>
          <a:p>
            <a:pPr eaLnBrk="1" hangingPunct="1">
              <a:defRPr/>
            </a:pPr>
            <a:endParaRPr lang="en-US" sz="1400" baseline="30000"/>
          </a:p>
          <a:p>
            <a:pPr eaLnBrk="1" hangingPunct="1">
              <a:defRPr/>
            </a:pPr>
            <a:r>
              <a:rPr lang="en-US"/>
              <a:t>Normally, the GAG layer provides a permeability barrier, thereby preventing irritating solutes in urine from reaching the urothelium. A deficiency in the GAG layer allows these solutes to pass through the urothelium, which irritates the nerve cells and causes inflammation.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900"/>
              <a:t>Parsons CL. The therapeutic role of sulfated polysaccharides in the urinary bladder. </a:t>
            </a:r>
            <a:r>
              <a:rPr lang="en-US" sz="900" i="1"/>
              <a:t>Urol Clin North Am</a:t>
            </a:r>
            <a:r>
              <a:rPr lang="en-US" sz="900"/>
              <a:t>. </a:t>
            </a:r>
            <a:br>
              <a:rPr lang="en-US" sz="900"/>
            </a:br>
            <a:r>
              <a:rPr lang="en-US" sz="900"/>
              <a:t>1994;21: 93-100.</a:t>
            </a:r>
          </a:p>
        </p:txBody>
      </p:sp>
    </p:spTree>
    <p:extLst>
      <p:ext uri="{BB962C8B-B14F-4D97-AF65-F5344CB8AC3E}">
        <p14:creationId xmlns:p14="http://schemas.microsoft.com/office/powerpoint/2010/main" val="2617721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1234C-1BFD-48D5-BDD4-449408AF69F9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A803D-D949-4DEA-8225-A478CFD697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1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A803D-D949-4DEA-8225-A478CFD697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7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A803D-D949-4DEA-8225-A478CFD697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0787D-44E6-48EC-B15C-4827A3F88AFA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70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3FD63-0F7A-43CE-BACA-8CC7020D8FE9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1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B88D5-9136-47F9-BB65-A0B4B06E1F6F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0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3ED6-3888-496E-95D2-CD4921BD7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79394" y="-553156"/>
            <a:ext cx="11683037" cy="4329614"/>
          </a:xfrm>
        </p:spPr>
        <p:txBody>
          <a:bodyPr/>
          <a:lstStyle/>
          <a:p>
            <a:r>
              <a:rPr lang="en-US" sz="4800" dirty="0">
                <a:solidFill>
                  <a:schemeClr val="accent2"/>
                </a:solidFill>
              </a:rPr>
              <a:t>Colorado Pain Society</a:t>
            </a:r>
            <a:br>
              <a:rPr lang="en-US" sz="4800" dirty="0">
                <a:solidFill>
                  <a:schemeClr val="accent2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Pelvic Pain –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an Updated Approach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April 2018  Breckenridge, 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522DD-0E83-49C3-A89E-6E541B63E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809" y="4329614"/>
            <a:ext cx="7766936" cy="301904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Nel E. Gerig, MD</a:t>
            </a:r>
          </a:p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The Pelvic Solutions Center</a:t>
            </a:r>
          </a:p>
          <a:p>
            <a:pPr algn="ctr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Denver, CO</a:t>
            </a:r>
          </a:p>
          <a:p>
            <a:pPr algn="ctr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303-260-5092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70171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113A-834A-47EA-9021-CD3D77E5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351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BPS/IC and pelvic floor muscles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ACFFD-A178-49A2-8580-EB32CA97B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4195"/>
            <a:ext cx="8596668" cy="531651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Pelvic MRI </a:t>
            </a:r>
            <a:r>
              <a:rPr lang="en-US" sz="2800" dirty="0" err="1"/>
              <a:t>pt.s</a:t>
            </a:r>
            <a:r>
              <a:rPr lang="en-US" sz="2800" dirty="0"/>
              <a:t> with IC –</a:t>
            </a:r>
          </a:p>
          <a:p>
            <a:pPr marL="0" indent="0">
              <a:buNone/>
            </a:pPr>
            <a:r>
              <a:rPr lang="en-US" sz="2800" dirty="0"/>
              <a:t>	significantly shorter </a:t>
            </a:r>
            <a:r>
              <a:rPr lang="en-US" sz="2800" dirty="0" err="1"/>
              <a:t>levator</a:t>
            </a:r>
            <a:r>
              <a:rPr lang="en-US" sz="2800" dirty="0"/>
              <a:t> mm. bilaterally</a:t>
            </a:r>
          </a:p>
          <a:p>
            <a:pPr marL="0" indent="0">
              <a:buNone/>
            </a:pPr>
            <a:r>
              <a:rPr lang="en-US" sz="2800" dirty="0"/>
              <a:t>	hypertonicity</a:t>
            </a:r>
          </a:p>
          <a:p>
            <a:pPr marL="0" indent="0">
              <a:buNone/>
            </a:pPr>
            <a:r>
              <a:rPr lang="en-US" sz="2800" dirty="0"/>
              <a:t>    pelvic floor lifted</a:t>
            </a:r>
          </a:p>
          <a:p>
            <a:endParaRPr lang="en-US" sz="2800" dirty="0"/>
          </a:p>
          <a:p>
            <a:r>
              <a:rPr lang="en-US" sz="2800" dirty="0"/>
              <a:t>Clinical findings</a:t>
            </a:r>
          </a:p>
          <a:p>
            <a:pPr marL="0" indent="0">
              <a:buNone/>
            </a:pPr>
            <a:r>
              <a:rPr lang="en-US" sz="2800" dirty="0"/>
              <a:t>	94% </a:t>
            </a:r>
            <a:r>
              <a:rPr lang="en-US" sz="2800" dirty="0" err="1"/>
              <a:t>levator</a:t>
            </a:r>
            <a:r>
              <a:rPr lang="en-US" sz="2800" dirty="0"/>
              <a:t> tenderness on exam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Ackerman  JU 181(4) </a:t>
            </a:r>
            <a:r>
              <a:rPr lang="en-US" dirty="0" err="1"/>
              <a:t>Suppl</a:t>
            </a:r>
            <a:r>
              <a:rPr lang="en-US" dirty="0"/>
              <a:t> E337  4/12</a:t>
            </a:r>
          </a:p>
          <a:p>
            <a:pPr marL="0" indent="0">
              <a:buNone/>
            </a:pPr>
            <a:r>
              <a:rPr lang="en-US" dirty="0"/>
              <a:t>				Peters, K  UROL 71(4) 2008</a:t>
            </a:r>
          </a:p>
          <a:p>
            <a:pPr marL="0" indent="0">
              <a:buNone/>
            </a:pPr>
            <a:r>
              <a:rPr lang="en-US" dirty="0"/>
              <a:t>										©2018 The Pelvic Solutions Center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0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Pathophysiology</a:t>
            </a:r>
            <a:r>
              <a:rPr lang="en-US" dirty="0">
                <a:solidFill>
                  <a:srgbClr val="002060"/>
                </a:solidFill>
              </a:rPr>
              <a:t> of IC/PBS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090851"/>
              </p:ext>
            </p:extLst>
          </p:nvPr>
        </p:nvGraphicFramePr>
        <p:xfrm>
          <a:off x="821473" y="1018478"/>
          <a:ext cx="8077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9CA6491-81B2-43BC-88F5-3BFC7F8C0B02}"/>
              </a:ext>
            </a:extLst>
          </p:cNvPr>
          <p:cNvSpPr/>
          <p:nvPr/>
        </p:nvSpPr>
        <p:spPr>
          <a:xfrm>
            <a:off x="362363" y="6477000"/>
            <a:ext cx="834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									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261747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AEB7-BAAB-411A-819E-DB47BBD73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Pelvic nociception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845E8-7820-4B1F-AA1C-53D2ACCF9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6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6D389-0BB9-40B6-814C-0A7210DF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Nociception ≠ Pain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4EEA81-E780-4048-AB3D-83C777EFF8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88521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15DBF49-0364-40D0-AFBB-A988C7B067F8}"/>
              </a:ext>
            </a:extLst>
          </p:cNvPr>
          <p:cNvSpPr/>
          <p:nvPr/>
        </p:nvSpPr>
        <p:spPr>
          <a:xfrm>
            <a:off x="16755" y="6431401"/>
            <a:ext cx="1203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																	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39660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70" y="505809"/>
            <a:ext cx="8229600" cy="8323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Nociceptors of the Pelvis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819" y="1937739"/>
            <a:ext cx="9425353" cy="5029200"/>
          </a:xfrm>
          <a:noFill/>
        </p:spPr>
        <p:txBody>
          <a:bodyPr>
            <a:normAutofit/>
          </a:bodyPr>
          <a:lstStyle/>
          <a:p>
            <a:r>
              <a:rPr lang="en-US" sz="3600" i="1" u="sng" dirty="0">
                <a:solidFill>
                  <a:schemeClr val="tx1">
                    <a:lumMod val="25000"/>
                  </a:schemeClr>
                </a:solidFill>
              </a:rPr>
              <a:t>Viscera</a:t>
            </a:r>
            <a:r>
              <a:rPr lang="en-US" sz="3600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3200" dirty="0">
                <a:solidFill>
                  <a:srgbClr val="663300"/>
                </a:solidFill>
              </a:rPr>
              <a:t>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autonomic nerves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3200" dirty="0">
                <a:solidFill>
                  <a:srgbClr val="462300"/>
                </a:solidFill>
              </a:rPr>
              <a:t>bladder, urethra, ureters, prostate, uterus, adnexa, vagina, bowel, testicles</a:t>
            </a:r>
          </a:p>
          <a:p>
            <a:endParaRPr lang="en-US" dirty="0"/>
          </a:p>
          <a:p>
            <a:r>
              <a:rPr lang="en-US" sz="3200" i="1" u="sng" dirty="0">
                <a:solidFill>
                  <a:schemeClr val="tx1">
                    <a:lumMod val="25000"/>
                  </a:schemeClr>
                </a:solidFill>
              </a:rPr>
              <a:t>S</a:t>
            </a:r>
            <a:r>
              <a:rPr lang="en-US" sz="3600" i="1" u="sng" dirty="0">
                <a:solidFill>
                  <a:schemeClr val="tx1">
                    <a:lumMod val="25000"/>
                  </a:schemeClr>
                </a:solidFill>
              </a:rPr>
              <a:t>omatic structures</a:t>
            </a:r>
            <a:r>
              <a:rPr lang="en-US" sz="3600" i="1" dirty="0">
                <a:solidFill>
                  <a:schemeClr val="tx1">
                    <a:lumMod val="25000"/>
                  </a:schemeClr>
                </a:solidFill>
              </a:rPr>
              <a:t>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sensory/motor nerves</a:t>
            </a:r>
            <a:endParaRPr lang="en-US" sz="2800" i="1" u="sng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663300"/>
                </a:solidFill>
              </a:rPr>
              <a:t>	</a:t>
            </a:r>
            <a:r>
              <a:rPr lang="en-US" sz="3200" dirty="0">
                <a:solidFill>
                  <a:srgbClr val="462300"/>
                </a:solidFill>
              </a:rPr>
              <a:t>muscles, skin, fascia, bone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3DCBBA-A605-4B01-9D12-9AA05E5B2761}"/>
              </a:ext>
            </a:extLst>
          </p:cNvPr>
          <p:cNvSpPr/>
          <p:nvPr/>
        </p:nvSpPr>
        <p:spPr>
          <a:xfrm>
            <a:off x="799170" y="6488668"/>
            <a:ext cx="834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									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350316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7086600" cy="4876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Viscerosomatic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convergence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1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002060"/>
                </a:solidFill>
                <a:latin typeface="Cambria" pitchFamily="18" charset="0"/>
              </a:rPr>
              <a:t>Viscerosomatic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 convergence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24000"/>
            <a:ext cx="91440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Normal function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2400" dirty="0">
                <a:solidFill>
                  <a:srgbClr val="462300"/>
                </a:solidFill>
              </a:rPr>
              <a:t>coordination of body functions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>
              <a:solidFill>
                <a:srgbClr val="FFFF93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Pathophysiology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2400" dirty="0">
                <a:solidFill>
                  <a:schemeClr val="tx2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rgbClr val="462300"/>
                </a:solidFill>
              </a:rPr>
              <a:t>severe or chronic noxious stimuli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462300"/>
                </a:solidFill>
                <a:sym typeface="Wingdings" pitchFamily="2" charset="2"/>
              </a:rPr>
              <a:t>    alterations in pain processing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462300"/>
                </a:solidFill>
                <a:sym typeface="Wingdings" pitchFamily="2" charset="2"/>
              </a:rPr>
              <a:t>        increased excitability, altered central processing,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462300"/>
                </a:solidFill>
                <a:sym typeface="Wingdings" pitchFamily="2" charset="2"/>
              </a:rPr>
              <a:t>        messages amplified, output expanded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462300"/>
                </a:solidFill>
                <a:sym typeface="Wingdings" pitchFamily="2" charset="2"/>
              </a:rPr>
              <a:t>		   (allodynia, hyperalgesia, sensitization)</a:t>
            </a:r>
            <a:endParaRPr lang="en-US" sz="2400" dirty="0">
              <a:solidFill>
                <a:srgbClr val="4623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D0B41D-8CE4-4ED6-9848-8E82913BBDEA}"/>
              </a:ext>
            </a:extLst>
          </p:cNvPr>
          <p:cNvSpPr/>
          <p:nvPr/>
        </p:nvSpPr>
        <p:spPr>
          <a:xfrm>
            <a:off x="406968" y="6488668"/>
            <a:ext cx="834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									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2517912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361B00"/>
                </a:solidFill>
                <a:latin typeface="Cambria" pitchFamily="18" charset="0"/>
              </a:rPr>
              <a:t>Viscerovisceral</a:t>
            </a:r>
            <a:r>
              <a:rPr lang="en-US" dirty="0">
                <a:solidFill>
                  <a:srgbClr val="361B0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361B00"/>
                </a:solidFill>
                <a:latin typeface="Cambria" pitchFamily="18" charset="0"/>
              </a:rPr>
              <a:t>Hyperalgesia</a:t>
            </a:r>
            <a:endParaRPr lang="en-US" dirty="0">
              <a:solidFill>
                <a:srgbClr val="361B00"/>
              </a:solidFill>
              <a:latin typeface="Cambria" pitchFamily="18" charset="0"/>
            </a:endParaRPr>
          </a:p>
        </p:txBody>
      </p:sp>
      <p:pic>
        <p:nvPicPr>
          <p:cNvPr id="38915" name="Picture 3" descr="vvrefl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1" y="1753576"/>
            <a:ext cx="5562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vvblad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6569" y="1753576"/>
            <a:ext cx="274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Freeform 5"/>
          <p:cNvSpPr>
            <a:spLocks/>
          </p:cNvSpPr>
          <p:nvPr/>
        </p:nvSpPr>
        <p:spPr bwMode="auto">
          <a:xfrm>
            <a:off x="7467600" y="4105508"/>
            <a:ext cx="914400" cy="12954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336" y="336"/>
              </a:cxn>
              <a:cxn ang="0">
                <a:pos x="528" y="0"/>
              </a:cxn>
            </a:cxnLst>
            <a:rect l="0" t="0" r="r" b="b"/>
            <a:pathLst>
              <a:path w="528" h="624">
                <a:moveTo>
                  <a:pt x="0" y="624"/>
                </a:moveTo>
                <a:cubicBezTo>
                  <a:pt x="124" y="532"/>
                  <a:pt x="248" y="440"/>
                  <a:pt x="336" y="336"/>
                </a:cubicBezTo>
                <a:cubicBezTo>
                  <a:pt x="424" y="232"/>
                  <a:pt x="476" y="116"/>
                  <a:pt x="528" y="0"/>
                </a:cubicBezTo>
              </a:path>
            </a:pathLst>
          </a:custGeom>
          <a:noFill/>
          <a:ln w="57150" cmpd="sng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42" name="Freeform 6"/>
          <p:cNvSpPr>
            <a:spLocks/>
          </p:cNvSpPr>
          <p:nvPr/>
        </p:nvSpPr>
        <p:spPr bwMode="auto">
          <a:xfrm>
            <a:off x="7467600" y="2286000"/>
            <a:ext cx="838200" cy="990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240"/>
              </a:cxn>
              <a:cxn ang="0">
                <a:pos x="432" y="528"/>
              </a:cxn>
            </a:cxnLst>
            <a:rect l="0" t="0" r="r" b="b"/>
            <a:pathLst>
              <a:path w="432" h="528">
                <a:moveTo>
                  <a:pt x="0" y="0"/>
                </a:moveTo>
                <a:cubicBezTo>
                  <a:pt x="108" y="76"/>
                  <a:pt x="216" y="152"/>
                  <a:pt x="288" y="240"/>
                </a:cubicBezTo>
                <a:cubicBezTo>
                  <a:pt x="360" y="328"/>
                  <a:pt x="396" y="428"/>
                  <a:pt x="432" y="528"/>
                </a:cubicBezTo>
              </a:path>
            </a:pathLst>
          </a:custGeom>
          <a:noFill/>
          <a:ln w="38100" cmpd="sng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58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30053"/>
            <a:ext cx="77724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rgbClr val="361B00"/>
                </a:solidFill>
                <a:latin typeface="Cambria" pitchFamily="18" charset="0"/>
              </a:rPr>
              <a:t>Viscerosomatic</a:t>
            </a:r>
            <a:r>
              <a:rPr lang="en-US" sz="4000" dirty="0">
                <a:solidFill>
                  <a:srgbClr val="361B00"/>
                </a:solidFill>
                <a:latin typeface="Cambria" pitchFamily="18" charset="0"/>
              </a:rPr>
              <a:t> </a:t>
            </a:r>
            <a:r>
              <a:rPr lang="en-US" sz="4000" dirty="0" err="1">
                <a:solidFill>
                  <a:srgbClr val="361B00"/>
                </a:solidFill>
                <a:latin typeface="Cambria" pitchFamily="18" charset="0"/>
              </a:rPr>
              <a:t>Hyperalgesia</a:t>
            </a:r>
            <a:endParaRPr lang="en-US" sz="4000" dirty="0">
              <a:solidFill>
                <a:srgbClr val="361B00"/>
              </a:solidFill>
              <a:latin typeface="Cambria" pitchFamily="18" charset="0"/>
            </a:endParaRPr>
          </a:p>
        </p:txBody>
      </p:sp>
      <p:pic>
        <p:nvPicPr>
          <p:cNvPr id="37891" name="Picture 3" descr="vcrefl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862" y="1160585"/>
            <a:ext cx="7772400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442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2413" y="170727"/>
            <a:ext cx="77724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361B00"/>
                </a:solidFill>
                <a:latin typeface="Cambria" pitchFamily="18" charset="0"/>
              </a:rPr>
              <a:t>Viscero</a:t>
            </a:r>
            <a:r>
              <a:rPr lang="en-US" sz="4400" dirty="0">
                <a:solidFill>
                  <a:srgbClr val="361B00"/>
                </a:solidFill>
                <a:latin typeface="Cambria" pitchFamily="18" charset="0"/>
              </a:rPr>
              <a:t>-Muscular Reflex</a:t>
            </a:r>
            <a:br>
              <a:rPr lang="en-US" dirty="0"/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6083" name="Picture 3" descr="n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13" y="138684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80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20A8C5-7DAE-4AD6-A79C-898E3AE197DC}"/>
              </a:ext>
            </a:extLst>
          </p:cNvPr>
          <p:cNvSpPr/>
          <p:nvPr/>
        </p:nvSpPr>
        <p:spPr bwMode="auto">
          <a:xfrm>
            <a:off x="3301636" y="2163536"/>
            <a:ext cx="3524794" cy="20574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Neuromyofascial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Pain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BAC20B-3BC0-4131-BD43-2622CEB35304}"/>
              </a:ext>
            </a:extLst>
          </p:cNvPr>
          <p:cNvSpPr/>
          <p:nvPr/>
        </p:nvSpPr>
        <p:spPr>
          <a:xfrm>
            <a:off x="5718810" y="522516"/>
            <a:ext cx="3339193" cy="17961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Biomechanical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issues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B3200A-8B48-4CAF-B56A-43E304076B76}"/>
              </a:ext>
            </a:extLst>
          </p:cNvPr>
          <p:cNvSpPr/>
          <p:nvPr/>
        </p:nvSpPr>
        <p:spPr>
          <a:xfrm>
            <a:off x="730975" y="522516"/>
            <a:ext cx="3339193" cy="17961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Inflammatory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issues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B7F504-C14C-4E2D-8942-ED7432775E76}"/>
              </a:ext>
            </a:extLst>
          </p:cNvPr>
          <p:cNvSpPr/>
          <p:nvPr/>
        </p:nvSpPr>
        <p:spPr>
          <a:xfrm>
            <a:off x="3394436" y="4458246"/>
            <a:ext cx="3339193" cy="17961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Neuropsychological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issues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C6EF90-C4FD-41ED-9403-C6346871989B}"/>
              </a:ext>
            </a:extLst>
          </p:cNvPr>
          <p:cNvSpPr/>
          <p:nvPr/>
        </p:nvSpPr>
        <p:spPr>
          <a:xfrm>
            <a:off x="7978646" y="6335484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9926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</a:rPr>
              <a:t>Pelvic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</a:rPr>
              <a:t>viscerosomatic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</a:rPr>
              <a:t>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17" y="1624362"/>
            <a:ext cx="9144000" cy="5334000"/>
          </a:xfrm>
        </p:spPr>
        <p:txBody>
          <a:bodyPr/>
          <a:lstStyle/>
          <a:p>
            <a:endParaRPr lang="en-US" sz="2800" dirty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“</a:t>
            </a:r>
            <a:r>
              <a:rPr lang="en-US" sz="2800" u="sng" dirty="0">
                <a:solidFill>
                  <a:srgbClr val="002060"/>
                </a:solidFill>
              </a:rPr>
              <a:t>Multiple sensory and motor signals </a:t>
            </a:r>
            <a:r>
              <a:rPr lang="en-US" sz="2800" dirty="0">
                <a:solidFill>
                  <a:srgbClr val="002060"/>
                </a:solidFill>
              </a:rPr>
              <a:t>at </a:t>
            </a:r>
            <a:r>
              <a:rPr lang="en-US" sz="2800" i="1" dirty="0">
                <a:solidFill>
                  <a:srgbClr val="002060"/>
                </a:solidFill>
              </a:rPr>
              <a:t>each spinal  cord level </a:t>
            </a:r>
            <a:r>
              <a:rPr lang="en-US" sz="2800" dirty="0">
                <a:solidFill>
                  <a:srgbClr val="002060"/>
                </a:solidFill>
              </a:rPr>
              <a:t>are </a:t>
            </a:r>
            <a:r>
              <a:rPr lang="en-US" sz="2800" b="1" dirty="0">
                <a:solidFill>
                  <a:srgbClr val="002060"/>
                </a:solidFill>
              </a:rPr>
              <a:t>associated with the pelvic floor</a:t>
            </a:r>
            <a:r>
              <a:rPr lang="en-US" sz="2800" dirty="0">
                <a:solidFill>
                  <a:srgbClr val="002060"/>
                </a:solidFill>
              </a:rPr>
              <a:t>, contributing to a clinical presentation of pain patterns and behaviors that confuses and complicates the evaluation, diagnosis, and treatment                  of pelvic pain.”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10000"/>
                  </a:schemeClr>
                </a:solidFill>
              </a:rPr>
              <a:t>Gorniak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 &amp; King J Women’s Health PT Jan/Apr 2016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9B2A63-293A-40C2-BB00-93BF392AD938}"/>
              </a:ext>
            </a:extLst>
          </p:cNvPr>
          <p:cNvSpPr/>
          <p:nvPr/>
        </p:nvSpPr>
        <p:spPr>
          <a:xfrm>
            <a:off x="331731" y="6488668"/>
            <a:ext cx="880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										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4204454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E30673-F181-4E5B-8624-EA27A6D04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44271"/>
              </p:ext>
            </p:extLst>
          </p:nvPr>
        </p:nvGraphicFramePr>
        <p:xfrm>
          <a:off x="758283" y="1332984"/>
          <a:ext cx="8119327" cy="501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327">
                  <a:extLst>
                    <a:ext uri="{9D8B030D-6E8A-4147-A177-3AD203B41FA5}">
                      <a16:colId xmlns:a16="http://schemas.microsoft.com/office/drawing/2014/main" val="9635437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157346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864184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23634754"/>
                    </a:ext>
                  </a:extLst>
                </a:gridCol>
              </a:tblGrid>
              <a:tr h="957807">
                <a:tc>
                  <a:txBody>
                    <a:bodyPr/>
                    <a:lstStyle/>
                    <a:p>
                      <a:r>
                        <a:rPr lang="en-US" sz="2800" dirty="0"/>
                        <a:t>GYN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754118"/>
                  </a:ext>
                </a:extLst>
              </a:tr>
              <a:tr h="957807">
                <a:tc>
                  <a:txBody>
                    <a:bodyPr/>
                    <a:lstStyle/>
                    <a:p>
                      <a:r>
                        <a:rPr lang="en-US" dirty="0"/>
                        <a:t>Chronic</a:t>
                      </a:r>
                    </a:p>
                    <a:p>
                      <a:r>
                        <a:rPr lang="en-US" dirty="0"/>
                        <a:t>Pelvic</a:t>
                      </a:r>
                    </a:p>
                    <a:p>
                      <a:r>
                        <a:rPr lang="en-US" dirty="0"/>
                        <a:t>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Chronic</a:t>
                      </a:r>
                    </a:p>
                    <a:p>
                      <a:r>
                        <a:rPr lang="en-US" dirty="0"/>
                        <a:t>  prostatitis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Irritable bowel</a:t>
                      </a:r>
                    </a:p>
                    <a:p>
                      <a:r>
                        <a:rPr lang="en-US" dirty="0"/>
                        <a:t> 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Migraine 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131902"/>
                  </a:ext>
                </a:extLst>
              </a:tr>
              <a:tr h="957807">
                <a:tc>
                  <a:txBody>
                    <a:bodyPr/>
                    <a:lstStyle/>
                    <a:p>
                      <a:r>
                        <a:rPr lang="en-US" dirty="0"/>
                        <a:t>Endometriosis</a:t>
                      </a:r>
                    </a:p>
                    <a:p>
                      <a:r>
                        <a:rPr lang="en-US" dirty="0"/>
                        <a:t>Dyspareunia</a:t>
                      </a:r>
                    </a:p>
                    <a:p>
                      <a:r>
                        <a:rPr lang="en-US" dirty="0"/>
                        <a:t>Vaginismus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Recurrent</a:t>
                      </a:r>
                    </a:p>
                    <a:p>
                      <a:r>
                        <a:rPr lang="en-US" dirty="0"/>
                        <a:t>  cystitis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Proctalgia</a:t>
                      </a:r>
                    </a:p>
                    <a:p>
                      <a:r>
                        <a:rPr lang="en-US" dirty="0"/>
                        <a:t>  fugax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Fibromyalgia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50184"/>
                  </a:ext>
                </a:extLst>
              </a:tr>
              <a:tr h="957807">
                <a:tc>
                  <a:txBody>
                    <a:bodyPr/>
                    <a:lstStyle/>
                    <a:p>
                      <a:r>
                        <a:rPr lang="en-US" dirty="0"/>
                        <a:t>Vulvodynia</a:t>
                      </a:r>
                    </a:p>
                    <a:p>
                      <a:r>
                        <a:rPr lang="en-US" dirty="0" err="1"/>
                        <a:t>Vulvarvestibulitis</a:t>
                      </a:r>
                      <a:endParaRPr lang="en-US" dirty="0"/>
                    </a:p>
                    <a:p>
                      <a:r>
                        <a:rPr lang="en-US" dirty="0"/>
                        <a:t>Vulvar dermatoses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Urethral pain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Chronic</a:t>
                      </a:r>
                    </a:p>
                    <a:p>
                      <a:r>
                        <a:rPr lang="en-US" dirty="0"/>
                        <a:t>  constipation/</a:t>
                      </a:r>
                    </a:p>
                    <a:p>
                      <a:r>
                        <a:rPr lang="en-US" dirty="0"/>
                        <a:t>Dysfunctional</a:t>
                      </a:r>
                    </a:p>
                    <a:p>
                      <a:r>
                        <a:rPr lang="en-US" dirty="0"/>
                        <a:t>  elimination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Chronic fatigue</a:t>
                      </a:r>
                    </a:p>
                    <a:p>
                      <a:r>
                        <a:rPr lang="en-US" dirty="0"/>
                        <a:t> 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90284"/>
                  </a:ext>
                </a:extLst>
              </a:tr>
              <a:tr h="957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Idiopathic </a:t>
                      </a:r>
                    </a:p>
                    <a:p>
                      <a:r>
                        <a:rPr lang="en-US" dirty="0"/>
                        <a:t>  urinary</a:t>
                      </a:r>
                    </a:p>
                    <a:p>
                      <a:r>
                        <a:rPr lang="en-US" dirty="0"/>
                        <a:t>    retention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Dyspepsia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back pain</a:t>
                      </a:r>
                    </a:p>
                    <a:p>
                      <a:r>
                        <a:rPr lang="en-US" dirty="0"/>
                        <a:t>Pelvic neuralgias</a:t>
                      </a:r>
                    </a:p>
                    <a:p>
                      <a:r>
                        <a:rPr lang="en-US" dirty="0"/>
                        <a:t>Radiculopathy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3432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A0467A-9D91-4817-B702-231B3B888A5F}"/>
              </a:ext>
            </a:extLst>
          </p:cNvPr>
          <p:cNvSpPr txBox="1"/>
          <p:nvPr/>
        </p:nvSpPr>
        <p:spPr>
          <a:xfrm>
            <a:off x="1694986" y="401444"/>
            <a:ext cx="693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Clinical Diagnoses Associated with IC</a:t>
            </a:r>
          </a:p>
        </p:txBody>
      </p:sp>
    </p:spTree>
    <p:extLst>
      <p:ext uri="{BB962C8B-B14F-4D97-AF65-F5344CB8AC3E}">
        <p14:creationId xmlns:p14="http://schemas.microsoft.com/office/powerpoint/2010/main" val="273642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6F0E-AB35-4FA0-9171-7E4C5C46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0070C0"/>
                </a:solidFill>
              </a:rPr>
              <a:t>Muscle tension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E3CE9-940D-450C-A65C-B2A000957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55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A244-BE90-48F3-8A30-E48CCC34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Myofascial pain and trigger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C4C33-0C42-476D-AD62-8CC16556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969"/>
            <a:ext cx="8596668" cy="4953889"/>
          </a:xfrm>
        </p:spPr>
        <p:txBody>
          <a:bodyPr/>
          <a:lstStyle/>
          <a:p>
            <a:r>
              <a:rPr lang="en-US" sz="2400" dirty="0"/>
              <a:t>Muscles with tenderness vs. trigger points</a:t>
            </a:r>
          </a:p>
          <a:p>
            <a:r>
              <a:rPr lang="en-US" sz="2400" dirty="0"/>
              <a:t>Tight AND weak</a:t>
            </a:r>
          </a:p>
          <a:p>
            <a:r>
              <a:rPr lang="en-US" sz="2400" dirty="0"/>
              <a:t>Surrounding muscle compensate, develop TPs, fascia contracts,</a:t>
            </a:r>
          </a:p>
          <a:p>
            <a:r>
              <a:rPr lang="en-US" sz="2400" dirty="0"/>
              <a:t>Alignment altered</a:t>
            </a:r>
          </a:p>
          <a:p>
            <a:r>
              <a:rPr lang="en-US" sz="2400" dirty="0"/>
              <a:t>Nerve compression</a:t>
            </a:r>
          </a:p>
          <a:p>
            <a:r>
              <a:rPr lang="en-US" sz="2400" dirty="0"/>
              <a:t>Autonomic upregulation</a:t>
            </a:r>
          </a:p>
          <a:p>
            <a:r>
              <a:rPr lang="en-US" sz="2400" dirty="0"/>
              <a:t>Lymphedema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					</a:t>
            </a:r>
            <a:r>
              <a:rPr lang="en-US" sz="1400" dirty="0" err="1">
                <a:solidFill>
                  <a:srgbClr val="002060"/>
                </a:solidFill>
              </a:rPr>
              <a:t>Travell</a:t>
            </a:r>
            <a:r>
              <a:rPr lang="en-US" sz="1400" dirty="0">
                <a:solidFill>
                  <a:srgbClr val="002060"/>
                </a:solidFill>
              </a:rPr>
              <a:t> &amp; Simons 1992</a:t>
            </a:r>
          </a:p>
          <a:p>
            <a:pPr marL="0" indent="0">
              <a:buNone/>
            </a:pPr>
            <a:r>
              <a:rPr lang="en-US" sz="1400" dirty="0"/>
              <a:t>											©2018 The Pelvic Solutions Center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5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AE79-9E58-426F-827E-A1DE2052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95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Back/Pelvic floor/Abdominal</a:t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muscle 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4066D-4D5D-476E-8423-088252F7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80" y="1424601"/>
            <a:ext cx="9581788" cy="49987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>
              <a:solidFill>
                <a:schemeClr val="tx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Consequence of:</a:t>
            </a:r>
          </a:p>
          <a:p>
            <a:r>
              <a:rPr lang="en-US" sz="2200" dirty="0">
                <a:solidFill>
                  <a:schemeClr val="tx1">
                    <a:lumMod val="10000"/>
                  </a:schemeClr>
                </a:solidFill>
              </a:rPr>
              <a:t>Any pelvic inflammation or chronic stimulation/pain</a:t>
            </a:r>
          </a:p>
          <a:p>
            <a:r>
              <a:rPr lang="en-US" sz="2200" dirty="0">
                <a:solidFill>
                  <a:schemeClr val="tx1">
                    <a:lumMod val="10000"/>
                  </a:schemeClr>
                </a:solidFill>
              </a:rPr>
              <a:t>Instability/hypermobility</a:t>
            </a:r>
          </a:p>
          <a:p>
            <a:r>
              <a:rPr lang="en-US" sz="2200" dirty="0">
                <a:solidFill>
                  <a:schemeClr val="tx1">
                    <a:lumMod val="10000"/>
                  </a:schemeClr>
                </a:solidFill>
              </a:rPr>
              <a:t>Guarding/bracing/“holding stress” in muscles</a:t>
            </a:r>
          </a:p>
          <a:p>
            <a:r>
              <a:rPr lang="en-US" sz="2200" dirty="0">
                <a:solidFill>
                  <a:schemeClr val="tx1">
                    <a:lumMod val="10000"/>
                  </a:schemeClr>
                </a:solidFill>
              </a:rPr>
              <a:t>Referred pain from organs, joints, muscles, nerves, skin</a:t>
            </a:r>
          </a:p>
          <a:p>
            <a:endParaRPr lang="en-US" sz="2200" dirty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10000"/>
                  </a:schemeClr>
                </a:solidFill>
              </a:rPr>
              <a:t>Postural compensation (for injury, weakness, arthritic, etc.)</a:t>
            </a:r>
          </a:p>
          <a:p>
            <a:r>
              <a:rPr lang="en-US" sz="2200" dirty="0">
                <a:solidFill>
                  <a:schemeClr val="tx1">
                    <a:lumMod val="10000"/>
                  </a:schemeClr>
                </a:solidFill>
              </a:rPr>
              <a:t>Repetitive minor trauma/straining</a:t>
            </a:r>
          </a:p>
          <a:p>
            <a:r>
              <a:rPr lang="en-US" sz="2200" dirty="0">
                <a:solidFill>
                  <a:schemeClr val="tx1">
                    <a:lumMod val="10000"/>
                  </a:schemeClr>
                </a:solidFill>
              </a:rPr>
              <a:t>Injury – childbirth, surgical, athletic, traumatic</a:t>
            </a:r>
          </a:p>
          <a:p>
            <a:r>
              <a:rPr lang="en-US" sz="2200" dirty="0">
                <a:solidFill>
                  <a:schemeClr val="tx1">
                    <a:lumMod val="10000"/>
                  </a:schemeClr>
                </a:solidFill>
              </a:rPr>
              <a:t>CAN originate from remote minor injury which has resolved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8CD6E1-879B-4CAA-9607-A4888C381AE5}"/>
              </a:ext>
            </a:extLst>
          </p:cNvPr>
          <p:cNvSpPr/>
          <p:nvPr/>
        </p:nvSpPr>
        <p:spPr>
          <a:xfrm>
            <a:off x="4880018" y="6589417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197968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132080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accent4">
                    <a:lumMod val="75000"/>
                  </a:schemeClr>
                </a:solidFill>
              </a:rPr>
              <a:t>Why the pelvis?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0"/>
            <a:ext cx="8596668" cy="50658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The unconscious </a:t>
            </a:r>
            <a:r>
              <a:rPr lang="en-US" sz="3600" dirty="0"/>
              <a:t>(the dog)</a:t>
            </a:r>
          </a:p>
          <a:p>
            <a:r>
              <a:rPr lang="en-US" sz="3600" dirty="0">
                <a:solidFill>
                  <a:schemeClr val="accent5"/>
                </a:solidFill>
              </a:rPr>
              <a:t>“Medical PTSD”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Clenching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Unique relationship </a:t>
            </a:r>
            <a:r>
              <a:rPr lang="en-US" sz="3600" dirty="0"/>
              <a:t>of supportive muscles with organs, skin, nerves</a:t>
            </a:r>
          </a:p>
          <a:p>
            <a:pPr marL="0" indent="0">
              <a:buNone/>
            </a:pPr>
            <a:r>
              <a:rPr lang="en-US" dirty="0"/>
              <a:t>									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										©2018 The Pelvic Solutions Center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74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Why the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lumbopelvic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region?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6024406"/>
          </a:xfrm>
        </p:spPr>
        <p:txBody>
          <a:bodyPr>
            <a:normAutofit/>
          </a:bodyPr>
          <a:lstStyle/>
          <a:p>
            <a:r>
              <a:rPr lang="en-US" sz="2800" dirty="0"/>
              <a:t>“Nodal site”								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Muscles and </a:t>
            </a:r>
            <a:r>
              <a:rPr lang="en-US" sz="2800" dirty="0" err="1"/>
              <a:t>aponeurotic</a:t>
            </a:r>
            <a:r>
              <a:rPr lang="en-US" sz="2800" dirty="0"/>
              <a:t> fascia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attachment/movement/stabilization of: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</a:rPr>
              <a:t>	    upper extremities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</a:rPr>
              <a:t>	    spine, pelvis, SIJ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</a:rPr>
              <a:t>	    thoracic and abdominal musculature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</a:rPr>
              <a:t>	    lower extremities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/>
              <a:t>											©2018 The Pelvic Solutions Center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10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 vinci m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180" y="685800"/>
            <a:ext cx="551088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44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B884-A23F-4528-8C24-A5E7566F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of pelvic floor muscle 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C29F-DAF2-4C7F-BFE1-3D41EB1BA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27 y/0 M</a:t>
            </a:r>
          </a:p>
          <a:p>
            <a:r>
              <a:rPr lang="en-US" sz="2400" dirty="0"/>
              <a:t>Acute onset suprapubic, perineal, and penile pain</a:t>
            </a:r>
          </a:p>
          <a:p>
            <a:r>
              <a:rPr lang="en-US" sz="2400" dirty="0"/>
              <a:t>Urinary hesitancy</a:t>
            </a:r>
          </a:p>
          <a:p>
            <a:endParaRPr lang="en-US" sz="2400" dirty="0"/>
          </a:p>
          <a:p>
            <a:r>
              <a:rPr lang="en-US" sz="2400" dirty="0"/>
              <a:t>PMH:  Total colectomy with ileoanal pull-through at age 7 for UC</a:t>
            </a:r>
          </a:p>
          <a:p>
            <a:endParaRPr lang="en-US" sz="2400" dirty="0"/>
          </a:p>
          <a:p>
            <a:r>
              <a:rPr lang="en-US" sz="2400" dirty="0"/>
              <a:t>SH:  Studying for bar exam, failed first time</a:t>
            </a:r>
          </a:p>
        </p:txBody>
      </p:sp>
    </p:spTree>
    <p:extLst>
      <p:ext uri="{BB962C8B-B14F-4D97-AF65-F5344CB8AC3E}">
        <p14:creationId xmlns:p14="http://schemas.microsoft.com/office/powerpoint/2010/main" val="3663818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8824-81DA-4B80-92B1-D5B5BFA3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Neuralgias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B5071-64F7-4FA1-9AE7-55829C1EE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5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5F7E3B-C5F1-40E0-A491-558BAFBC11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694CAE-7FBF-4B09-B5F7-2487FD67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Pelvic pain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	lecture 			    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6328-5EAA-47C0-B8C0-7DB7BA57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Interstitial cystitis (bladder pain syndrome)</a:t>
            </a:r>
          </a:p>
          <a:p>
            <a:r>
              <a:rPr lang="en-US" dirty="0"/>
              <a:t>Pelvic nociception</a:t>
            </a:r>
          </a:p>
          <a:p>
            <a:r>
              <a:rPr lang="en-US" dirty="0"/>
              <a:t>Muscle tension</a:t>
            </a:r>
          </a:p>
          <a:p>
            <a:r>
              <a:rPr lang="en-US" dirty="0"/>
              <a:t>Pelvic neuralgias</a:t>
            </a:r>
          </a:p>
          <a:p>
            <a:r>
              <a:rPr lang="en-US" dirty="0"/>
              <a:t>Conditions which contribute to pelvic pain</a:t>
            </a:r>
          </a:p>
          <a:p>
            <a:r>
              <a:rPr lang="en-US" dirty="0"/>
              <a:t>History and physical examination tips</a:t>
            </a:r>
          </a:p>
          <a:p>
            <a:r>
              <a:rPr lang="en-US" dirty="0"/>
              <a:t>Treatment outline</a:t>
            </a:r>
          </a:p>
          <a:p>
            <a:r>
              <a:rPr lang="en-US" dirty="0"/>
              <a:t>Case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78832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78D7-291E-4FFE-94B5-84336940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677334" y="2401476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1A4ED8-FB37-4926-94C5-03F504CFF536}"/>
              </a:ext>
            </a:extLst>
          </p:cNvPr>
          <p:cNvSpPr txBox="1"/>
          <p:nvPr/>
        </p:nvSpPr>
        <p:spPr>
          <a:xfrm>
            <a:off x="1245140" y="1147864"/>
            <a:ext cx="983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Neuralgias which contribute to pelvic pain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55CE3E-759B-4117-8A47-50B343358B4A}"/>
              </a:ext>
            </a:extLst>
          </p:cNvPr>
          <p:cNvSpPr/>
          <p:nvPr/>
        </p:nvSpPr>
        <p:spPr>
          <a:xfrm>
            <a:off x="8536832" y="6488668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E237C-A48F-47BE-92A6-C515B4587940}"/>
              </a:ext>
            </a:extLst>
          </p:cNvPr>
          <p:cNvSpPr/>
          <p:nvPr/>
        </p:nvSpPr>
        <p:spPr>
          <a:xfrm>
            <a:off x="921476" y="6488668"/>
            <a:ext cx="7883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								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22338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4283" y="382301"/>
            <a:ext cx="82296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itchFamily="18" charset="0"/>
              </a:rPr>
              <a:t>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Pudendal neuralgia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2593" y="1424940"/>
            <a:ext cx="8850909" cy="5511119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chemeClr val="tx1">
                    <a:lumMod val="10000"/>
                  </a:schemeClr>
                </a:solidFill>
              </a:rPr>
              <a:t>Burning, stabbing, throbbing pain</a:t>
            </a:r>
          </a:p>
          <a:p>
            <a:pPr>
              <a:buNone/>
            </a:pPr>
            <a:endParaRPr lang="en-US" sz="2600" dirty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en-US" sz="2600" dirty="0">
                <a:solidFill>
                  <a:schemeClr val="tx1">
                    <a:lumMod val="10000"/>
                  </a:schemeClr>
                </a:solidFill>
              </a:rPr>
              <a:t>Distribution of </a:t>
            </a:r>
            <a:r>
              <a:rPr lang="en-US" sz="2600" dirty="0" err="1">
                <a:solidFill>
                  <a:schemeClr val="tx1">
                    <a:lumMod val="10000"/>
                  </a:schemeClr>
                </a:solidFill>
              </a:rPr>
              <a:t>pudendal</a:t>
            </a:r>
            <a:r>
              <a:rPr lang="en-US" sz="2600" dirty="0">
                <a:solidFill>
                  <a:schemeClr val="tx1">
                    <a:lumMod val="10000"/>
                  </a:schemeClr>
                </a:solidFill>
              </a:rPr>
              <a:t> nerve or its branches</a:t>
            </a:r>
          </a:p>
          <a:p>
            <a:pPr>
              <a:buNone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</a:t>
            </a:r>
            <a:r>
              <a:rPr lang="en-US" sz="2800" dirty="0">
                <a:solidFill>
                  <a:srgbClr val="002060"/>
                </a:solidFill>
              </a:rPr>
              <a:t>S2,3,4 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sacrotuberous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/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sacrospinous</a:t>
            </a:r>
            <a:endParaRPr lang="en-US" sz="2800" dirty="0">
              <a:solidFill>
                <a:srgbClr val="00206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		ligaments 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Alcock’s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canal  3 branches</a:t>
            </a:r>
            <a:r>
              <a:rPr lang="en-US" sz="3200" dirty="0">
                <a:solidFill>
                  <a:srgbClr val="002060"/>
                </a:solidFill>
                <a:sym typeface="Wingdings" pitchFamily="2" charset="2"/>
              </a:rPr>
              <a:t>:</a:t>
            </a:r>
            <a:endParaRPr lang="en-US" sz="2800" dirty="0">
              <a:solidFill>
                <a:srgbClr val="00206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	      penile/clitoral,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perineal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, rectal</a:t>
            </a:r>
          </a:p>
          <a:p>
            <a:pPr>
              <a:buNone/>
            </a:pPr>
            <a:endParaRPr lang="en-US" sz="1200" dirty="0">
              <a:solidFill>
                <a:schemeClr val="accent5">
                  <a:lumMod val="40000"/>
                  <a:lumOff val="6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endParaRPr lang="en-US" sz="1200" dirty="0">
              <a:solidFill>
                <a:schemeClr val="accent5">
                  <a:lumMod val="40000"/>
                  <a:lumOff val="6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sym typeface="Wingdings" pitchFamily="2" charset="2"/>
              </a:rPr>
              <a:t>				</a:t>
            </a:r>
            <a:r>
              <a:rPr lang="en-US" sz="1900" dirty="0" err="1">
                <a:solidFill>
                  <a:srgbClr val="002060"/>
                </a:solidFill>
                <a:sym typeface="Wingdings" pitchFamily="2" charset="2"/>
              </a:rPr>
              <a:t>Labat</a:t>
            </a:r>
            <a:r>
              <a:rPr lang="en-US" sz="1900" dirty="0">
                <a:solidFill>
                  <a:srgbClr val="002060"/>
                </a:solidFill>
                <a:sym typeface="Wingdings" pitchFamily="2" charset="2"/>
              </a:rPr>
              <a:t>, et al </a:t>
            </a:r>
            <a:r>
              <a:rPr lang="en-US" sz="1900" i="1" dirty="0" err="1">
                <a:solidFill>
                  <a:srgbClr val="002060"/>
                </a:solidFill>
                <a:sym typeface="Wingdings" pitchFamily="2" charset="2"/>
              </a:rPr>
              <a:t>Neurourology</a:t>
            </a:r>
            <a:r>
              <a:rPr lang="en-US" sz="1900" i="1" dirty="0">
                <a:solidFill>
                  <a:srgbClr val="002060"/>
                </a:solidFill>
                <a:sym typeface="Wingdings" pitchFamily="2" charset="2"/>
              </a:rPr>
              <a:t> and </a:t>
            </a:r>
            <a:r>
              <a:rPr lang="en-US" sz="1900" i="1" dirty="0" err="1">
                <a:solidFill>
                  <a:srgbClr val="002060"/>
                </a:solidFill>
                <a:sym typeface="Wingdings" pitchFamily="2" charset="2"/>
              </a:rPr>
              <a:t>Urodynamics</a:t>
            </a:r>
            <a:r>
              <a:rPr lang="en-US" sz="1900" i="1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1900" dirty="0">
                <a:solidFill>
                  <a:srgbClr val="002060"/>
                </a:solidFill>
                <a:sym typeface="Wingdings" pitchFamily="2" charset="2"/>
              </a:rPr>
              <a:t>2007.</a:t>
            </a:r>
          </a:p>
          <a:p>
            <a:pPr>
              <a:buNone/>
            </a:pPr>
            <a:r>
              <a:rPr lang="en-US" sz="1900" dirty="0">
                <a:solidFill>
                  <a:srgbClr val="002060"/>
                </a:solidFill>
                <a:sym typeface="Wingdings" pitchFamily="2" charset="2"/>
              </a:rPr>
              <a:t>				   (Nantes Criteria)</a:t>
            </a:r>
          </a:p>
          <a:p>
            <a:pPr>
              <a:buNone/>
            </a:pPr>
            <a:endParaRPr lang="en-US" sz="1900" dirty="0">
              <a:solidFill>
                <a:srgbClr val="00206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/>
              <a:t>											©2018 The Pelvic Solutions Center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86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96" y="328225"/>
            <a:ext cx="8596668" cy="13208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Pudendal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neuralgia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911" y="1429421"/>
            <a:ext cx="9144000" cy="5791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sym typeface="Wingdings" pitchFamily="2" charset="2"/>
              </a:rPr>
              <a:t>Pain: </a:t>
            </a:r>
          </a:p>
          <a:p>
            <a:pPr>
              <a:buNone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sym typeface="Wingdings" pitchFamily="2" charset="2"/>
              </a:rPr>
              <a:t>	</a:t>
            </a:r>
            <a:r>
              <a:rPr lang="en-US" sz="2400" dirty="0">
                <a:solidFill>
                  <a:schemeClr val="tx2"/>
                </a:solidFill>
                <a:sym typeface="Wingdings" pitchFamily="2" charset="2"/>
              </a:rPr>
              <a:t>     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clitoris/penis, distal urethra, labia/scrotum,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                   perineum, vagina, anus  (foreign body sensation)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	      pain with voiding or defecation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	      painful orgasm or ejaculation</a:t>
            </a:r>
          </a:p>
          <a:p>
            <a:pPr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    Exacerbated by sitting, relieved on toilet seat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(sometimes)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Associated with tension/spasm of pelvic floor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uscles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										 </a:t>
            </a:r>
            <a:r>
              <a:rPr lang="en-US" dirty="0"/>
              <a:t>©2018 The Pelvic Solutions Center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41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66689"/>
            <a:ext cx="62865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767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" y="304800"/>
            <a:ext cx="9144000" cy="672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483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66689"/>
            <a:ext cx="62865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973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66689"/>
            <a:ext cx="62865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2277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F146EA2-2701-4F3B-903B-5F85F0792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371261"/>
              </p:ext>
            </p:extLst>
          </p:nvPr>
        </p:nvGraphicFramePr>
        <p:xfrm>
          <a:off x="4916553" y="944563"/>
          <a:ext cx="6628804" cy="591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Causes of pudendal neuralgia</a:t>
            </a:r>
          </a:p>
        </p:txBody>
      </p:sp>
    </p:spTree>
    <p:extLst>
      <p:ext uri="{BB962C8B-B14F-4D97-AF65-F5344CB8AC3E}">
        <p14:creationId xmlns:p14="http://schemas.microsoft.com/office/powerpoint/2010/main" val="2523363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380" y="28956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Gynecological conditions</a:t>
            </a:r>
            <a:b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which contribute to pelvic pain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897380"/>
            <a:ext cx="8229600" cy="41148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Endometriosis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Painful menses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Recurrent infections (PID, BV, Candida)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Pregnancy/Labor/Delivery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Surgical procedures</a:t>
            </a:r>
          </a:p>
          <a:p>
            <a:pPr algn="ctr"/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Vulvar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vestibulitis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, other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vulvar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dermatoses</a:t>
            </a:r>
            <a:endParaRPr lang="en-US" sz="2800" dirty="0">
              <a:solidFill>
                <a:schemeClr val="tx1">
                  <a:lumMod val="1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10000"/>
                  </a:schemeClr>
                </a:solidFill>
              </a:rPr>
              <a:t>Ovarian cysts, adhesions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E70A3-87E6-4AEA-8D74-25E47A24C36E}"/>
              </a:ext>
            </a:extLst>
          </p:cNvPr>
          <p:cNvSpPr/>
          <p:nvPr/>
        </p:nvSpPr>
        <p:spPr>
          <a:xfrm>
            <a:off x="571500" y="6488668"/>
            <a:ext cx="834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									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318220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43840"/>
            <a:ext cx="8229600" cy="1905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Urological conditions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which contribute to pelvic pain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" y="1614311"/>
            <a:ext cx="8229600" cy="499984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10000"/>
                  </a:schemeClr>
                </a:solidFill>
              </a:rPr>
              <a:t>Recurrent UTIs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BPS/IC</a:t>
            </a:r>
          </a:p>
          <a:p>
            <a:pPr algn="ctr"/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Prostatitis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/chronic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prostatitis</a:t>
            </a:r>
            <a:endParaRPr lang="en-US" sz="2800" dirty="0">
              <a:solidFill>
                <a:schemeClr val="tx1">
                  <a:lumMod val="10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Surgical procedures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STDs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Fear of STDs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Prior painful experiences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Recurrent stone disease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46EA6A-4CA3-4AF1-81FE-FAEC7DA4AC2C}"/>
              </a:ext>
            </a:extLst>
          </p:cNvPr>
          <p:cNvSpPr/>
          <p:nvPr/>
        </p:nvSpPr>
        <p:spPr>
          <a:xfrm>
            <a:off x="5285132" y="6488668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226107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A525-9C2C-429A-9D62-1295AD84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Bladder Pain Syndrome/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Interstitial Cystitis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77E9C-8C25-4507-A199-EB34F03E9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80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29540"/>
            <a:ext cx="8305800" cy="123444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Orthopedic conditions </a:t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which contribute to pelvic pain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12420" y="1600200"/>
            <a:ext cx="8305800" cy="52578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Scoliosis</a:t>
            </a:r>
          </a:p>
          <a:p>
            <a:r>
              <a:rPr lang="en-US" sz="2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SI or SP instability/Iliac or sacral rotation</a:t>
            </a:r>
          </a:p>
          <a:p>
            <a:r>
              <a:rPr lang="en-US" sz="2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Hamstring </a:t>
            </a:r>
            <a:r>
              <a:rPr lang="en-US" sz="2400" dirty="0" err="1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tendinopathy</a:t>
            </a:r>
            <a:endParaRPr lang="en-US" sz="24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L5-S1 or other lumbar disease</a:t>
            </a:r>
          </a:p>
          <a:p>
            <a:r>
              <a:rPr lang="en-US" sz="2400" dirty="0" err="1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Maigne’s</a:t>
            </a:r>
            <a:r>
              <a:rPr lang="en-US" sz="2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syndrome</a:t>
            </a:r>
          </a:p>
          <a:p>
            <a:r>
              <a:rPr lang="en-US" sz="2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Hip </a:t>
            </a:r>
            <a:r>
              <a:rPr lang="en-US" sz="2400" dirty="0" err="1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labral</a:t>
            </a:r>
            <a:r>
              <a:rPr lang="en-US" sz="2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tears/impingement</a:t>
            </a:r>
          </a:p>
          <a:p>
            <a:r>
              <a:rPr lang="en-US" sz="2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Extra-articular hip disorders/Pelvic girdle issues</a:t>
            </a:r>
          </a:p>
          <a:p>
            <a:r>
              <a:rPr lang="en-US" sz="2400" dirty="0" err="1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Osteitis</a:t>
            </a:r>
            <a:r>
              <a:rPr lang="en-US" sz="2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pubis</a:t>
            </a:r>
          </a:p>
          <a:p>
            <a:r>
              <a:rPr lang="en-US" sz="2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Extremity injury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B487F-EDA4-45F9-BEA4-41A5C19F6ABA}"/>
              </a:ext>
            </a:extLst>
          </p:cNvPr>
          <p:cNvSpPr/>
          <p:nvPr/>
        </p:nvSpPr>
        <p:spPr>
          <a:xfrm>
            <a:off x="2078945" y="6488668"/>
            <a:ext cx="695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						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2068796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2480" y="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Neurological conditions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which contribute to pelvic pain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91639"/>
            <a:ext cx="8229600" cy="429147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Nerve injury/irritation/compression</a:t>
            </a:r>
          </a:p>
          <a:p>
            <a:pPr algn="ctr">
              <a:buNone/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LCFN, sciatic, (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pyriformis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syndrome)</a:t>
            </a:r>
          </a:p>
          <a:p>
            <a:pPr algn="ctr">
              <a:buNone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	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obturator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ilioinguinal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iliohypogastric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>
              <a:buNone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	genitofemoral, pudendal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Prior episodes of pain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MS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CRPS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97B0B1-3C19-4B49-8A7C-84176A50D4F1}"/>
              </a:ext>
            </a:extLst>
          </p:cNvPr>
          <p:cNvSpPr/>
          <p:nvPr/>
        </p:nvSpPr>
        <p:spPr>
          <a:xfrm>
            <a:off x="1372889" y="6172729"/>
            <a:ext cx="7883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								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2683766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3622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chemeClr val="accent4"/>
                </a:solidFill>
                <a:latin typeface="Cambria" pitchFamily="18" charset="0"/>
              </a:rPr>
              <a:t>Rheumatological</a:t>
            </a:r>
            <a:r>
              <a:rPr lang="en-US" dirty="0">
                <a:solidFill>
                  <a:schemeClr val="accent4"/>
                </a:solidFill>
                <a:latin typeface="Cambria" pitchFamily="18" charset="0"/>
              </a:rPr>
              <a:t> conditions</a:t>
            </a:r>
            <a:br>
              <a:rPr lang="en-US" dirty="0">
                <a:solidFill>
                  <a:schemeClr val="accent4"/>
                </a:solidFill>
                <a:latin typeface="Cambria" pitchFamily="18" charset="0"/>
              </a:rPr>
            </a:br>
            <a:r>
              <a:rPr lang="en-US" dirty="0">
                <a:solidFill>
                  <a:schemeClr val="accent4"/>
                </a:solidFill>
                <a:latin typeface="Cambria" pitchFamily="18" charset="0"/>
              </a:rPr>
              <a:t>which contribute to pelvic pain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760220"/>
            <a:ext cx="8229600" cy="49530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Arthritis</a:t>
            </a:r>
          </a:p>
          <a:p>
            <a:pPr algn="ctr"/>
            <a:endParaRPr lang="en-US" sz="2800" dirty="0">
              <a:solidFill>
                <a:schemeClr val="tx1">
                  <a:lumMod val="10000"/>
                </a:schemeClr>
              </a:solidFill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Spondyloarthropathies</a:t>
            </a:r>
            <a:endParaRPr lang="en-US" sz="2800" dirty="0">
              <a:solidFill>
                <a:schemeClr val="tx1">
                  <a:lumMod val="10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tx1">
                  <a:lumMod val="10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Systemic inflammatory disorders</a:t>
            </a:r>
          </a:p>
          <a:p>
            <a:pPr algn="ctr">
              <a:buNone/>
            </a:pPr>
            <a:endParaRPr lang="en-US" sz="2800" dirty="0">
              <a:solidFill>
                <a:schemeClr val="tx1">
                  <a:lumMod val="10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Connective tissue disorders</a:t>
            </a:r>
          </a:p>
          <a:p>
            <a:pPr algn="ctr">
              <a:buNone/>
            </a:pP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	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</a:rPr>
              <a:t>hypermobility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</a:rPr>
              <a:t>&lt;---------------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--&gt;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</a:rPr>
              <a:t> Ehlers-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</a:rPr>
              <a:t>Danlos</a:t>
            </a:r>
            <a:endParaRPr lang="en-US" sz="2400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dirty="0"/>
              <a:t>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F5C5D-F941-4010-8DC0-94B350F6A883}"/>
              </a:ext>
            </a:extLst>
          </p:cNvPr>
          <p:cNvSpPr/>
          <p:nvPr/>
        </p:nvSpPr>
        <p:spPr>
          <a:xfrm>
            <a:off x="759431" y="6343888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3700652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320" y="1905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Oncological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conditions</a:t>
            </a:r>
            <a:br>
              <a:rPr lang="en-US" dirty="0">
                <a:solidFill>
                  <a:srgbClr val="7030A0"/>
                </a:solidFill>
                <a:latin typeface="Cambria" pitchFamily="18" charset="0"/>
              </a:rPr>
            </a:b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which contribute to pelvic pain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30400"/>
            <a:ext cx="8229600" cy="4687332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rebuchet MS" panose="020B0603020202020204" pitchFamily="34" charset="0"/>
                <a:cs typeface="Lucida Sans Unicode" pitchFamily="34" charset="0"/>
              </a:rPr>
              <a:t>Gyn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rebuchet MS" panose="020B0603020202020204" pitchFamily="34" charset="0"/>
                <a:cs typeface="Lucida Sans Unicode" pitchFamily="34" charset="0"/>
              </a:rPr>
              <a:t>/Urological/Colorectal/Other cancers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rebuchet MS" panose="020B0603020202020204" pitchFamily="34" charset="0"/>
                <a:cs typeface="Lucida Sans Unicode" pitchFamily="34" charset="0"/>
              </a:rPr>
              <a:t>Surgical procedures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rebuchet MS" panose="020B0603020202020204" pitchFamily="34" charset="0"/>
                <a:cs typeface="Lucida Sans Unicode" pitchFamily="34" charset="0"/>
              </a:rPr>
              <a:t>Radiation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rebuchet MS" panose="020B0603020202020204" pitchFamily="34" charset="0"/>
                <a:cs typeface="Lucida Sans Unicode" pitchFamily="34" charset="0"/>
              </a:rPr>
              <a:t>Chemotherapy</a:t>
            </a: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rebuchet MS" panose="020B0603020202020204" pitchFamily="34" charset="0"/>
                <a:cs typeface="Lucida Sans Unicode" pitchFamily="34" charset="0"/>
              </a:rPr>
              <a:t>Complications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rebuchet MS" panose="020B0603020202020204" pitchFamily="34" charset="0"/>
                <a:cs typeface="Lucida Sans Unicode" pitchFamily="34" charset="0"/>
              </a:rPr>
              <a:t>Infections/abscess/fear of recurrence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rebuchet MS" panose="020B0603020202020204" pitchFamily="34" charset="0"/>
                <a:cs typeface="Lucida Sans Unicode" pitchFamily="34" charset="0"/>
              </a:rPr>
              <a:t>Obstructive GI/GU pathology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D9A56B-9B4C-4F94-A89C-9FBE1D6548B2}"/>
              </a:ext>
            </a:extLst>
          </p:cNvPr>
          <p:cNvSpPr/>
          <p:nvPr/>
        </p:nvSpPr>
        <p:spPr>
          <a:xfrm>
            <a:off x="1041792" y="6248400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1958589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040" y="31242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614F0B"/>
                </a:solidFill>
                <a:latin typeface="Cambria" pitchFamily="18" charset="0"/>
              </a:rPr>
              <a:t>GI conditions</a:t>
            </a:r>
            <a:br>
              <a:rPr lang="en-US" dirty="0">
                <a:solidFill>
                  <a:srgbClr val="614F0B"/>
                </a:solidFill>
                <a:latin typeface="Cambria" pitchFamily="18" charset="0"/>
              </a:rPr>
            </a:br>
            <a:r>
              <a:rPr lang="en-US" dirty="0">
                <a:solidFill>
                  <a:srgbClr val="614F0B"/>
                </a:solidFill>
                <a:latin typeface="Cambria" pitchFamily="18" charset="0"/>
              </a:rPr>
              <a:t>which contribute to pelvic pain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" y="2065019"/>
            <a:ext cx="8229600" cy="399711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10000"/>
                  </a:schemeClr>
                </a:solidFill>
              </a:rPr>
              <a:t>Constipation 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10000"/>
                  </a:schemeClr>
                </a:solidFill>
              </a:rPr>
              <a:t>(NRPR, dysfunctional elimination in childhood)</a:t>
            </a:r>
          </a:p>
          <a:p>
            <a:pPr algn="ctr"/>
            <a:r>
              <a:rPr lang="en-US" sz="2400" dirty="0" err="1">
                <a:solidFill>
                  <a:schemeClr val="tx1">
                    <a:lumMod val="10000"/>
                  </a:schemeClr>
                </a:solidFill>
              </a:rPr>
              <a:t>Prolapse</a:t>
            </a:r>
            <a:endParaRPr lang="en-US" sz="2400" dirty="0">
              <a:solidFill>
                <a:schemeClr val="tx1">
                  <a:lumMod val="1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1">
                    <a:lumMod val="10000"/>
                  </a:schemeClr>
                </a:solidFill>
              </a:rPr>
              <a:t>Surgical procedures</a:t>
            </a:r>
          </a:p>
          <a:p>
            <a:pPr algn="ctr"/>
            <a:r>
              <a:rPr lang="en-US" sz="2400" dirty="0">
                <a:solidFill>
                  <a:schemeClr val="tx1">
                    <a:lumMod val="10000"/>
                  </a:schemeClr>
                </a:solidFill>
              </a:rPr>
              <a:t>Inflammatory bowel disease</a:t>
            </a:r>
          </a:p>
          <a:p>
            <a:pPr algn="ctr"/>
            <a:r>
              <a:rPr lang="en-US" sz="2400" dirty="0">
                <a:solidFill>
                  <a:schemeClr val="tx1">
                    <a:lumMod val="10000"/>
                  </a:schemeClr>
                </a:solidFill>
              </a:rPr>
              <a:t>IBS</a:t>
            </a:r>
          </a:p>
          <a:p>
            <a:pPr algn="ctr"/>
            <a:r>
              <a:rPr lang="en-US" sz="2400" dirty="0">
                <a:solidFill>
                  <a:schemeClr val="tx1">
                    <a:lumMod val="10000"/>
                  </a:schemeClr>
                </a:solidFill>
              </a:rPr>
              <a:t>Chronic diarrhea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2590FD-12C0-4B27-85A2-4F6834B4476B}"/>
              </a:ext>
            </a:extLst>
          </p:cNvPr>
          <p:cNvSpPr/>
          <p:nvPr/>
        </p:nvSpPr>
        <p:spPr>
          <a:xfrm>
            <a:off x="426720" y="6488668"/>
            <a:ext cx="379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4237520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EF5E-F342-4511-8127-DD9E496C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Vascular conditions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which contribute to pelvic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1580E-379C-4F8D-8B04-020D05A4A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Pelvic venous congestion syndrome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Arterial insufficiency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Smoking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5E88F-062B-4464-9EE5-D99ABF9BCEF2}"/>
              </a:ext>
            </a:extLst>
          </p:cNvPr>
          <p:cNvSpPr/>
          <p:nvPr/>
        </p:nvSpPr>
        <p:spPr>
          <a:xfrm>
            <a:off x="864168" y="6488668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3315369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" y="2179320"/>
            <a:ext cx="8229600" cy="33528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>
                    <a:lumMod val="10000"/>
                  </a:schemeClr>
                </a:solidFill>
              </a:rPr>
              <a:t>Depression</a:t>
            </a:r>
          </a:p>
          <a:p>
            <a:pPr algn="ctr"/>
            <a:r>
              <a:rPr lang="en-US" sz="3600" dirty="0">
                <a:solidFill>
                  <a:schemeClr val="tx1">
                    <a:lumMod val="10000"/>
                  </a:schemeClr>
                </a:solidFill>
              </a:rPr>
              <a:t>Anxiety</a:t>
            </a:r>
          </a:p>
          <a:p>
            <a:pPr algn="ctr"/>
            <a:r>
              <a:rPr lang="en-US" sz="3600" dirty="0" err="1">
                <a:solidFill>
                  <a:schemeClr val="tx1">
                    <a:lumMod val="10000"/>
                  </a:schemeClr>
                </a:solidFill>
              </a:rPr>
              <a:t>Castrophizing</a:t>
            </a:r>
            <a:r>
              <a:rPr lang="en-US" sz="3600" dirty="0">
                <a:solidFill>
                  <a:schemeClr val="tx1">
                    <a:lumMod val="10000"/>
                  </a:schemeClr>
                </a:solidFill>
              </a:rPr>
              <a:t>/Rumination</a:t>
            </a:r>
          </a:p>
          <a:p>
            <a:pPr algn="ctr"/>
            <a:r>
              <a:rPr lang="en-US" sz="3600" dirty="0">
                <a:solidFill>
                  <a:schemeClr val="tx1">
                    <a:lumMod val="10000"/>
                  </a:schemeClr>
                </a:solidFill>
              </a:rPr>
              <a:t>Fear-avoidance</a:t>
            </a:r>
          </a:p>
          <a:p>
            <a:pPr algn="ctr">
              <a:buNone/>
            </a:pPr>
            <a:endParaRPr lang="en-US" sz="3600" dirty="0">
              <a:solidFill>
                <a:schemeClr val="tx1">
                  <a:lumMod val="10000"/>
                </a:schemeClr>
              </a:solidFill>
            </a:endParaRPr>
          </a:p>
          <a:p>
            <a:pPr algn="ctr">
              <a:buNone/>
            </a:pPr>
            <a:endParaRPr lang="en-US" sz="3600" dirty="0">
              <a:solidFill>
                <a:schemeClr val="tx1">
                  <a:lumMod val="10000"/>
                </a:schemeClr>
              </a:solidFill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180" y="19050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Psychological conditions</a:t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which contribute to pelvic pain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31B18D-F5AC-4DC9-9EB5-69DAF82AF4EC}"/>
              </a:ext>
            </a:extLst>
          </p:cNvPr>
          <p:cNvSpPr/>
          <p:nvPr/>
        </p:nvSpPr>
        <p:spPr>
          <a:xfrm>
            <a:off x="886470" y="6488668"/>
            <a:ext cx="834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									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3449007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17E4-E6A3-4585-97C6-A3D7D680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308638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Psychological conditions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which contribute to pelvic pain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0860-49E5-452B-BB31-2E57A264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930399"/>
            <a:ext cx="10442222" cy="480906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chemeClr val="tx1">
                    <a:lumMod val="10000"/>
                  </a:schemeClr>
                </a:solidFill>
              </a:rPr>
              <a:t>History of trauma</a:t>
            </a:r>
          </a:p>
          <a:p>
            <a:r>
              <a:rPr lang="en-US" sz="3500" dirty="0">
                <a:solidFill>
                  <a:srgbClr val="0070C0"/>
                </a:solidFill>
              </a:rPr>
              <a:t>Early life trauma</a:t>
            </a:r>
          </a:p>
          <a:p>
            <a:pPr>
              <a:buNone/>
            </a:pPr>
            <a:r>
              <a:rPr lang="en-US" sz="3500" dirty="0"/>
              <a:t>	abuse, family dysfunction, loss, MVA </a:t>
            </a:r>
            <a:r>
              <a:rPr lang="en-US" sz="3500" dirty="0">
                <a:sym typeface="Wingdings" panose="05000000000000000000" pitchFamily="2" charset="2"/>
              </a:rPr>
              <a:t> </a:t>
            </a:r>
          </a:p>
          <a:p>
            <a:pPr>
              <a:buNone/>
            </a:pPr>
            <a:r>
              <a:rPr lang="en-US" sz="3500" dirty="0">
                <a:sym typeface="Wingdings" panose="05000000000000000000" pitchFamily="2" charset="2"/>
              </a:rPr>
              <a:t>	           more likely to have </a:t>
            </a:r>
            <a:r>
              <a:rPr lang="en-US" sz="3500" dirty="0"/>
              <a:t>any painful syndrome</a:t>
            </a:r>
          </a:p>
          <a:p>
            <a:pPr>
              <a:buNone/>
            </a:pPr>
            <a:r>
              <a:rPr lang="en-US" sz="3500" dirty="0"/>
              <a:t>		childhood trauma </a:t>
            </a:r>
            <a:r>
              <a:rPr lang="en-US" sz="3500" dirty="0">
                <a:sym typeface="Wingdings" panose="05000000000000000000" pitchFamily="2" charset="2"/>
              </a:rPr>
              <a:t>  visceral hypersensitivity</a:t>
            </a:r>
          </a:p>
          <a:p>
            <a:pPr>
              <a:buNone/>
            </a:pPr>
            <a:r>
              <a:rPr lang="en-US" sz="1700" dirty="0"/>
              <a:t>							</a:t>
            </a:r>
            <a:r>
              <a:rPr lang="en-US" sz="1700" dirty="0" err="1"/>
              <a:t>Felitti</a:t>
            </a:r>
            <a:r>
              <a:rPr lang="en-US" sz="1700" dirty="0"/>
              <a:t>,  ACE Study  Am J Preventive Med 1998</a:t>
            </a:r>
          </a:p>
          <a:p>
            <a:pPr>
              <a:buNone/>
            </a:pPr>
            <a:r>
              <a:rPr lang="en-US" sz="1700" dirty="0"/>
              <a:t>							Greenwood &amp; Johnson  Stress-Induced Chronic Visceral Pain of GI Origin</a:t>
            </a:r>
          </a:p>
          <a:p>
            <a:pPr>
              <a:buNone/>
            </a:pPr>
            <a:r>
              <a:rPr lang="en-US" sz="1700" dirty="0"/>
              <a:t>	   					                      Front. Syst. </a:t>
            </a:r>
            <a:r>
              <a:rPr lang="en-US" sz="1700" dirty="0" err="1"/>
              <a:t>Neurosci</a:t>
            </a:r>
            <a:r>
              <a:rPr lang="en-US" sz="1700" dirty="0"/>
              <a:t>. Nov. 2017; 11:86</a:t>
            </a:r>
          </a:p>
          <a:p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														©2018 The Pelvic Solutions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17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915528" y="2449646"/>
            <a:ext cx="8229600" cy="3048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rebuchet MS" panose="020B0603020202020204" pitchFamily="34" charset="0"/>
                <a:cs typeface="Lucida Sans Unicode" pitchFamily="34" charset="0"/>
              </a:rPr>
              <a:t>Trauma/abuse/family dysfunction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1">
                  <a:lumMod val="10000"/>
                </a:schemeClr>
              </a:solidFill>
              <a:latin typeface="Trebuchet MS" panose="020B0603020202020204" pitchFamily="34" charset="0"/>
              <a:cs typeface="Lucida Sans Unicode" pitchFamily="34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rebuchet MS" panose="020B0603020202020204" pitchFamily="34" charset="0"/>
                <a:cs typeface="Lucida Sans Unicode" pitchFamily="34" charset="0"/>
              </a:rPr>
              <a:t>Athleticism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1">
                  <a:lumMod val="10000"/>
                </a:schemeClr>
              </a:solidFill>
              <a:latin typeface="Trebuchet MS" panose="020B0603020202020204" pitchFamily="34" charset="0"/>
              <a:cs typeface="Lucida Sans Unicode" pitchFamily="34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rebuchet MS" panose="020B0603020202020204" pitchFamily="34" charset="0"/>
                <a:cs typeface="Lucida Sans Unicode" pitchFamily="34" charset="0"/>
              </a:rPr>
              <a:t>Expectations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289560"/>
            <a:ext cx="8229600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Societal conditions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which contribute to pelvic pain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D63C9-4F9B-4F4F-A6EE-3818196529EC}"/>
              </a:ext>
            </a:extLst>
          </p:cNvPr>
          <p:cNvSpPr/>
          <p:nvPr/>
        </p:nvSpPr>
        <p:spPr>
          <a:xfrm>
            <a:off x="328909" y="6568440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©2018 The Pelvic Solutions Center</a:t>
            </a:r>
          </a:p>
        </p:txBody>
      </p:sp>
      <p:pic>
        <p:nvPicPr>
          <p:cNvPr id="5" name="Picture 4" descr="Image result for person in pain picture">
            <a:extLst>
              <a:ext uri="{FF2B5EF4-FFF2-40B4-BE49-F238E27FC236}">
                <a16:creationId xmlns:a16="http://schemas.microsoft.com/office/drawing/2014/main" id="{4A950920-05E6-4218-A481-FFCDCA74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89" y="2999937"/>
            <a:ext cx="2590800" cy="21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73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20A8C5-7DAE-4AD6-A79C-898E3AE197DC}"/>
              </a:ext>
            </a:extLst>
          </p:cNvPr>
          <p:cNvSpPr/>
          <p:nvPr/>
        </p:nvSpPr>
        <p:spPr bwMode="auto">
          <a:xfrm>
            <a:off x="3301636" y="2163536"/>
            <a:ext cx="3524794" cy="20574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Neuromyofascial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Pain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BAC20B-3BC0-4131-BD43-2622CEB35304}"/>
              </a:ext>
            </a:extLst>
          </p:cNvPr>
          <p:cNvSpPr/>
          <p:nvPr/>
        </p:nvSpPr>
        <p:spPr>
          <a:xfrm>
            <a:off x="5718810" y="522516"/>
            <a:ext cx="3339193" cy="17961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Biomechanical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issues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B3200A-8B48-4CAF-B56A-43E304076B76}"/>
              </a:ext>
            </a:extLst>
          </p:cNvPr>
          <p:cNvSpPr/>
          <p:nvPr/>
        </p:nvSpPr>
        <p:spPr>
          <a:xfrm>
            <a:off x="730975" y="522516"/>
            <a:ext cx="3339193" cy="17961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Inflammatory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issues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B7F504-C14C-4E2D-8942-ED7432775E76}"/>
              </a:ext>
            </a:extLst>
          </p:cNvPr>
          <p:cNvSpPr/>
          <p:nvPr/>
        </p:nvSpPr>
        <p:spPr>
          <a:xfrm>
            <a:off x="3394436" y="4458246"/>
            <a:ext cx="3339193" cy="17961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Neuropsychological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issues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CF9F7D-864E-4A80-A55F-2FD2659AD029}"/>
              </a:ext>
            </a:extLst>
          </p:cNvPr>
          <p:cNvSpPr/>
          <p:nvPr/>
        </p:nvSpPr>
        <p:spPr>
          <a:xfrm>
            <a:off x="536407" y="6491698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©2018 The Pelvic Solutions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9CAFD-7597-4176-947F-489771A906BA}"/>
              </a:ext>
            </a:extLst>
          </p:cNvPr>
          <p:cNvSpPr txBox="1"/>
          <p:nvPr/>
        </p:nvSpPr>
        <p:spPr>
          <a:xfrm>
            <a:off x="1272746" y="2458995"/>
            <a:ext cx="2028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BPS/IC</a:t>
            </a:r>
          </a:p>
          <a:p>
            <a:r>
              <a:rPr lang="en-US" dirty="0"/>
              <a:t>Endometriosis</a:t>
            </a:r>
          </a:p>
          <a:p>
            <a:r>
              <a:rPr lang="en-US" dirty="0"/>
              <a:t>IBD</a:t>
            </a:r>
          </a:p>
          <a:p>
            <a:r>
              <a:rPr lang="en-US" dirty="0"/>
              <a:t>Rec. infections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A90D2-A4C2-45B5-A4B4-BCB70016F3F5}"/>
              </a:ext>
            </a:extLst>
          </p:cNvPr>
          <p:cNvSpPr txBox="1"/>
          <p:nvPr/>
        </p:nvSpPr>
        <p:spPr>
          <a:xfrm>
            <a:off x="7191632" y="2458995"/>
            <a:ext cx="216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Malalignment</a:t>
            </a:r>
          </a:p>
          <a:p>
            <a:r>
              <a:rPr lang="en-US" dirty="0"/>
              <a:t>LE injury</a:t>
            </a:r>
          </a:p>
          <a:p>
            <a:r>
              <a:rPr lang="en-US" dirty="0"/>
              <a:t>Pelvic venous           congestion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0F860-EA23-4147-83FC-7BAB45F6A490}"/>
              </a:ext>
            </a:extLst>
          </p:cNvPr>
          <p:cNvSpPr txBox="1"/>
          <p:nvPr/>
        </p:nvSpPr>
        <p:spPr>
          <a:xfrm>
            <a:off x="6838030" y="5097759"/>
            <a:ext cx="2869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Anxiety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h/o trauma</a:t>
            </a:r>
          </a:p>
          <a:p>
            <a:r>
              <a:rPr lang="en-US" dirty="0"/>
              <a:t>Learned pain behaviors</a:t>
            </a:r>
          </a:p>
          <a:p>
            <a:r>
              <a:rPr lang="en-US" dirty="0"/>
              <a:t>CNS/</a:t>
            </a:r>
            <a:r>
              <a:rPr lang="en-US" dirty="0" err="1"/>
              <a:t>periph</a:t>
            </a:r>
            <a:r>
              <a:rPr lang="en-US" dirty="0"/>
              <a:t>. n. injury</a:t>
            </a:r>
          </a:p>
        </p:txBody>
      </p:sp>
    </p:spTree>
    <p:extLst>
      <p:ext uri="{BB962C8B-B14F-4D97-AF65-F5344CB8AC3E}">
        <p14:creationId xmlns:p14="http://schemas.microsoft.com/office/powerpoint/2010/main" val="308118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11512" y="685800"/>
            <a:ext cx="10398512" cy="16303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361B00"/>
                </a:solidFill>
                <a:latin typeface="Cambria" pitchFamily="18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Cambria" pitchFamily="18" charset="0"/>
              </a:rPr>
              <a:t>Interstitial Cystitis /Bladder Pain Syndrome</a:t>
            </a:r>
            <a:br>
              <a:rPr lang="en-US" sz="4400" dirty="0">
                <a:latin typeface="Abadi MT Condensed Light" pitchFamily="34" charset="0"/>
              </a:rPr>
            </a:br>
            <a:r>
              <a:rPr lang="en-US" sz="4400" dirty="0">
                <a:latin typeface="Abadi MT Condensed Light" pitchFamily="34" charset="0"/>
              </a:rPr>
              <a:t>				</a:t>
            </a:r>
            <a:r>
              <a:rPr lang="en-US" sz="4400" dirty="0">
                <a:solidFill>
                  <a:schemeClr val="accent5"/>
                </a:solidFill>
                <a:latin typeface="Abadi MT Condensed Light" pitchFamily="34" charset="0"/>
              </a:rPr>
              <a:t>= allodynia of the bladder</a:t>
            </a:r>
          </a:p>
        </p:txBody>
      </p:sp>
      <p:sp>
        <p:nvSpPr>
          <p:cNvPr id="6051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2133600"/>
            <a:ext cx="8229600" cy="4876800"/>
          </a:xfrm>
        </p:spPr>
        <p:txBody>
          <a:bodyPr rtlCol="0"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Frequency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Urgency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Bladder discomfort, pressure, pain with </a:t>
            </a:r>
          </a:p>
          <a:p>
            <a:pPr>
              <a:buNone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	  bladder filling </a:t>
            </a:r>
          </a:p>
          <a:p>
            <a:pPr>
              <a:buNone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	  usually short-lived relief with voiding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Absence of other etiologies (tumor, stone)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CLINICAL diagnosis</a:t>
            </a:r>
          </a:p>
          <a:p>
            <a:pPr marL="0" indent="0">
              <a:buNone/>
              <a:defRPr/>
            </a:pPr>
            <a:r>
              <a:rPr lang="en-US" sz="1500" dirty="0"/>
              <a:t>											©2018 The Pelvic Solutions Center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5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2C06-E22E-4E49-970E-4EB91D47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56" y="2054096"/>
            <a:ext cx="8596668" cy="1826581"/>
          </a:xfrm>
        </p:spPr>
        <p:txBody>
          <a:bodyPr/>
          <a:lstStyle/>
          <a:p>
            <a:pPr algn="ctr"/>
            <a:r>
              <a:rPr lang="en-US" dirty="0"/>
              <a:t>Pause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F6EB8-CC8D-4629-8492-7B2F669BC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859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ACD8-CFCE-4B26-B7E7-D855FEE0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History and Physical Examination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of the patient with pelvic pain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58B8F-43E7-4A41-9E80-8C103D522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73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FD25-9738-4D11-ABE9-D70FB4F8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1639"/>
          </a:xfrm>
        </p:spPr>
        <p:txBody>
          <a:bodyPr/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C8386-035F-4C6C-8E67-9557FD17A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16567"/>
            <a:ext cx="9537183" cy="6238900"/>
          </a:xfrm>
        </p:spPr>
        <p:txBody>
          <a:bodyPr>
            <a:normAutofit/>
          </a:bodyPr>
          <a:lstStyle/>
          <a:p>
            <a:r>
              <a:rPr lang="en-US" dirty="0"/>
              <a:t>53 y/o F awakened during night w/ left-sided deep pelvic/LLQ aching/burning</a:t>
            </a:r>
          </a:p>
          <a:p>
            <a:r>
              <a:rPr lang="en-US" dirty="0"/>
              <a:t>Pain became excruciating </a:t>
            </a:r>
            <a:r>
              <a:rPr lang="en-US" dirty="0">
                <a:sym typeface="Wingdings" panose="05000000000000000000" pitchFamily="2" charset="2"/>
              </a:rPr>
              <a:t> 5 ER visits, hospitalization</a:t>
            </a:r>
          </a:p>
          <a:p>
            <a:r>
              <a:rPr lang="en-US" dirty="0">
                <a:sym typeface="Wingdings" panose="05000000000000000000" pitchFamily="2" charset="2"/>
              </a:rPr>
              <a:t>Pelvic USN neg.</a:t>
            </a:r>
          </a:p>
          <a:p>
            <a:r>
              <a:rPr lang="en-US" dirty="0">
                <a:sym typeface="Wingdings" panose="05000000000000000000" pitchFamily="2" charset="2"/>
              </a:rPr>
              <a:t>Lumbar MRI:  bulging discs L1 – 4, received ESIs L1 – 4 which did help some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During hospitalization: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“Back injections”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Diagnostic </a:t>
            </a:r>
            <a:r>
              <a:rPr lang="en-US" dirty="0" err="1">
                <a:sym typeface="Wingdings" panose="05000000000000000000" pitchFamily="2" charset="2"/>
              </a:rPr>
              <a:t>laparoroscopy</a:t>
            </a:r>
            <a:r>
              <a:rPr lang="en-US" dirty="0">
                <a:sym typeface="Wingdings" panose="05000000000000000000" pitchFamily="2" charset="2"/>
              </a:rPr>
              <a:t> by GYN, Gen </a:t>
            </a:r>
            <a:r>
              <a:rPr lang="en-US" dirty="0" err="1">
                <a:sym typeface="Wingdings" panose="05000000000000000000" pitchFamily="2" charset="2"/>
              </a:rPr>
              <a:t>Surg</a:t>
            </a:r>
            <a:r>
              <a:rPr lang="en-US" dirty="0">
                <a:sym typeface="Wingdings" panose="05000000000000000000" pitchFamily="2" charset="2"/>
              </a:rPr>
              <a:t> (neg., no hernia)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Cystoscopy, left ureteral stent placement (not beneficial)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Post-hospitalization lap </a:t>
            </a:r>
            <a:r>
              <a:rPr lang="en-US" dirty="0" err="1">
                <a:sym typeface="Wingdings" panose="05000000000000000000" pitchFamily="2" charset="2"/>
              </a:rPr>
              <a:t>hyst</a:t>
            </a:r>
            <a:r>
              <a:rPr lang="en-US" dirty="0">
                <a:sym typeface="Wingdings" panose="05000000000000000000" pitchFamily="2" charset="2"/>
              </a:rPr>
              <a:t>, BSO (planned prev.)  no benefit</a:t>
            </a:r>
          </a:p>
          <a:p>
            <a:r>
              <a:rPr lang="en-US" dirty="0">
                <a:sym typeface="Wingdings" panose="05000000000000000000" pitchFamily="2" charset="2"/>
              </a:rPr>
              <a:t>Ilioinguinal/</a:t>
            </a:r>
            <a:r>
              <a:rPr lang="en-US" dirty="0" err="1">
                <a:sym typeface="Wingdings" panose="05000000000000000000" pitchFamily="2" charset="2"/>
              </a:rPr>
              <a:t>iliohypogastric</a:t>
            </a:r>
            <a:r>
              <a:rPr lang="en-US" dirty="0">
                <a:sym typeface="Wingdings" panose="05000000000000000000" pitchFamily="2" charset="2"/>
              </a:rPr>
              <a:t> block helped for 2 days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83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B72D-0B6F-40DA-BBB2-1C9BC481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2" y="156238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2C0B-580E-4366-8D2E-1714F198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95022"/>
            <a:ext cx="9403644" cy="5762977"/>
          </a:xfrm>
        </p:spPr>
        <p:txBody>
          <a:bodyPr>
            <a:normAutofit/>
          </a:bodyPr>
          <a:lstStyle/>
          <a:p>
            <a:r>
              <a:rPr lang="en-US" sz="4000" dirty="0"/>
              <a:t>Quality, location, exacerbating/relieving factors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PRIOR history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The Pelvic Pain ROS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307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FF80-17AC-4C6D-A2E7-FA37FBA2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1244"/>
            <a:ext cx="8596668" cy="1320800"/>
          </a:xfrm>
        </p:spPr>
        <p:txBody>
          <a:bodyPr/>
          <a:lstStyle/>
          <a:p>
            <a:r>
              <a:rPr lang="en-US" dirty="0"/>
              <a:t>AK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6B7A-F4CD-4697-A12F-88CB5294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55512"/>
            <a:ext cx="8596668" cy="58024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Prior history: 4 hr. road trip, felt twinge or pop in left back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Pelvic Pain ROS:</a:t>
            </a:r>
          </a:p>
          <a:p>
            <a:pPr marL="0" indent="0">
              <a:buNone/>
            </a:pPr>
            <a:r>
              <a:rPr lang="en-US" sz="2000" dirty="0"/>
              <a:t>Pain with sitting:  At onset, could NOT sit due to pain.  Better now.</a:t>
            </a:r>
          </a:p>
          <a:p>
            <a:pPr marL="0" indent="0">
              <a:buNone/>
            </a:pPr>
            <a:r>
              <a:rPr lang="en-US" sz="2000" dirty="0"/>
              <a:t>Bladder issues:  Rec. UTIs, always respond to </a:t>
            </a:r>
            <a:r>
              <a:rPr lang="en-US" sz="2000" dirty="0" err="1"/>
              <a:t>abx</a:t>
            </a:r>
            <a:r>
              <a:rPr lang="en-US" sz="2000" dirty="0"/>
              <a:t>., &lt; 2/year</a:t>
            </a:r>
          </a:p>
          <a:p>
            <a:pPr marL="0" indent="0">
              <a:buNone/>
            </a:pPr>
            <a:r>
              <a:rPr lang="en-US" sz="2000" dirty="0"/>
              <a:t>Bowel issues/pain:  Constipation from narcotics, nothing prior</a:t>
            </a:r>
          </a:p>
          <a:p>
            <a:pPr marL="0" indent="0">
              <a:buNone/>
            </a:pPr>
            <a:r>
              <a:rPr lang="en-US" sz="2000" dirty="0" err="1"/>
              <a:t>Gyn</a:t>
            </a:r>
            <a:r>
              <a:rPr lang="en-US" sz="2000" dirty="0"/>
              <a:t> issues/pain:  h/o uterine ablation, bleeding continued.  Hysteroscopy could not be done due to tight cervix.  Now S/P </a:t>
            </a:r>
            <a:r>
              <a:rPr lang="en-US" sz="2000" dirty="0" err="1"/>
              <a:t>hyst</a:t>
            </a:r>
            <a:r>
              <a:rPr lang="en-US" sz="2000" dirty="0"/>
              <a:t>.  No h/o endometriosis.</a:t>
            </a:r>
          </a:p>
          <a:p>
            <a:pPr marL="0" indent="0">
              <a:buNone/>
            </a:pPr>
            <a:r>
              <a:rPr lang="en-US" sz="2000" dirty="0"/>
              <a:t>Sexual issues?: No prior dyspareunia, present now.  Pain flares after intercourse.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Back:  as per HPI.  Now gets mild LBP and back “feels crunchy”.</a:t>
            </a:r>
          </a:p>
          <a:p>
            <a:pPr marL="0" indent="0">
              <a:buNone/>
            </a:pPr>
            <a:r>
              <a:rPr lang="en-US" sz="2000" dirty="0"/>
              <a:t>Coccyx:  no h/o injury/fracture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649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69F7-0FBC-4DDA-91DE-B92313D5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1245"/>
            <a:ext cx="8596668" cy="643467"/>
          </a:xfrm>
        </p:spPr>
        <p:txBody>
          <a:bodyPr/>
          <a:lstStyle/>
          <a:p>
            <a:r>
              <a:rPr lang="en-US" dirty="0"/>
              <a:t>AK pelvic pain ROS,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30F0F-1612-4105-9E40-FA686497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34" y="1196622"/>
            <a:ext cx="8596668" cy="5429955"/>
          </a:xfrm>
        </p:spPr>
        <p:txBody>
          <a:bodyPr>
            <a:normAutofit/>
          </a:bodyPr>
          <a:lstStyle/>
          <a:p>
            <a:r>
              <a:rPr lang="en-US" sz="2800" dirty="0"/>
              <a:t>Hips:  no pain, clicking, or popping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Extremities:  h/o Left ACL repair x 2.  Still very bothersome.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Hypermobility:  Yes  </a:t>
            </a:r>
            <a:r>
              <a:rPr lang="en-US" sz="2800" dirty="0" err="1"/>
              <a:t>Beighton</a:t>
            </a:r>
            <a:r>
              <a:rPr lang="en-US" sz="2800" dirty="0"/>
              <a:t> score 6/9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Sports participation:  gymnastics through college</a:t>
            </a:r>
          </a:p>
          <a:p>
            <a:pPr marL="0" indent="0">
              <a:buNone/>
            </a:pPr>
            <a:r>
              <a:rPr lang="en-US" sz="2800" dirty="0"/>
              <a:t>	adult:  has continued to run and use elliptical      		despite L knee pain</a:t>
            </a:r>
          </a:p>
        </p:txBody>
      </p:sp>
    </p:spTree>
    <p:extLst>
      <p:ext uri="{BB962C8B-B14F-4D97-AF65-F5344CB8AC3E}">
        <p14:creationId xmlns:p14="http://schemas.microsoft.com/office/powerpoint/2010/main" val="32803336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1774-AE62-4ACD-8B9D-80F2BE57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 pelvic pain ROS,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F580-207A-4CF7-B191-0A7E18DFE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5415"/>
            <a:ext cx="8596668" cy="5542156"/>
          </a:xfrm>
        </p:spPr>
        <p:txBody>
          <a:bodyPr/>
          <a:lstStyle/>
          <a:p>
            <a:r>
              <a:rPr lang="en-US" sz="2400" dirty="0"/>
              <a:t>Mood:  frustrated by ongoing pain, denies depression</a:t>
            </a:r>
          </a:p>
          <a:p>
            <a:r>
              <a:rPr lang="en-US" sz="2400" dirty="0"/>
              <a:t>Sleep:  can be interrupted by pain</a:t>
            </a:r>
          </a:p>
          <a:p>
            <a:r>
              <a:rPr lang="en-US" sz="2400" dirty="0"/>
              <a:t>Clenching behaviors:  denies</a:t>
            </a:r>
          </a:p>
          <a:p>
            <a:endParaRPr lang="en-US" sz="2400" dirty="0"/>
          </a:p>
          <a:p>
            <a:r>
              <a:rPr lang="en-US" sz="2400" dirty="0"/>
              <a:t>Trauma </a:t>
            </a:r>
            <a:r>
              <a:rPr lang="en-US" sz="2400" dirty="0" err="1"/>
              <a:t>hx</a:t>
            </a:r>
            <a:r>
              <a:rPr lang="en-US" sz="2400" dirty="0"/>
              <a:t>:  TIA vs. complex migraine, resolved.</a:t>
            </a:r>
          </a:p>
          <a:p>
            <a:endParaRPr lang="en-US" sz="2400" dirty="0"/>
          </a:p>
          <a:p>
            <a:r>
              <a:rPr lang="en-US" sz="2400" dirty="0"/>
              <a:t>Exacerbating factors:  sitting</a:t>
            </a:r>
          </a:p>
          <a:p>
            <a:r>
              <a:rPr lang="en-US" sz="2400" dirty="0"/>
              <a:t>Relieving factors:  lying flat, standing, chiropractic </a:t>
            </a:r>
            <a:r>
              <a:rPr lang="en-US" sz="2400" dirty="0" err="1"/>
              <a:t>rx</a:t>
            </a:r>
            <a:r>
              <a:rPr lang="en-US" sz="2400" dirty="0"/>
              <a:t>. with </a:t>
            </a:r>
            <a:r>
              <a:rPr lang="en-US" sz="2400" dirty="0" err="1"/>
              <a:t>accupuncture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486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E42B-CC71-4407-BBF9-205F995B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Physical examination of the patient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with pelvic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ED4D1-29E0-453C-99A3-129294E7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556" y="2431522"/>
            <a:ext cx="8596668" cy="469741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Back:  spine, paraspinals, SIJ, QL, CVA</a:t>
            </a:r>
          </a:p>
          <a:p>
            <a:r>
              <a:rPr lang="en-US" sz="2800" dirty="0"/>
              <a:t>Abdomen:  rectus abdominus</a:t>
            </a:r>
          </a:p>
          <a:p>
            <a:pPr marL="0" indent="0">
              <a:buNone/>
            </a:pPr>
            <a:r>
              <a:rPr lang="en-US" sz="2800" dirty="0"/>
              <a:t>	Iliopsoas</a:t>
            </a:r>
          </a:p>
          <a:p>
            <a:pPr marL="0" indent="0">
              <a:buNone/>
            </a:pPr>
            <a:r>
              <a:rPr lang="en-US" sz="2800" dirty="0"/>
              <a:t>	Inguinal region</a:t>
            </a:r>
          </a:p>
          <a:p>
            <a:r>
              <a:rPr lang="en-US" sz="2800" dirty="0"/>
              <a:t>Pelvic girdle:</a:t>
            </a:r>
          </a:p>
          <a:p>
            <a:pPr marL="0" indent="0">
              <a:buNone/>
            </a:pPr>
            <a:r>
              <a:rPr lang="en-US" sz="2800" dirty="0"/>
              <a:t>	hip</a:t>
            </a:r>
          </a:p>
          <a:p>
            <a:pPr marL="0" indent="0">
              <a:buNone/>
            </a:pPr>
            <a:r>
              <a:rPr lang="en-US" sz="2800" dirty="0"/>
              <a:t>	glutes</a:t>
            </a:r>
          </a:p>
          <a:p>
            <a:pPr marL="0" indent="0">
              <a:buNone/>
            </a:pPr>
            <a:r>
              <a:rPr lang="en-US" sz="2800" dirty="0"/>
              <a:t>	sacrum</a:t>
            </a:r>
          </a:p>
          <a:p>
            <a:pPr marL="0" indent="0">
              <a:buNone/>
            </a:pPr>
            <a:r>
              <a:rPr lang="en-US" sz="2800" dirty="0"/>
              <a:t>	ITB</a:t>
            </a:r>
          </a:p>
          <a:p>
            <a:pPr marL="0" indent="0">
              <a:buNone/>
            </a:pPr>
            <a:r>
              <a:rPr lang="en-US" sz="2800" dirty="0"/>
              <a:t>	symphysis pubis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74120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8465-F5BB-439E-9001-B6231C79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Pelvic examination (female)</a:t>
            </a:r>
          </a:p>
        </p:txBody>
      </p:sp>
      <p:pic>
        <p:nvPicPr>
          <p:cNvPr id="4" name="Picture 2" descr="Image result for male exam lithotomy position">
            <a:extLst>
              <a:ext uri="{FF2B5EF4-FFF2-40B4-BE49-F238E27FC236}">
                <a16:creationId xmlns:a16="http://schemas.microsoft.com/office/drawing/2014/main" id="{3820B29D-E08F-44E0-A6B0-53D626B620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24" y="2074797"/>
            <a:ext cx="3546088" cy="30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722339-62E3-4B57-9BBC-BA77485C7A90}"/>
              </a:ext>
            </a:extLst>
          </p:cNvPr>
          <p:cNvSpPr/>
          <p:nvPr/>
        </p:nvSpPr>
        <p:spPr>
          <a:xfrm>
            <a:off x="527937" y="6488668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3457577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F765-2F0C-450B-8A27-29DC1D66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Pelvic examination (male)</a:t>
            </a:r>
          </a:p>
        </p:txBody>
      </p:sp>
      <p:pic>
        <p:nvPicPr>
          <p:cNvPr id="4" name="Picture 4" descr="Image result for male exam lithotomy position">
            <a:extLst>
              <a:ext uri="{FF2B5EF4-FFF2-40B4-BE49-F238E27FC236}">
                <a16:creationId xmlns:a16="http://schemas.microsoft.com/office/drawing/2014/main" id="{3B0816B8-0EBF-496B-A6CE-0FA0E44F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562250"/>
            <a:ext cx="3136383" cy="26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ale exam lithotomy position">
            <a:extLst>
              <a:ext uri="{FF2B5EF4-FFF2-40B4-BE49-F238E27FC236}">
                <a16:creationId xmlns:a16="http://schemas.microsoft.com/office/drawing/2014/main" id="{DEC89822-883D-4800-8639-ED19A39019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22" y="2562250"/>
            <a:ext cx="4137101" cy="26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7D62E9-E827-485E-8500-E35C9878A1CF}"/>
              </a:ext>
            </a:extLst>
          </p:cNvPr>
          <p:cNvSpPr/>
          <p:nvPr/>
        </p:nvSpPr>
        <p:spPr>
          <a:xfrm>
            <a:off x="5545674" y="6360067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©2018 The Pelvic Solutions Center</a:t>
            </a:r>
          </a:p>
        </p:txBody>
      </p:sp>
    </p:spTree>
    <p:extLst>
      <p:ext uri="{BB962C8B-B14F-4D97-AF65-F5344CB8AC3E}">
        <p14:creationId xmlns:p14="http://schemas.microsoft.com/office/powerpoint/2010/main" val="179215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B 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90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neuropic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04" y="780584"/>
            <a:ext cx="6532773" cy="581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433635-4570-4681-A8B6-FC9B909C4927}"/>
              </a:ext>
            </a:extLst>
          </p:cNvPr>
          <p:cNvSpPr txBox="1"/>
          <p:nvPr/>
        </p:nvSpPr>
        <p:spPr>
          <a:xfrm>
            <a:off x="7569843" y="1720840"/>
            <a:ext cx="2303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Pelvic</a:t>
            </a:r>
          </a:p>
          <a:p>
            <a:r>
              <a:rPr lang="en-US" sz="2400" dirty="0"/>
              <a:t>examination</a:t>
            </a:r>
          </a:p>
          <a:p>
            <a:r>
              <a:rPr lang="en-US" sz="2400" dirty="0"/>
              <a:t>for </a:t>
            </a:r>
          </a:p>
          <a:p>
            <a:r>
              <a:rPr lang="en-US" sz="2400" dirty="0"/>
              <a:t>pain</a:t>
            </a:r>
          </a:p>
          <a:p>
            <a:r>
              <a:rPr lang="en-US" sz="2400" dirty="0"/>
              <a:t>(as</a:t>
            </a:r>
          </a:p>
          <a:p>
            <a:r>
              <a:rPr lang="en-US" sz="2400" dirty="0"/>
              <a:t>demonstrated</a:t>
            </a:r>
          </a:p>
          <a:p>
            <a:r>
              <a:rPr lang="en-US" sz="2400" dirty="0"/>
              <a:t>for</a:t>
            </a:r>
          </a:p>
          <a:p>
            <a:r>
              <a:rPr lang="en-US" sz="2400" dirty="0"/>
              <a:t>female</a:t>
            </a:r>
          </a:p>
          <a:p>
            <a:r>
              <a:rPr lang="en-US" sz="2400" dirty="0"/>
              <a:t>patient)</a:t>
            </a:r>
          </a:p>
        </p:txBody>
      </p:sp>
    </p:spTree>
    <p:extLst>
      <p:ext uri="{BB962C8B-B14F-4D97-AF65-F5344CB8AC3E}">
        <p14:creationId xmlns:p14="http://schemas.microsoft.com/office/powerpoint/2010/main" val="17432535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ale exam lithotomy position">
            <a:extLst>
              <a:ext uri="{FF2B5EF4-FFF2-40B4-BE49-F238E27FC236}">
                <a16:creationId xmlns:a16="http://schemas.microsoft.com/office/drawing/2014/main" id="{EBE104F4-168A-421A-B523-F3E4D51EE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5" y="2384385"/>
            <a:ext cx="4143736" cy="35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ale exam lithotomy position">
            <a:extLst>
              <a:ext uri="{FF2B5EF4-FFF2-40B4-BE49-F238E27FC236}">
                <a16:creationId xmlns:a16="http://schemas.microsoft.com/office/drawing/2014/main" id="{08A84D34-D24D-4EFE-BFF5-9DE06C0FD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52" y="2384385"/>
            <a:ext cx="4025139" cy="33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ED6CF0-411B-4B77-A1EB-3C9CD0B354BC}"/>
              </a:ext>
            </a:extLst>
          </p:cNvPr>
          <p:cNvSpPr/>
          <p:nvPr/>
        </p:nvSpPr>
        <p:spPr>
          <a:xfrm>
            <a:off x="0" y="6453718"/>
            <a:ext cx="365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©2017ThePelvicSolutionsCenter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E3F567-0D40-4066-9CE6-A80443C39B65}"/>
              </a:ext>
            </a:extLst>
          </p:cNvPr>
          <p:cNvSpPr/>
          <p:nvPr/>
        </p:nvSpPr>
        <p:spPr>
          <a:xfrm>
            <a:off x="5551350" y="6488668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©2018 The Pelvic Solutions Center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54A4D-F78B-4165-A02E-F0D71220AB72}"/>
              </a:ext>
            </a:extLst>
          </p:cNvPr>
          <p:cNvSpPr txBox="1"/>
          <p:nvPr/>
        </p:nvSpPr>
        <p:spPr>
          <a:xfrm>
            <a:off x="2674415" y="1111170"/>
            <a:ext cx="788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Pelvic examination for male patient</a:t>
            </a:r>
          </a:p>
        </p:txBody>
      </p:sp>
    </p:spTree>
    <p:extLst>
      <p:ext uri="{BB962C8B-B14F-4D97-AF65-F5344CB8AC3E}">
        <p14:creationId xmlns:p14="http://schemas.microsoft.com/office/powerpoint/2010/main" val="1381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92BA-FD2E-4DAF-8DF9-829F95535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AK      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1A81-F3C4-48AF-98D0-CFFB8849B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7433"/>
            <a:ext cx="9064977" cy="4782078"/>
          </a:xfrm>
        </p:spPr>
        <p:txBody>
          <a:bodyPr>
            <a:normAutofit/>
          </a:bodyPr>
          <a:lstStyle/>
          <a:p>
            <a:r>
              <a:rPr lang="en-US" sz="2800" dirty="0"/>
              <a:t>Lean, fit, healthy-appearing.  Normal mood/affect.  Husband present for visit.</a:t>
            </a:r>
          </a:p>
          <a:p>
            <a:r>
              <a:rPr lang="en-US" sz="2800" dirty="0"/>
              <a:t>Gait not evaluated</a:t>
            </a:r>
          </a:p>
          <a:p>
            <a:r>
              <a:rPr lang="en-US" sz="2800" dirty="0"/>
              <a:t>Back:  neg.</a:t>
            </a:r>
          </a:p>
          <a:p>
            <a:r>
              <a:rPr lang="en-US" sz="2800" dirty="0"/>
              <a:t>Abd:  PSOAS - mod. tender left, mildly tender right</a:t>
            </a:r>
          </a:p>
          <a:p>
            <a:pPr marL="0" indent="0">
              <a:buNone/>
            </a:pPr>
            <a:r>
              <a:rPr lang="en-US" sz="2800" dirty="0"/>
              <a:t>	ILIACUS - very tender left, mod. tender right</a:t>
            </a:r>
          </a:p>
          <a:p>
            <a:pPr marL="0" indent="0">
              <a:buNone/>
            </a:pPr>
            <a:r>
              <a:rPr lang="en-US" sz="2800" dirty="0"/>
              <a:t>	Rectus - tender left mid-</a:t>
            </a:r>
            <a:r>
              <a:rPr lang="en-US" sz="2800" dirty="0" err="1"/>
              <a:t>abd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431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419C-DC7D-4E06-9E5A-95A49DB6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AK  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2E758-61C6-457A-986C-29522BDBC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Pelvic:  adductors, ischial tuberosities NT</a:t>
            </a:r>
          </a:p>
          <a:p>
            <a:pPr marL="0" indent="0">
              <a:buNone/>
            </a:pPr>
            <a:r>
              <a:rPr lang="en-US" sz="2800" dirty="0"/>
              <a:t>	ext. genitalia </a:t>
            </a:r>
            <a:r>
              <a:rPr lang="en-US" sz="2800" dirty="0" err="1"/>
              <a:t>nl</a:t>
            </a:r>
            <a:r>
              <a:rPr lang="en-US" sz="2800" dirty="0"/>
              <a:t>., bladder and urethra NT, no 	prolapse, introitus/vestibule </a:t>
            </a:r>
            <a:r>
              <a:rPr lang="en-US" sz="2800" dirty="0" err="1"/>
              <a:t>nl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	LEVATORS:  all tender left</a:t>
            </a:r>
          </a:p>
          <a:p>
            <a:pPr marL="0" indent="0">
              <a:buNone/>
            </a:pPr>
            <a:r>
              <a:rPr lang="en-US" sz="2800" dirty="0"/>
              <a:t>	OBTURATOR INTERNUS:  tender left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/>
              <a:t>Alcock’s</a:t>
            </a:r>
            <a:r>
              <a:rPr lang="en-US" sz="2800" dirty="0"/>
              <a:t> canal:  slightly tender left</a:t>
            </a:r>
          </a:p>
          <a:p>
            <a:pPr marL="0" indent="0">
              <a:buNone/>
            </a:pPr>
            <a:r>
              <a:rPr lang="en-US" sz="2800" dirty="0"/>
              <a:t>	Sacrospinous ligament, coccyx 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858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A5AC-5D48-4775-98BF-DE221ADE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Pelvic pain goals of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E5C80-D82C-49FF-9636-40E90E4C2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17" y="1628079"/>
            <a:ext cx="8596668" cy="5229922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Optimize alignment</a:t>
            </a:r>
          </a:p>
          <a:p>
            <a:endParaRPr lang="en-US" sz="2200" dirty="0"/>
          </a:p>
          <a:p>
            <a:r>
              <a:rPr lang="en-US" sz="2200" dirty="0"/>
              <a:t>Reduce muscle tension</a:t>
            </a:r>
          </a:p>
          <a:p>
            <a:endParaRPr lang="en-US" sz="2200" dirty="0"/>
          </a:p>
          <a:p>
            <a:r>
              <a:rPr lang="en-US" sz="2200" dirty="0"/>
              <a:t>Address neurological issues</a:t>
            </a:r>
          </a:p>
          <a:p>
            <a:pPr lvl="1"/>
            <a:r>
              <a:rPr lang="en-US" sz="2200" dirty="0"/>
              <a:t>nerve compression</a:t>
            </a:r>
          </a:p>
          <a:p>
            <a:pPr lvl="1"/>
            <a:r>
              <a:rPr lang="en-US" sz="2200" dirty="0"/>
              <a:t>sensitization/neurological upregulation</a:t>
            </a:r>
          </a:p>
          <a:p>
            <a:endParaRPr lang="en-US" sz="2200" dirty="0"/>
          </a:p>
          <a:p>
            <a:r>
              <a:rPr lang="en-US" sz="2200" dirty="0"/>
              <a:t>Treat inflammation</a:t>
            </a:r>
          </a:p>
          <a:p>
            <a:endParaRPr lang="en-US" sz="2200" dirty="0"/>
          </a:p>
          <a:p>
            <a:r>
              <a:rPr lang="en-US" sz="2200" dirty="0"/>
              <a:t>Other</a:t>
            </a:r>
          </a:p>
          <a:p>
            <a:pPr marL="0" indent="0">
              <a:buNone/>
            </a:pPr>
            <a:r>
              <a:rPr lang="en-US" sz="1500" dirty="0"/>
              <a:t>												©2018 The Pelvic Solutions Center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583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99C5-2607-4EE1-B97C-506172FD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Goal:  Optimize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DBCE3-2CAD-41FC-AC9F-6EC823F96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710" y="2367627"/>
            <a:ext cx="8596668" cy="4334115"/>
          </a:xfrm>
        </p:spPr>
        <p:txBody>
          <a:bodyPr>
            <a:normAutofit/>
          </a:bodyPr>
          <a:lstStyle/>
          <a:p>
            <a:r>
              <a:rPr lang="en-US" sz="4000" dirty="0"/>
              <a:t>Physical therapy</a:t>
            </a:r>
          </a:p>
          <a:p>
            <a:r>
              <a:rPr lang="en-US" sz="4000" dirty="0"/>
              <a:t>Osteopathic manipulation</a:t>
            </a:r>
          </a:p>
          <a:p>
            <a:r>
              <a:rPr lang="en-US" sz="4000" dirty="0"/>
              <a:t>Prolotherapy</a:t>
            </a:r>
          </a:p>
          <a:p>
            <a:r>
              <a:rPr lang="en-US" sz="4000" dirty="0"/>
              <a:t>Surgical stabilization/repair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												©2018 The Pelvic Solutions Center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77264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29C6-749C-4E4D-8B9F-0A337C89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Goal:  Reduce muscle tension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9E81-F2F1-4283-B19F-8CDC05E1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814513"/>
            <a:ext cx="8596312" cy="531111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Physical therapy</a:t>
            </a:r>
          </a:p>
          <a:p>
            <a:r>
              <a:rPr lang="en-US" sz="3600" dirty="0"/>
              <a:t>Trigger point dry needling/injections</a:t>
            </a:r>
          </a:p>
          <a:p>
            <a:r>
              <a:rPr lang="en-US" sz="3600" dirty="0"/>
              <a:t>Muscle relaxants</a:t>
            </a:r>
          </a:p>
          <a:p>
            <a:r>
              <a:rPr lang="en-US" sz="3600" dirty="0"/>
              <a:t>Stress management</a:t>
            </a:r>
          </a:p>
          <a:p>
            <a:r>
              <a:rPr lang="en-US" sz="3600" dirty="0"/>
              <a:t>Mindfulness Meditation</a:t>
            </a:r>
          </a:p>
          <a:p>
            <a:r>
              <a:rPr lang="en-US" sz="3600" dirty="0"/>
              <a:t>Massage	(?)</a:t>
            </a:r>
          </a:p>
          <a:p>
            <a:r>
              <a:rPr lang="en-US" sz="3600" dirty="0"/>
              <a:t>Botox</a:t>
            </a:r>
            <a:r>
              <a:rPr lang="en-US" dirty="0"/>
              <a:t>		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					</a:t>
            </a:r>
            <a:r>
              <a:rPr lang="en-US" sz="1400" dirty="0"/>
              <a:t>©2018 The Pelvic Solutions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732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A849-1B29-4815-84C9-17FA8501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037" y="85492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Goal: relieve nerve compression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	  address sensitization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512F-0269-4B94-9F4A-A1433EFD5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895" y="1406291"/>
            <a:ext cx="8596668" cy="629087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nerve compression (named, unnamed nerves)</a:t>
            </a:r>
          </a:p>
          <a:p>
            <a:r>
              <a:rPr lang="en-US" sz="2400" dirty="0"/>
              <a:t>address sensitization with </a:t>
            </a:r>
            <a:r>
              <a:rPr lang="en-US" sz="2400" dirty="0">
                <a:solidFill>
                  <a:srgbClr val="0070C0"/>
                </a:solidFill>
              </a:rPr>
              <a:t>NEUROMODULATION</a:t>
            </a:r>
          </a:p>
          <a:p>
            <a:pPr marL="0" indent="0">
              <a:buNone/>
            </a:pPr>
            <a:r>
              <a:rPr lang="en-US" sz="2400" dirty="0"/>
              <a:t>	PT</a:t>
            </a:r>
          </a:p>
          <a:p>
            <a:pPr marL="0" indent="0">
              <a:buNone/>
            </a:pPr>
            <a:r>
              <a:rPr lang="en-US" sz="2400" dirty="0"/>
              <a:t>	heat/ice</a:t>
            </a:r>
          </a:p>
          <a:p>
            <a:pPr marL="0" indent="0">
              <a:buNone/>
            </a:pPr>
            <a:r>
              <a:rPr lang="en-US" sz="2400" dirty="0"/>
              <a:t>	meditation</a:t>
            </a:r>
          </a:p>
          <a:p>
            <a:pPr marL="0" indent="0">
              <a:buNone/>
            </a:pPr>
            <a:r>
              <a:rPr lang="en-US" sz="2400" dirty="0"/>
              <a:t>	yoga</a:t>
            </a:r>
          </a:p>
          <a:p>
            <a:pPr marL="0" indent="0">
              <a:buNone/>
            </a:pPr>
            <a:r>
              <a:rPr lang="en-US" sz="2400" dirty="0"/>
              <a:t>	medications</a:t>
            </a:r>
          </a:p>
          <a:p>
            <a:pPr marL="0" indent="0">
              <a:buNone/>
            </a:pPr>
            <a:r>
              <a:rPr lang="en-US" sz="2400" dirty="0"/>
              <a:t>	nerve blocks</a:t>
            </a:r>
          </a:p>
          <a:p>
            <a:pPr marL="0" indent="0">
              <a:buNone/>
            </a:pPr>
            <a:r>
              <a:rPr lang="en-US" sz="2400" dirty="0"/>
              <a:t>	TENS</a:t>
            </a:r>
          </a:p>
          <a:p>
            <a:pPr marL="0" indent="0">
              <a:buNone/>
            </a:pPr>
            <a:r>
              <a:rPr lang="en-US" sz="2400" dirty="0"/>
              <a:t>	neurostimulator</a:t>
            </a:r>
          </a:p>
          <a:p>
            <a:pPr marL="0" indent="0">
              <a:buNone/>
            </a:pPr>
            <a:r>
              <a:rPr lang="en-US" dirty="0"/>
              <a:t>												</a:t>
            </a:r>
          </a:p>
          <a:p>
            <a:pPr marL="0" indent="0">
              <a:buNone/>
            </a:pPr>
            <a:r>
              <a:rPr lang="en-US" sz="1400" dirty="0"/>
              <a:t>												©2018 The Pelvic Solutions Center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412989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CE2E-F715-47CC-9A25-764DC3F5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Goal:  treat inflammation, any other pain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07B84-E2E5-4670-A3D2-95C4CBEE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842377"/>
          </a:xfrm>
        </p:spPr>
        <p:txBody>
          <a:bodyPr>
            <a:normAutofit/>
          </a:bodyPr>
          <a:lstStyle/>
          <a:p>
            <a:r>
              <a:rPr lang="en-US" sz="4000" dirty="0"/>
              <a:t>IC, Endometriosis, IBD, etc.</a:t>
            </a:r>
          </a:p>
          <a:p>
            <a:r>
              <a:rPr lang="en-US" sz="4000" dirty="0"/>
              <a:t>Trauma-based therapy</a:t>
            </a:r>
          </a:p>
          <a:p>
            <a:r>
              <a:rPr lang="en-US" sz="4000" dirty="0"/>
              <a:t>Psychological pain therapy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/>
              <a:t>												©2018 The Pelvic Solutions Center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647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EB3D-5316-4844-914D-C4DC4835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0189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1FA9-0349-40DD-A2DE-F959A8CB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0989"/>
            <a:ext cx="8596668" cy="5307011"/>
          </a:xfrm>
        </p:spPr>
        <p:txBody>
          <a:bodyPr>
            <a:normAutofit/>
          </a:bodyPr>
          <a:lstStyle/>
          <a:p>
            <a:r>
              <a:rPr lang="en-US" dirty="0"/>
              <a:t>Diagnosis:  left abdominopelvic muscle tension due to compensatory posturing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Treatment:</a:t>
            </a:r>
          </a:p>
          <a:p>
            <a:pPr marL="0" indent="0">
              <a:buNone/>
            </a:pPr>
            <a:r>
              <a:rPr lang="en-US" dirty="0"/>
              <a:t>	Left TKA</a:t>
            </a:r>
          </a:p>
          <a:p>
            <a:pPr marL="0" indent="0">
              <a:buNone/>
            </a:pPr>
            <a:r>
              <a:rPr lang="en-US" dirty="0"/>
              <a:t>	Physical therapy</a:t>
            </a:r>
          </a:p>
          <a:p>
            <a:pPr marL="0" indent="0">
              <a:buNone/>
            </a:pPr>
            <a:r>
              <a:rPr lang="en-US" dirty="0"/>
              <a:t>	Gabapentin, muscle relaxants, tapering narcotics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years after initial visit:</a:t>
            </a:r>
          </a:p>
          <a:p>
            <a:pPr marL="0" indent="0">
              <a:buNone/>
            </a:pPr>
            <a:r>
              <a:rPr lang="en-US" dirty="0"/>
              <a:t>	off all meds except Lidoderm patch prn.</a:t>
            </a:r>
          </a:p>
          <a:p>
            <a:pPr marL="0" indent="0">
              <a:buNone/>
            </a:pPr>
            <a:r>
              <a:rPr lang="en-US" dirty="0"/>
              <a:t>	nagging numbness/tingling L groin, not constant, does not prevent sleep</a:t>
            </a:r>
          </a:p>
          <a:p>
            <a:pPr marL="0" indent="0">
              <a:buNone/>
            </a:pPr>
            <a:r>
              <a:rPr lang="en-US" dirty="0"/>
              <a:t>	still getting some myofascial work on left iliopsoas</a:t>
            </a:r>
          </a:p>
        </p:txBody>
      </p:sp>
    </p:spTree>
    <p:extLst>
      <p:ext uri="{BB962C8B-B14F-4D97-AF65-F5344CB8AC3E}">
        <p14:creationId xmlns:p14="http://schemas.microsoft.com/office/powerpoint/2010/main" val="312153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gray">
          <a:xfrm>
            <a:off x="3305776" y="2007632"/>
            <a:ext cx="4391025" cy="388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624840" y="-575846"/>
            <a:ext cx="9144000" cy="1447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>
                <a:solidFill>
                  <a:srgbClr val="FF7C80"/>
                </a:solidFill>
              </a:rPr>
            </a:br>
            <a:br>
              <a:rPr lang="en-US" dirty="0">
                <a:solidFill>
                  <a:srgbClr val="FF7C80"/>
                </a:solidFill>
              </a:rPr>
            </a:b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Role of GAG layer in IC/PBS:                           </a:t>
            </a:r>
            <a:br>
              <a:rPr lang="en-US" dirty="0">
                <a:solidFill>
                  <a:schemeClr val="accent2"/>
                </a:solidFill>
                <a:latin typeface="Cambria" pitchFamily="18" charset="0"/>
              </a:rPr>
            </a:b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                        Defective </a:t>
            </a:r>
            <a:r>
              <a:rPr lang="en-US" dirty="0" err="1">
                <a:solidFill>
                  <a:schemeClr val="accent2"/>
                </a:solidFill>
                <a:latin typeface="Cambria" pitchFamily="18" charset="0"/>
              </a:rPr>
              <a:t>Urothelial</a:t>
            </a: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 Barrier</a:t>
            </a:r>
          </a:p>
        </p:txBody>
      </p:sp>
      <p:pic>
        <p:nvPicPr>
          <p:cNvPr id="30724" name="Picture 4" descr="New Bladder Art"/>
          <p:cNvPicPr>
            <a:picLocks noChangeAspect="1" noChangeArrowheads="1"/>
          </p:cNvPicPr>
          <p:nvPr/>
        </p:nvPicPr>
        <p:blipFill>
          <a:blip r:embed="rId3" cstate="print"/>
          <a:srcRect t="18011" r="51657" b="26685"/>
          <a:stretch>
            <a:fillRect/>
          </a:stretch>
        </p:blipFill>
        <p:spPr bwMode="auto">
          <a:xfrm>
            <a:off x="3305369" y="2007632"/>
            <a:ext cx="4344988" cy="3886200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407229" y="2369145"/>
            <a:ext cx="12073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  <a:latin typeface="+mj-lt"/>
                <a:ea typeface="Batang" pitchFamily="18" charset="-127"/>
              </a:rPr>
              <a:t>Irritating</a:t>
            </a:r>
            <a:br>
              <a:rPr lang="en-US" sz="2000" dirty="0">
                <a:solidFill>
                  <a:schemeClr val="tx2"/>
                </a:solidFill>
                <a:latin typeface="+mj-lt"/>
                <a:ea typeface="Batang" pitchFamily="18" charset="-127"/>
              </a:rPr>
            </a:br>
            <a:r>
              <a:rPr lang="en-US" sz="2000" dirty="0">
                <a:solidFill>
                  <a:schemeClr val="tx2"/>
                </a:solidFill>
                <a:latin typeface="+mj-lt"/>
                <a:ea typeface="Batang" pitchFamily="18" charset="-127"/>
              </a:rPr>
              <a:t>Solutes</a:t>
            </a:r>
            <a:endParaRPr lang="en-US" sz="2000" u="sng" dirty="0">
              <a:solidFill>
                <a:schemeClr val="tx2"/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gray">
          <a:xfrm>
            <a:off x="2798956" y="2826407"/>
            <a:ext cx="2209800" cy="7620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gray">
          <a:xfrm>
            <a:off x="2815626" y="2840466"/>
            <a:ext cx="1547812" cy="409575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 flipH="1">
            <a:off x="8380060" y="2864507"/>
            <a:ext cx="8146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GAG</a:t>
            </a:r>
            <a:br>
              <a:rPr lang="en-US" sz="2000" dirty="0">
                <a:solidFill>
                  <a:schemeClr val="tx2"/>
                </a:solidFill>
                <a:latin typeface="+mj-lt"/>
              </a:rPr>
            </a:br>
            <a:r>
              <a:rPr lang="en-US" sz="2000" dirty="0">
                <a:solidFill>
                  <a:schemeClr val="tx2"/>
                </a:solidFill>
                <a:latin typeface="+mj-lt"/>
              </a:rPr>
              <a:t>Layer</a:t>
            </a:r>
            <a:endParaRPr lang="en-US" sz="2000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140564" y="3402014"/>
            <a:ext cx="1470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000" dirty="0" err="1">
                <a:solidFill>
                  <a:schemeClr val="tx2"/>
                </a:solidFill>
                <a:latin typeface="+mj-lt"/>
              </a:rPr>
              <a:t>Urothelium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427595" y="4180573"/>
            <a:ext cx="11480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Irritated</a:t>
            </a:r>
            <a:br>
              <a:rPr lang="en-US" sz="2000" dirty="0">
                <a:solidFill>
                  <a:schemeClr val="tx2"/>
                </a:solidFill>
                <a:latin typeface="+mj-lt"/>
              </a:rPr>
            </a:br>
            <a:r>
              <a:rPr lang="en-US" sz="2000" dirty="0">
                <a:solidFill>
                  <a:schemeClr val="tx2"/>
                </a:solidFill>
                <a:latin typeface="+mj-lt"/>
              </a:rPr>
              <a:t>Nerve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7864759" y="3989733"/>
            <a:ext cx="1713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Inflammation</a:t>
            </a:r>
            <a:endParaRPr lang="en-US" sz="2000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gray">
          <a:xfrm>
            <a:off x="2623731" y="3624629"/>
            <a:ext cx="1801813" cy="1587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gray">
          <a:xfrm flipV="1">
            <a:off x="2798956" y="4435488"/>
            <a:ext cx="2209800" cy="12094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gray">
          <a:xfrm flipH="1">
            <a:off x="6446520" y="3283369"/>
            <a:ext cx="1790700" cy="180109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gray">
          <a:xfrm flipH="1">
            <a:off x="6116603" y="4180573"/>
            <a:ext cx="1721521" cy="50808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black">
          <a:xfrm>
            <a:off x="1805748" y="6217740"/>
            <a:ext cx="502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Parsons CL. </a:t>
            </a:r>
            <a:r>
              <a:rPr lang="en-US" sz="1600" i="1" dirty="0" err="1">
                <a:solidFill>
                  <a:schemeClr val="tx2">
                    <a:lumMod val="50000"/>
                  </a:schemeClr>
                </a:solidFill>
              </a:rPr>
              <a:t>Urol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2">
                    <a:lumMod val="50000"/>
                  </a:schemeClr>
                </a:solidFill>
              </a:rPr>
              <a:t>Clin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North Am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. 1994;21:93-100.</a:t>
            </a:r>
          </a:p>
        </p:txBody>
      </p:sp>
    </p:spTree>
    <p:extLst>
      <p:ext uri="{BB962C8B-B14F-4D97-AF65-F5344CB8AC3E}">
        <p14:creationId xmlns:p14="http://schemas.microsoft.com/office/powerpoint/2010/main" val="24390047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columbine flowers">
            <a:extLst>
              <a:ext uri="{FF2B5EF4-FFF2-40B4-BE49-F238E27FC236}">
                <a16:creationId xmlns:a16="http://schemas.microsoft.com/office/drawing/2014/main" id="{18C6A726-3ACA-4877-BB54-7846BACF0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875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columbine flowers">
            <a:extLst>
              <a:ext uri="{FF2B5EF4-FFF2-40B4-BE49-F238E27FC236}">
                <a16:creationId xmlns:a16="http://schemas.microsoft.com/office/drawing/2014/main" id="{E77F9BCF-367A-4BF0-BB6E-F2E4E7F97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1" b="25818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columbine flowers">
            <a:extLst>
              <a:ext uri="{FF2B5EF4-FFF2-40B4-BE49-F238E27FC236}">
                <a16:creationId xmlns:a16="http://schemas.microsoft.com/office/drawing/2014/main" id="{22CA9FE5-506F-4071-A190-82A393052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" r="3" b="3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E9D9C1-D1CF-4E6B-A5A1-03748C10685D}"/>
              </a:ext>
            </a:extLst>
          </p:cNvPr>
          <p:cNvSpPr txBox="1"/>
          <p:nvPr/>
        </p:nvSpPr>
        <p:spPr>
          <a:xfrm>
            <a:off x="5030194" y="3801803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docgerig@gmail.com</a:t>
            </a:r>
          </a:p>
        </p:txBody>
      </p:sp>
    </p:spTree>
    <p:extLst>
      <p:ext uri="{BB962C8B-B14F-4D97-AF65-F5344CB8AC3E}">
        <p14:creationId xmlns:p14="http://schemas.microsoft.com/office/powerpoint/2010/main" val="34567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F930-2B2C-4F88-A9A1-93371F2C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69" y="609600"/>
            <a:ext cx="9590048" cy="1320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Interstitial cystitis ≠ Bladder Pain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03DF9-AD0B-47CE-B3C7-7966D9896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59" y="1377244"/>
            <a:ext cx="8596668" cy="635564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Ulcerative IC </a:t>
            </a:r>
            <a:r>
              <a:rPr lang="en-US" sz="3200" dirty="0"/>
              <a:t>(</a:t>
            </a:r>
            <a:r>
              <a:rPr lang="en-US" sz="3200" dirty="0" err="1"/>
              <a:t>Hunner’s</a:t>
            </a:r>
            <a:r>
              <a:rPr lang="en-US" sz="3200" dirty="0"/>
              <a:t> “ulcers”)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2000" dirty="0"/>
              <a:t> LESS co-morbidity, severely reduced capacity, slightly older </a:t>
            </a:r>
            <a:r>
              <a:rPr lang="en-US" sz="2000" dirty="0" err="1"/>
              <a:t>pt.s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Non-ulcerative</a:t>
            </a:r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2000" dirty="0"/>
              <a:t>MULTIPLE co-morbidities</a:t>
            </a:r>
          </a:p>
          <a:p>
            <a:pPr marL="0" indent="0">
              <a:buNone/>
            </a:pPr>
            <a:r>
              <a:rPr lang="en-US" sz="2000" dirty="0"/>
              <a:t>     Phenotypes:  myofascial, pudendal, systemic pain</a:t>
            </a:r>
          </a:p>
          <a:p>
            <a:pPr marL="0" indent="0">
              <a:buNone/>
            </a:pPr>
            <a:r>
              <a:rPr lang="en-US" sz="2000" dirty="0"/>
              <a:t>     ?disorder of visceral or somatic hypersensitivity</a:t>
            </a:r>
          </a:p>
          <a:p>
            <a:pPr marL="0" indent="0">
              <a:buNone/>
            </a:pPr>
            <a:r>
              <a:rPr lang="en-US" sz="2000" dirty="0"/>
              <a:t>     ? impaired function of ANS, </a:t>
            </a:r>
            <a:r>
              <a:rPr lang="en-US" sz="2000" dirty="0" err="1"/>
              <a:t>vagus</a:t>
            </a:r>
            <a:r>
              <a:rPr lang="en-US" sz="2000" dirty="0"/>
              <a:t> n., periaqueductal gray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Peters, KM et al  UROL 78(2):301-308 2011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err="1"/>
              <a:t>Chelimsky</a:t>
            </a:r>
            <a:r>
              <a:rPr lang="en-US" dirty="0"/>
              <a:t>, T  Intl. Pelvic Pain Society 2017</a:t>
            </a:r>
          </a:p>
          <a:p>
            <a:pPr marL="0" indent="0">
              <a:buNone/>
            </a:pPr>
            <a:r>
              <a:rPr lang="en-US" sz="1500" dirty="0"/>
              <a:t>												©2018 The Pelvic Solutions Center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549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F6DDD-8240-411B-A8C1-E8C7E88F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8667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Bladder Pain Syndrome/IC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9CAD-FD8D-420C-BE76-AA242BF3D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956" y="1546439"/>
            <a:ext cx="8596668" cy="5554271"/>
          </a:xfrm>
        </p:spPr>
        <p:txBody>
          <a:bodyPr>
            <a:normAutofit/>
          </a:bodyPr>
          <a:lstStyle/>
          <a:p>
            <a:r>
              <a:rPr lang="en-US" sz="2400" dirty="0"/>
              <a:t>The most successful </a:t>
            </a:r>
            <a:r>
              <a:rPr lang="en-US" sz="2400" dirty="0" err="1"/>
              <a:t>rx</a:t>
            </a:r>
            <a:r>
              <a:rPr lang="en-US" sz="2400" dirty="0"/>
              <a:t>. documented in RCCT: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sz="3200" dirty="0"/>
              <a:t>Pelvic Physical Therapy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sz="4400" dirty="0">
                <a:solidFill>
                  <a:srgbClr val="0070C0"/>
                </a:solidFill>
              </a:rPr>
              <a:t>WHY?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Fitzgerald, MP et al, Randomized multicenter clinical trial of myofascial physical therapy in women with IC/PBS and pelvic floor tenderness. 2012. JU, 187(6), 2110-2118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Weiss, JM  Pelvic floor myofascial trigger points:  manual therapy for IC and the urgency-frequency syndrome.  2001.  JU 166(6), 226-231.</a:t>
            </a:r>
          </a:p>
          <a:p>
            <a:pPr marL="0" indent="0">
              <a:buNone/>
            </a:pP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/>
              <a:t>											©2018 The Pelvic Solutions Center</a:t>
            </a:r>
          </a:p>
          <a:p>
            <a:pPr marL="0" indent="0">
              <a:buNone/>
            </a:pP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511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7000</TotalTime>
  <Words>1601</Words>
  <Application>Microsoft Office PowerPoint</Application>
  <PresentationFormat>Widescreen</PresentationFormat>
  <Paragraphs>611</Paragraphs>
  <Slides>70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Batang</vt:lpstr>
      <vt:lpstr>Abadi MT Condensed Light</vt:lpstr>
      <vt:lpstr>Arial</vt:lpstr>
      <vt:lpstr>Calibri</vt:lpstr>
      <vt:lpstr>Cambria</vt:lpstr>
      <vt:lpstr>Gabriola</vt:lpstr>
      <vt:lpstr>Lucida Sans Unicode</vt:lpstr>
      <vt:lpstr>Segoe Print</vt:lpstr>
      <vt:lpstr>Trebuchet MS</vt:lpstr>
      <vt:lpstr>Wingdings</vt:lpstr>
      <vt:lpstr>Wingdings 3</vt:lpstr>
      <vt:lpstr>Facet</vt:lpstr>
      <vt:lpstr>Colorado Pain Society Pelvic Pain –  an Updated Approach  April 2018  Breckenridge, CO</vt:lpstr>
      <vt:lpstr>PowerPoint Presentation</vt:lpstr>
      <vt:lpstr>Pelvic pain   lecture         outline</vt:lpstr>
      <vt:lpstr>Bladder Pain Syndrome/   Interstitial Cystitis</vt:lpstr>
      <vt:lpstr>  Interstitial Cystitis /Bladder Pain Syndrome     = allodynia of the bladder</vt:lpstr>
      <vt:lpstr>PowerPoint Presentation</vt:lpstr>
      <vt:lpstr>  Role of GAG layer in IC/PBS:                                                    Defective Urothelial Barrier</vt:lpstr>
      <vt:lpstr>Interstitial cystitis ≠ Bladder Pain Syndrome</vt:lpstr>
      <vt:lpstr>Bladder Pain Syndrome/IC</vt:lpstr>
      <vt:lpstr>BPS/IC and pelvic floor muscles</vt:lpstr>
      <vt:lpstr>Pathophysiology of IC/PBS</vt:lpstr>
      <vt:lpstr>Pelvic nociception</vt:lpstr>
      <vt:lpstr>Nociception ≠ Pain</vt:lpstr>
      <vt:lpstr>Nociceptors of the Pelvis</vt:lpstr>
      <vt:lpstr>Viscerosomatic convergence</vt:lpstr>
      <vt:lpstr>Viscerosomatic convergence</vt:lpstr>
      <vt:lpstr>Viscerovisceral Hyperalgesia</vt:lpstr>
      <vt:lpstr>Viscerosomatic Hyperalgesia</vt:lpstr>
      <vt:lpstr>Viscero-Muscular Reflex </vt:lpstr>
      <vt:lpstr>Pelvic viscerosomatic convergence</vt:lpstr>
      <vt:lpstr>PowerPoint Presentation</vt:lpstr>
      <vt:lpstr>Muscle tension</vt:lpstr>
      <vt:lpstr>Myofascial pain and trigger points</vt:lpstr>
      <vt:lpstr>Back/Pelvic floor/Abdominal  muscle tension</vt:lpstr>
      <vt:lpstr>Why the pelvis?</vt:lpstr>
      <vt:lpstr>Why the lumbopelvic region?</vt:lpstr>
      <vt:lpstr>PowerPoint Presentation</vt:lpstr>
      <vt:lpstr>A case of pelvic floor muscle tension</vt:lpstr>
      <vt:lpstr>Neuralgias</vt:lpstr>
      <vt:lpstr>PowerPoint Presentation</vt:lpstr>
      <vt:lpstr>  Pudendal neuralgia</vt:lpstr>
      <vt:lpstr>Pudendal neuralgia</vt:lpstr>
      <vt:lpstr>PowerPoint Presentation</vt:lpstr>
      <vt:lpstr>PowerPoint Presentation</vt:lpstr>
      <vt:lpstr>PowerPoint Presentation</vt:lpstr>
      <vt:lpstr>PowerPoint Presentation</vt:lpstr>
      <vt:lpstr>Causes of pudendal neuralgia</vt:lpstr>
      <vt:lpstr>Gynecological conditions which contribute to pelvic pain</vt:lpstr>
      <vt:lpstr>Urological conditions which contribute to pelvic pain</vt:lpstr>
      <vt:lpstr>Orthopedic conditions  which contribute to pelvic pain</vt:lpstr>
      <vt:lpstr>Neurological conditions which contribute to pelvic pain</vt:lpstr>
      <vt:lpstr>Rheumatological conditions which contribute to pelvic pain</vt:lpstr>
      <vt:lpstr>Oncological conditions which contribute to pelvic pain</vt:lpstr>
      <vt:lpstr>GI conditions which contribute to pelvic pain</vt:lpstr>
      <vt:lpstr>Vascular conditions which contribute to pelvic pain</vt:lpstr>
      <vt:lpstr>Psychological conditions which contribute to pelvic pain</vt:lpstr>
      <vt:lpstr>Psychological conditions which contribute to pelvic pain</vt:lpstr>
      <vt:lpstr>Societal conditions which contribute to pelvic pain</vt:lpstr>
      <vt:lpstr>PowerPoint Presentation</vt:lpstr>
      <vt:lpstr>Pause</vt:lpstr>
      <vt:lpstr>History and Physical Examination  of the patient with pelvic pain</vt:lpstr>
      <vt:lpstr>AK</vt:lpstr>
      <vt:lpstr>History</vt:lpstr>
      <vt:lpstr>AK history</vt:lpstr>
      <vt:lpstr>AK pelvic pain ROS, cont.</vt:lpstr>
      <vt:lpstr>AK pelvic pain ROS, cont.</vt:lpstr>
      <vt:lpstr>Physical examination of the patient  with pelvic pain</vt:lpstr>
      <vt:lpstr>Pelvic examination (female)</vt:lpstr>
      <vt:lpstr>Pelvic examination (male)</vt:lpstr>
      <vt:lpstr>PowerPoint Presentation</vt:lpstr>
      <vt:lpstr>PowerPoint Presentation</vt:lpstr>
      <vt:lpstr>AK      Physical exam</vt:lpstr>
      <vt:lpstr>AK  Physical exam</vt:lpstr>
      <vt:lpstr>Pelvic pain goals of treatment</vt:lpstr>
      <vt:lpstr>Goal:  Optimize alignment</vt:lpstr>
      <vt:lpstr>Goal:  Reduce muscle tension</vt:lpstr>
      <vt:lpstr>Goal: relieve nerve compression     address sensitization</vt:lpstr>
      <vt:lpstr>Goal:  treat inflammation, any other pain generators</vt:lpstr>
      <vt:lpstr>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Pain Society Update Pelvic Pain</dc:title>
  <dc:creator>Nel Gerig</dc:creator>
  <cp:lastModifiedBy>Nel Gerig</cp:lastModifiedBy>
  <cp:revision>142</cp:revision>
  <dcterms:created xsi:type="dcterms:W3CDTF">2018-03-03T20:51:32Z</dcterms:created>
  <dcterms:modified xsi:type="dcterms:W3CDTF">2018-04-08T13:05:08Z</dcterms:modified>
</cp:coreProperties>
</file>