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53"/>
  </p:notesMasterIdLst>
  <p:handoutMasterIdLst>
    <p:handoutMasterId r:id="rId54"/>
  </p:handoutMasterIdLst>
  <p:sldIdLst>
    <p:sldId id="322" r:id="rId5"/>
    <p:sldId id="323" r:id="rId6"/>
    <p:sldId id="341" r:id="rId7"/>
    <p:sldId id="342" r:id="rId8"/>
    <p:sldId id="328" r:id="rId9"/>
    <p:sldId id="324" r:id="rId10"/>
    <p:sldId id="378" r:id="rId11"/>
    <p:sldId id="330" r:id="rId12"/>
    <p:sldId id="377" r:id="rId13"/>
    <p:sldId id="364" r:id="rId14"/>
    <p:sldId id="339" r:id="rId15"/>
    <p:sldId id="363" r:id="rId16"/>
    <p:sldId id="365" r:id="rId17"/>
    <p:sldId id="343" r:id="rId18"/>
    <p:sldId id="346" r:id="rId19"/>
    <p:sldId id="347" r:id="rId20"/>
    <p:sldId id="348" r:id="rId21"/>
    <p:sldId id="361" r:id="rId22"/>
    <p:sldId id="349" r:id="rId23"/>
    <p:sldId id="366" r:id="rId24"/>
    <p:sldId id="367" r:id="rId25"/>
    <p:sldId id="336" r:id="rId26"/>
    <p:sldId id="360" r:id="rId27"/>
    <p:sldId id="370" r:id="rId28"/>
    <p:sldId id="373" r:id="rId29"/>
    <p:sldId id="369" r:id="rId30"/>
    <p:sldId id="372" r:id="rId31"/>
    <p:sldId id="337" r:id="rId32"/>
    <p:sldId id="380" r:id="rId33"/>
    <p:sldId id="355" r:id="rId34"/>
    <p:sldId id="382" r:id="rId35"/>
    <p:sldId id="335" r:id="rId36"/>
    <p:sldId id="362" r:id="rId37"/>
    <p:sldId id="334" r:id="rId38"/>
    <p:sldId id="379" r:id="rId39"/>
    <p:sldId id="331" r:id="rId40"/>
    <p:sldId id="375" r:id="rId41"/>
    <p:sldId id="381" r:id="rId42"/>
    <p:sldId id="376" r:id="rId43"/>
    <p:sldId id="353" r:id="rId44"/>
    <p:sldId id="332" r:id="rId45"/>
    <p:sldId id="354" r:id="rId46"/>
    <p:sldId id="333" r:id="rId47"/>
    <p:sldId id="356" r:id="rId48"/>
    <p:sldId id="358" r:id="rId49"/>
    <p:sldId id="359" r:id="rId50"/>
    <p:sldId id="344" r:id="rId51"/>
    <p:sldId id="351" r:id="rId52"/>
  </p:sldIdLst>
  <p:sldSz cx="12188825" cy="6858000"/>
  <p:notesSz cx="6858000" cy="9144000"/>
  <p:custDataLst>
    <p:tags r:id="rId5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200">
          <p15:clr>
            <a:srgbClr val="A4A3A4"/>
          </p15:clr>
        </p15:guide>
        <p15:guide id="4" orient="horz" pos="1008">
          <p15:clr>
            <a:srgbClr val="A4A3A4"/>
          </p15:clr>
        </p15:guide>
        <p15:guide id="5" orient="horz" pos="3792">
          <p15:clr>
            <a:srgbClr val="A4A3A4"/>
          </p15:clr>
        </p15:guide>
        <p15:guide id="6" orient="horz">
          <p15:clr>
            <a:srgbClr val="A4A3A4"/>
          </p15:clr>
        </p15:guide>
        <p15:guide id="7" orient="horz" pos="3360">
          <p15:clr>
            <a:srgbClr val="A4A3A4"/>
          </p15:clr>
        </p15:guide>
        <p15:guide id="8" orient="horz" pos="3312">
          <p15:clr>
            <a:srgbClr val="A4A3A4"/>
          </p15:clr>
        </p15:guide>
        <p15:guide id="9" orient="horz" pos="240">
          <p15:clr>
            <a:srgbClr val="A4A3A4"/>
          </p15:clr>
        </p15:guide>
        <p15:guide id="10" orient="horz" pos="432">
          <p15:clr>
            <a:srgbClr val="A4A3A4"/>
          </p15:clr>
        </p15:guide>
        <p15:guide id="11" orient="horz" pos="2784">
          <p15:clr>
            <a:srgbClr val="A4A3A4"/>
          </p15:clr>
        </p15:guide>
        <p15:guide id="12" pos="3839">
          <p15:clr>
            <a:srgbClr val="A4A3A4"/>
          </p15:clr>
        </p15:guide>
        <p15:guide id="13" pos="959">
          <p15:clr>
            <a:srgbClr val="A4A3A4"/>
          </p15:clr>
        </p15:guide>
        <p15:guide id="14" pos="6143">
          <p15:clr>
            <a:srgbClr val="A4A3A4"/>
          </p15:clr>
        </p15:guide>
        <p15:guide id="15" pos="1247">
          <p15:clr>
            <a:srgbClr val="A4A3A4"/>
          </p15:clr>
        </p15:guide>
        <p15:guide id="16" pos="7007">
          <p15:clr>
            <a:srgbClr val="A4A3A4"/>
          </p15:clr>
        </p15:guide>
        <p15:guide id="17" pos="5855">
          <p15:clr>
            <a:srgbClr val="A4A3A4"/>
          </p15:clr>
        </p15:guide>
        <p15:guide id="18" pos="671">
          <p15:clr>
            <a:srgbClr val="A4A3A4"/>
          </p15:clr>
        </p15:guide>
        <p15:guide id="19" pos="7151">
          <p15:clr>
            <a:srgbClr val="A4A3A4"/>
          </p15:clr>
        </p15:guide>
        <p15:guide id="20" pos="31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581" autoAdjust="0"/>
  </p:normalViewPr>
  <p:slideViewPr>
    <p:cSldViewPr showGuides="1">
      <p:cViewPr varScale="1">
        <p:scale>
          <a:sx n="91" d="100"/>
          <a:sy n="91" d="100"/>
        </p:scale>
        <p:origin x="63" y="651"/>
      </p:cViewPr>
      <p:guideLst>
        <p:guide orient="horz" pos="2160"/>
        <p:guide orient="horz" pos="4030"/>
        <p:guide orient="horz" pos="1200"/>
        <p:guide orient="horz" pos="1008"/>
        <p:guide orient="horz" pos="3792"/>
        <p:guide orient="horz"/>
        <p:guide orient="horz" pos="3360"/>
        <p:guide orient="horz" pos="3312"/>
        <p:guide orient="horz" pos="240"/>
        <p:guide orient="horz" pos="432"/>
        <p:guide orient="horz" pos="2784"/>
        <p:guide pos="3839"/>
        <p:guide pos="959"/>
        <p:guide pos="6143"/>
        <p:guide pos="1247"/>
        <p:guide pos="7007"/>
        <p:guide pos="5855"/>
        <p:guide pos="671"/>
        <p:guide pos="7151"/>
        <p:guide pos="31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249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4/7/2018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4/7/2018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D2498CD-A622-4ACC-98D8-8365C1B868F0}" type="datetime1">
              <a:rPr lang="en-US" smtClean="0"/>
              <a:pPr/>
              <a:t>4/7/2018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80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CF6B-193C-4CEB-9860-F1C5F0818FA3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95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6CBC3-4EDC-4C84-BDD0-15F2AD890B92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30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BF3DB-CE40-42F4-BAF4-5D73D1160093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80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CA6E5-33C6-44C3-9324-1BC5DF93F43F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7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C1D9-07E1-4387-AF34-89EE2802766D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89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E85B-B39A-43E9-82DE-E3279D984288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70C95-D35D-47FC-816D-E56328637043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163A7-695C-4C09-B334-6924060F5B71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B6D02-49B3-41C1-9893-391F698AE757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5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1AC91-90B4-40B7-917F-BAE86E369F96}" type="datetime1">
              <a:rPr lang="en-US" smtClean="0"/>
              <a:t>4/7/2018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B525-F3F4-481A-B8D5-B732FA9EB082}" type="datetime1">
              <a:rPr lang="en-US" smtClean="0"/>
              <a:pPr/>
              <a:t>4/7/2018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44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harrybrownlaw.com/blog/5-common-wrongful-death-cases-in-georgia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3066370" TargetMode="External"/><Relationship Id="rId2" Type="http://schemas.openxmlformats.org/officeDocument/2006/relationships/hyperlink" Target="https://www.ncbi.nlm.nih.gov/pubmed/2493214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cbi.nlm.nih.gov/pubmed/18763420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1143000"/>
            <a:ext cx="10972798" cy="2895600"/>
          </a:xfrm>
        </p:spPr>
        <p:txBody>
          <a:bodyPr>
            <a:normAutofit/>
          </a:bodyPr>
          <a:lstStyle/>
          <a:p>
            <a:r>
              <a:rPr lang="en-US" sz="4800" dirty="0"/>
              <a:t>Sleep Medicine: Relevance of Sleep Disorder for Chronic Pain Specialist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Joe Forrester, MD: NO financial conflicts</a:t>
            </a:r>
          </a:p>
          <a:p>
            <a:r>
              <a:rPr lang="en-US" dirty="0"/>
              <a:t>Board Certified Sleep Medicine</a:t>
            </a:r>
          </a:p>
          <a:p>
            <a:r>
              <a:rPr lang="en-US" dirty="0"/>
              <a:t>Sleep Director: The Medical Center of Aurora</a:t>
            </a:r>
          </a:p>
          <a:p>
            <a:r>
              <a:rPr lang="en-US" dirty="0"/>
              <a:t>North Suburban Medical center</a:t>
            </a:r>
          </a:p>
        </p:txBody>
      </p:sp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97360-9E16-476B-983E-29A6D826B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Supporting the Directional Relationship: </a:t>
            </a:r>
            <a:r>
              <a:rPr lang="en-US" dirty="0">
                <a:solidFill>
                  <a:srgbClr val="FF0000"/>
                </a:solidFill>
              </a:rPr>
              <a:t>Pain</a:t>
            </a:r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Insomnia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3B88C-94E8-4C46-895C-8C84A79AD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Tang compared 70 patients with chronic back pain to 70 age-gender matched pain-free controls.</a:t>
            </a:r>
          </a:p>
          <a:p>
            <a:pPr lvl="1"/>
            <a:r>
              <a:rPr lang="en-US" dirty="0"/>
              <a:t>Measured sleep disturbance, pain perception, health status, anxiety and depression, and other psychologic variables.</a:t>
            </a:r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2"/>
            <a:r>
              <a:rPr lang="en-US" dirty="0"/>
              <a:t>Insomnia severity associated with pain severity and general anxiety</a:t>
            </a:r>
          </a:p>
          <a:p>
            <a:pPr lvl="1"/>
            <a:r>
              <a:rPr lang="en-US" b="1" dirty="0"/>
              <a:t>McCraken et al evaluated 159 patients referred to a pain center for sleep disturbance.</a:t>
            </a:r>
          </a:p>
          <a:p>
            <a:pPr lvl="4"/>
            <a:r>
              <a:rPr lang="en-US" dirty="0"/>
              <a:t>79% met criteria for significant insomnia based on self reporting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146A6-980A-4BF1-A273-2DD3A5096E26}"/>
              </a:ext>
            </a:extLst>
          </p:cNvPr>
          <p:cNvSpPr txBox="1"/>
          <p:nvPr/>
        </p:nvSpPr>
        <p:spPr>
          <a:xfrm>
            <a:off x="3884612" y="3500734"/>
            <a:ext cx="4015843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Clinical Insomnia was Reported in:</a:t>
            </a:r>
          </a:p>
          <a:p>
            <a:r>
              <a:rPr lang="en-US" dirty="0"/>
              <a:t>53% of chronic pain patients</a:t>
            </a:r>
          </a:p>
          <a:p>
            <a:r>
              <a:rPr lang="en-US" dirty="0"/>
              <a:t>  3% of controls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91BF94C-8D6E-4ACB-8B11-24928492B408}"/>
              </a:ext>
            </a:extLst>
          </p:cNvPr>
          <p:cNvSpPr/>
          <p:nvPr/>
        </p:nvSpPr>
        <p:spPr>
          <a:xfrm>
            <a:off x="6760077" y="1371600"/>
            <a:ext cx="457200" cy="168166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8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0582-D524-4B97-91CA-47EFEF254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Data Supporting the Directional Relationship: </a:t>
            </a:r>
            <a:r>
              <a:rPr lang="en-US" dirty="0">
                <a:solidFill>
                  <a:srgbClr val="FF0000"/>
                </a:solidFill>
              </a:rPr>
              <a:t>Hypersomnia</a:t>
            </a:r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F8E715-61E2-400A-BE45-85C2134D6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7244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22 Healthy subjects subjected to 2 nights of sleep deprivation(&lt;4hours) increased frequency of pain complaints and this effect increased as the number of nights of partial sleep deprivation increases</a:t>
            </a:r>
            <a:r>
              <a:rPr lang="en-US" dirty="0"/>
              <a:t>. </a:t>
            </a:r>
            <a:r>
              <a:rPr lang="en-US" sz="1100" dirty="0">
                <a:solidFill>
                  <a:srgbClr val="92D050"/>
                </a:solidFill>
              </a:rPr>
              <a:t>Pain. 2005;119:56-64.</a:t>
            </a:r>
          </a:p>
          <a:p>
            <a:r>
              <a:rPr lang="en-US" b="1" dirty="0"/>
              <a:t>A study of 27 normal controls and 27 patients with RA underwent 4 hour sleep restriction for one night.</a:t>
            </a:r>
          </a:p>
          <a:p>
            <a:pPr lvl="1"/>
            <a:r>
              <a:rPr lang="en-US" dirty="0"/>
              <a:t>pain, fatigue, depression and anxiety was reported by the RA patients but not controls. Disease specific measures of pain severity and painful joint counts increased in the RA patients.  </a:t>
            </a:r>
            <a:r>
              <a:rPr lang="en-US" sz="700" dirty="0">
                <a:solidFill>
                  <a:srgbClr val="92D050"/>
                </a:solidFill>
              </a:rPr>
              <a:t>Sleep 2012;35;537. </a:t>
            </a:r>
          </a:p>
          <a:p>
            <a:r>
              <a:rPr lang="en-US" b="1" dirty="0"/>
              <a:t>A Forced Awakening study in a small group of otherwise normal female subjects resulted in increase report of spontaneous pain</a:t>
            </a:r>
            <a:r>
              <a:rPr lang="en-US" dirty="0"/>
              <a:t>.</a:t>
            </a:r>
          </a:p>
          <a:p>
            <a:r>
              <a:rPr lang="en-US" b="1" dirty="0"/>
              <a:t>Women with OSA have a 10 fold increased frequency of Fibromyalgia.</a:t>
            </a:r>
          </a:p>
          <a:p>
            <a:pPr marL="0" indent="0">
              <a:buNone/>
            </a:pPr>
            <a:endParaRPr lang="en-US" sz="1100" dirty="0">
              <a:solidFill>
                <a:srgbClr val="92D050"/>
              </a:solidFill>
            </a:endParaRPr>
          </a:p>
          <a:p>
            <a:endParaRPr lang="en-US" sz="1100" dirty="0">
              <a:solidFill>
                <a:srgbClr val="92D050"/>
              </a:solidFill>
            </a:endParaRPr>
          </a:p>
          <a:p>
            <a:endParaRPr lang="en-US" sz="1100" dirty="0">
              <a:solidFill>
                <a:srgbClr val="92D050"/>
              </a:solidFill>
            </a:endParaRPr>
          </a:p>
          <a:p>
            <a:endParaRPr lang="en-US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70E562A-17A7-4AA3-8E56-E99A4347AE1D}"/>
              </a:ext>
            </a:extLst>
          </p:cNvPr>
          <p:cNvSpPr/>
          <p:nvPr/>
        </p:nvSpPr>
        <p:spPr>
          <a:xfrm>
            <a:off x="8228012" y="1295400"/>
            <a:ext cx="6096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2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B111-3498-434E-AD43-0FBD03083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Objective Testing of Sleep in patients with Insomnia finds less severe disruption than when Subjective reporting by Patients with Chronic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3F450-ED0F-45AC-8963-3EBF6979D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 reported sleep diaries overstate SOL, loss TST, WASO, reduced SE when compared to Actigraphy or PSG.</a:t>
            </a:r>
          </a:p>
          <a:p>
            <a:r>
              <a:rPr lang="en-US" dirty="0"/>
              <a:t>Insomnia patients with or without pain have a similar difficulty with sleep maintenance on nocturnal PSG testing.</a:t>
            </a:r>
          </a:p>
          <a:p>
            <a:r>
              <a:rPr lang="en-US" dirty="0"/>
              <a:t>Minor Changes  in SOL, TST, WASO, SE on nocturnal PSG</a:t>
            </a:r>
          </a:p>
          <a:p>
            <a:pPr lvl="1"/>
            <a:r>
              <a:rPr lang="en-US" dirty="0"/>
              <a:t>No Consistent change in sleep architecture</a:t>
            </a:r>
          </a:p>
          <a:p>
            <a:pPr lvl="1"/>
            <a:r>
              <a:rPr lang="en-US" dirty="0"/>
              <a:t>No increase in PLMS </a:t>
            </a:r>
          </a:p>
          <a:p>
            <a:pPr lvl="1"/>
            <a:r>
              <a:rPr lang="en-US" dirty="0"/>
              <a:t>No Increase in  Sleep Apnea without comorbidities or respiratory affecting medications</a:t>
            </a:r>
          </a:p>
        </p:txBody>
      </p:sp>
    </p:spTree>
    <p:extLst>
      <p:ext uri="{BB962C8B-B14F-4D97-AF65-F5344CB8AC3E}">
        <p14:creationId xmlns:p14="http://schemas.microsoft.com/office/powerpoint/2010/main" val="23210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9DFC8-7B78-42CA-8550-DEB69696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D45C58-06C7-4740-87F1-E7F747A58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Strong support for bidirectional relationship between fragmented sleep and pain.</a:t>
            </a:r>
          </a:p>
          <a:p>
            <a:r>
              <a:rPr lang="en-US" b="1" dirty="0"/>
              <a:t>Patient self report sleep disturbance more frequently than objective measurements.</a:t>
            </a:r>
          </a:p>
          <a:p>
            <a:r>
              <a:rPr lang="en-US" b="1" dirty="0"/>
              <a:t>Insomnia reported more frequently than hypersomnia.</a:t>
            </a:r>
          </a:p>
          <a:p>
            <a:r>
              <a:rPr lang="en-US" b="1" dirty="0"/>
              <a:t>Few changes in nocturnal polysomnograms in patients with chronic pain and insomnia compared to controls</a:t>
            </a:r>
          </a:p>
        </p:txBody>
      </p:sp>
    </p:spTree>
    <p:extLst>
      <p:ext uri="{BB962C8B-B14F-4D97-AF65-F5344CB8AC3E}">
        <p14:creationId xmlns:p14="http://schemas.microsoft.com/office/powerpoint/2010/main" val="257632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14B84-27DA-4CF6-9F2D-133B939C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Tools for Patients with Disruptive Sleep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DA8FD-E784-48F5-9B86-8AE89C4472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Efficient evaluation for sleep disorder for patients in your practice</a:t>
            </a:r>
          </a:p>
          <a:p>
            <a:pPr lvl="1"/>
            <a:r>
              <a:rPr lang="en-US" dirty="0"/>
              <a:t>Questionnaire</a:t>
            </a:r>
          </a:p>
          <a:p>
            <a:pPr lvl="1"/>
            <a:r>
              <a:rPr lang="en-US" dirty="0"/>
              <a:t>Personal Sleep Tracker, Actigraphy, or Sleep Log</a:t>
            </a:r>
          </a:p>
          <a:p>
            <a:pPr lvl="1"/>
            <a:r>
              <a:rPr lang="en-US" dirty="0"/>
              <a:t>Sleep Study: Home or In-lab sleep study</a:t>
            </a:r>
          </a:p>
        </p:txBody>
      </p:sp>
    </p:spTree>
    <p:extLst>
      <p:ext uri="{BB962C8B-B14F-4D97-AF65-F5344CB8AC3E}">
        <p14:creationId xmlns:p14="http://schemas.microsoft.com/office/powerpoint/2010/main" val="22931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705BC-EC0F-4321-BCEF-672A233E6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Questionnaires as Screening Tools </a:t>
            </a:r>
            <a:br>
              <a:rPr lang="en-US" dirty="0"/>
            </a:br>
            <a:r>
              <a:rPr lang="en-US" dirty="0"/>
              <a:t>Over 30 to choose from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889341-B3D3-4B95-AF81-B5B765104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 efficient</a:t>
            </a:r>
          </a:p>
          <a:p>
            <a:r>
              <a:rPr lang="en-US" dirty="0"/>
              <a:t>Easy for office staff to use</a:t>
            </a:r>
          </a:p>
          <a:p>
            <a:r>
              <a:rPr lang="en-US" dirty="0"/>
              <a:t>Reasonable sensitivity and Specificity</a:t>
            </a:r>
          </a:p>
        </p:txBody>
      </p:sp>
    </p:spTree>
    <p:extLst>
      <p:ext uri="{BB962C8B-B14F-4D97-AF65-F5344CB8AC3E}">
        <p14:creationId xmlns:p14="http://schemas.microsoft.com/office/powerpoint/2010/main" val="154740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B9F1-BD5B-4784-B52D-6481F349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>
                <a:solidFill>
                  <a:srgbClr val="00B0F0"/>
                </a:solidFill>
              </a:rPr>
              <a:t>Insomnia</a:t>
            </a:r>
            <a:r>
              <a:rPr lang="en-US" u="sng" dirty="0"/>
              <a:t> Severity Index</a:t>
            </a:r>
            <a:br>
              <a:rPr lang="en-US" dirty="0"/>
            </a:br>
            <a:r>
              <a:rPr lang="en-US" dirty="0"/>
              <a:t>rate in the last 2 weeks 7 symptoms</a:t>
            </a:r>
            <a:br>
              <a:rPr lang="en-US" dirty="0"/>
            </a:br>
            <a:r>
              <a:rPr lang="en-US" sz="2000" dirty="0">
                <a:solidFill>
                  <a:srgbClr val="FFFF00"/>
                </a:solidFill>
              </a:rPr>
              <a:t>&lt; 8 no significant insomnia; &gt;15 insomnia or sleep problem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42F87FD-5148-4BA9-968B-E200DB8A21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157705"/>
              </p:ext>
            </p:extLst>
          </p:nvPr>
        </p:nvGraphicFramePr>
        <p:xfrm>
          <a:off x="1684337" y="1833961"/>
          <a:ext cx="3571876" cy="3190077"/>
        </p:xfrm>
        <a:graphic>
          <a:graphicData uri="http://schemas.openxmlformats.org/drawingml/2006/table">
            <a:tbl>
              <a:tblPr/>
              <a:tblGrid>
                <a:gridCol w="1217613">
                  <a:extLst>
                    <a:ext uri="{9D8B030D-6E8A-4147-A177-3AD203B41FA5}">
                      <a16:colId xmlns:a16="http://schemas.microsoft.com/office/drawing/2014/main" val="987489414"/>
                    </a:ext>
                  </a:extLst>
                </a:gridCol>
                <a:gridCol w="525463">
                  <a:extLst>
                    <a:ext uri="{9D8B030D-6E8A-4147-A177-3AD203B41FA5}">
                      <a16:colId xmlns:a16="http://schemas.microsoft.com/office/drawing/2014/main" val="159597298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23543049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75792142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97493464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4264834503"/>
                    </a:ext>
                  </a:extLst>
                </a:gridCol>
              </a:tblGrid>
              <a:tr h="216505">
                <a:tc rowSpan="2"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  <a:latin typeface="inherit"/>
                        </a:rPr>
                        <a:t>Item ISI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  <a:latin typeface="inherit"/>
                        </a:rPr>
                        <a:t>Item response choice</a:t>
                      </a:r>
                      <a:r>
                        <a:rPr lang="en-US" sz="1300" b="1" u="none" strike="noStrike" dirty="0">
                          <a:solidFill>
                            <a:srgbClr val="006FB7"/>
                          </a:solidFill>
                          <a:effectLst/>
                          <a:latin typeface="inherit"/>
                        </a:rPr>
                        <a:t>*</a:t>
                      </a:r>
                      <a:r>
                        <a:rPr lang="en-US" sz="1300" b="1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785191"/>
                  </a:ext>
                </a:extLst>
              </a:tr>
              <a:tr h="2165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  <a:latin typeface="inherit"/>
                        </a:rPr>
                        <a:t>0 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  <a:latin typeface="inherit"/>
                        </a:rPr>
                        <a:t>1 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  <a:latin typeface="inherit"/>
                        </a:rPr>
                        <a:t>2 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  <a:latin typeface="inherit"/>
                        </a:rPr>
                        <a:t>3 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b="1" dirty="0">
                          <a:effectLst/>
                          <a:latin typeface="inherit"/>
                        </a:rPr>
                        <a:t>4 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754448"/>
                  </a:ext>
                </a:extLst>
              </a:tr>
              <a:tr h="4580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  <a:latin typeface="inherit"/>
                        </a:rPr>
                        <a:t>1. falling asleep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5204122"/>
                  </a:ext>
                </a:extLst>
              </a:tr>
              <a:tr h="4580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  <a:latin typeface="inherit"/>
                        </a:rPr>
                        <a:t>2. staying asleep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290104"/>
                  </a:ext>
                </a:extLst>
              </a:tr>
              <a:tr h="458081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  <a:latin typeface="inherit"/>
                        </a:rPr>
                        <a:t>3. Early awakening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7793720"/>
                  </a:ext>
                </a:extLst>
              </a:tr>
              <a:tr h="32050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  <a:latin typeface="inherit"/>
                        </a:rPr>
                        <a:t>4. satisfaction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7691782"/>
                  </a:ext>
                </a:extLst>
              </a:tr>
              <a:tr h="32050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  <a:latin typeface="inherit"/>
                        </a:rPr>
                        <a:t>5. interference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096819"/>
                  </a:ext>
                </a:extLst>
              </a:tr>
              <a:tr h="32050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  <a:latin typeface="inherit"/>
                        </a:rPr>
                        <a:t>6. noticeable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605315"/>
                  </a:ext>
                </a:extLst>
              </a:tr>
              <a:tr h="320505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300" dirty="0">
                          <a:effectLst/>
                          <a:latin typeface="inherit"/>
                        </a:rPr>
                        <a:t> 7. worry </a:t>
                      </a: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endParaRPr lang="en-US" sz="1300" dirty="0">
                        <a:effectLst/>
                        <a:latin typeface="inherit"/>
                      </a:endParaRPr>
                    </a:p>
                  </a:txBody>
                  <a:tcPr marL="65314" marR="65314" marT="32657" marB="32657" anchor="ctr">
                    <a:lnL>
                      <a:noFill/>
                    </a:lnL>
                    <a:lnR>
                      <a:noFill/>
                    </a:lnR>
                    <a:lnT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763" cap="flat" cmpd="sng" algn="ctr">
                      <a:solidFill>
                        <a:srgbClr val="CFD5E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33565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E3C31DD0-3905-49BE-B94D-A68B92BC2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88825" cy="1587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2A2A2A"/>
                </a:solidFill>
                <a:effectLst/>
                <a:latin typeface="inherit"/>
              </a:rPr>
              <a:t>Percentage of clinical sample who endorsed each item response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06F2E-C1E9-404F-B21A-39DB920565E0}"/>
              </a:ext>
            </a:extLst>
          </p:cNvPr>
          <p:cNvSpPr txBox="1"/>
          <p:nvPr/>
        </p:nvSpPr>
        <p:spPr>
          <a:xfrm>
            <a:off x="6932612" y="18727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50B417-EBFF-42D6-96D2-6FB83607ED6F}"/>
              </a:ext>
            </a:extLst>
          </p:cNvPr>
          <p:cNvSpPr txBox="1"/>
          <p:nvPr/>
        </p:nvSpPr>
        <p:spPr>
          <a:xfrm>
            <a:off x="1684337" y="5257800"/>
            <a:ext cx="889538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0 no problem and 4: (very severe, dissatisfied, interfere, noticeable, worried,) </a:t>
            </a:r>
          </a:p>
        </p:txBody>
      </p:sp>
    </p:spTree>
    <p:extLst>
      <p:ext uri="{BB962C8B-B14F-4D97-AF65-F5344CB8AC3E}">
        <p14:creationId xmlns:p14="http://schemas.microsoft.com/office/powerpoint/2010/main" val="39921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5C4C5-1122-4EF8-BFC3-B80756BA6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B0F0"/>
                </a:solidFill>
              </a:rPr>
              <a:t>Hypersomnia </a:t>
            </a:r>
            <a:r>
              <a:rPr lang="en-US" dirty="0"/>
              <a:t>Sleep Questionnaire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D21A-9E48-4F99-9458-E0B058F61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Berlin Questionnaire</a:t>
            </a:r>
          </a:p>
          <a:p>
            <a:pPr lvl="1"/>
            <a:r>
              <a:rPr lang="en-US" dirty="0"/>
              <a:t>11 questions</a:t>
            </a:r>
          </a:p>
          <a:p>
            <a:r>
              <a:rPr lang="en-US" b="1" dirty="0"/>
              <a:t>Epworth Sleepiness Scale</a:t>
            </a:r>
          </a:p>
          <a:p>
            <a:pPr lvl="1"/>
            <a:r>
              <a:rPr lang="en-US" dirty="0"/>
              <a:t>24 point scale</a:t>
            </a:r>
          </a:p>
          <a:p>
            <a:r>
              <a:rPr lang="en-US" b="1" dirty="0">
                <a:solidFill>
                  <a:srgbClr val="92D050"/>
                </a:solidFill>
              </a:rPr>
              <a:t>STOP-BANG Questionnaire</a:t>
            </a:r>
          </a:p>
          <a:p>
            <a:pPr lvl="1"/>
            <a:r>
              <a:rPr lang="en-US" dirty="0"/>
              <a:t>8 Questions</a:t>
            </a:r>
          </a:p>
        </p:txBody>
      </p:sp>
    </p:spTree>
    <p:extLst>
      <p:ext uri="{BB962C8B-B14F-4D97-AF65-F5344CB8AC3E}">
        <p14:creationId xmlns:p14="http://schemas.microsoft.com/office/powerpoint/2010/main" val="30052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CBDD6-2743-44E8-A890-DD4CC1E4D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/>
              <a:t>STOP-BANG Questionnaire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Simple: no 0/yes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FE2FD-5DD6-480F-A0F1-F9B56977E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2971799" cy="41148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Stop</a:t>
            </a:r>
          </a:p>
          <a:p>
            <a:r>
              <a:rPr lang="en-US" dirty="0"/>
              <a:t>Tired</a:t>
            </a:r>
          </a:p>
          <a:p>
            <a:r>
              <a:rPr lang="en-US" dirty="0"/>
              <a:t>Observed</a:t>
            </a:r>
          </a:p>
          <a:p>
            <a:r>
              <a:rPr lang="en-US" dirty="0"/>
              <a:t>Pressure</a:t>
            </a:r>
          </a:p>
          <a:p>
            <a:r>
              <a:rPr lang="en-US" dirty="0"/>
              <a:t>BMI</a:t>
            </a:r>
          </a:p>
          <a:p>
            <a:r>
              <a:rPr lang="en-US" dirty="0"/>
              <a:t>AGE</a:t>
            </a:r>
          </a:p>
          <a:p>
            <a:r>
              <a:rPr lang="en-US" dirty="0"/>
              <a:t>Neck Size</a:t>
            </a:r>
          </a:p>
          <a:p>
            <a:r>
              <a:rPr lang="en-US" dirty="0"/>
              <a:t>Gender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460CBB9-29E7-4B50-A519-65F0788098ED}"/>
              </a:ext>
            </a:extLst>
          </p:cNvPr>
          <p:cNvSpPr txBox="1">
            <a:spLocks/>
          </p:cNvSpPr>
          <p:nvPr/>
        </p:nvSpPr>
        <p:spPr>
          <a:xfrm>
            <a:off x="1522413" y="1905000"/>
            <a:ext cx="2971799" cy="411480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Stop</a:t>
            </a:r>
          </a:p>
          <a:p>
            <a:r>
              <a:rPr lang="en-US" dirty="0"/>
              <a:t>Tired</a:t>
            </a:r>
          </a:p>
          <a:p>
            <a:r>
              <a:rPr lang="en-US" dirty="0"/>
              <a:t>Observed</a:t>
            </a:r>
          </a:p>
          <a:p>
            <a:r>
              <a:rPr lang="en-US" dirty="0"/>
              <a:t>Pressure</a:t>
            </a:r>
          </a:p>
          <a:p>
            <a:r>
              <a:rPr lang="en-US" dirty="0"/>
              <a:t>BMI</a:t>
            </a:r>
          </a:p>
          <a:p>
            <a:r>
              <a:rPr lang="en-US" dirty="0"/>
              <a:t>AGE (&gt;50)</a:t>
            </a:r>
          </a:p>
          <a:p>
            <a:r>
              <a:rPr lang="en-US" dirty="0"/>
              <a:t>Neck Size (17in)</a:t>
            </a:r>
          </a:p>
          <a:p>
            <a:r>
              <a:rPr lang="en-US" dirty="0"/>
              <a:t>Gender (M)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52D98E-EFAC-48F4-A39B-7D74783C583E}"/>
              </a:ext>
            </a:extLst>
          </p:cNvPr>
          <p:cNvSpPr txBox="1"/>
          <p:nvPr/>
        </p:nvSpPr>
        <p:spPr>
          <a:xfrm>
            <a:off x="7008812" y="2433936"/>
            <a:ext cx="2032929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Low risk: 0-2</a:t>
            </a:r>
          </a:p>
          <a:p>
            <a:r>
              <a:rPr lang="en-US" dirty="0"/>
              <a:t>Intermediate 3-4</a:t>
            </a:r>
          </a:p>
          <a:p>
            <a:r>
              <a:rPr lang="en-US" dirty="0"/>
              <a:t>High 5-8</a:t>
            </a:r>
          </a:p>
        </p:txBody>
      </p:sp>
    </p:spTree>
    <p:extLst>
      <p:ext uri="{BB962C8B-B14F-4D97-AF65-F5344CB8AC3E}">
        <p14:creationId xmlns:p14="http://schemas.microsoft.com/office/powerpoint/2010/main" val="110517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52D53-67DC-4F22-A96F-47020E776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Tools for Tracking Sleep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0A6AA-A512-4888-B8F3-948998464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Personal Sleep Tracker: A number of smart phone/watch products such as: Use with Sleep Diary.</a:t>
            </a:r>
          </a:p>
          <a:p>
            <a:pPr lvl="2"/>
            <a:r>
              <a:rPr lang="en-US" dirty="0"/>
              <a:t>Sleep tracker</a:t>
            </a:r>
          </a:p>
          <a:p>
            <a:pPr lvl="2"/>
            <a:r>
              <a:rPr lang="en-US" dirty="0"/>
              <a:t>Autosleep </a:t>
            </a:r>
          </a:p>
          <a:p>
            <a:r>
              <a:rPr lang="en-US" dirty="0">
                <a:solidFill>
                  <a:srgbClr val="92D050"/>
                </a:solidFill>
              </a:rPr>
              <a:t>Two week Sleep Diary- Subjective</a:t>
            </a:r>
          </a:p>
          <a:p>
            <a:r>
              <a:rPr lang="en-US" b="1" dirty="0"/>
              <a:t>Actigraphy an office based device with CPT code- Objectivity</a:t>
            </a:r>
          </a:p>
          <a:p>
            <a:pPr lvl="1"/>
            <a:r>
              <a:rPr lang="en-US" dirty="0"/>
              <a:t>Day/night</a:t>
            </a:r>
          </a:p>
          <a:p>
            <a:pPr lvl="1"/>
            <a:r>
              <a:rPr lang="en-US" dirty="0"/>
              <a:t>Sleep and wakefulness based on movement</a:t>
            </a:r>
          </a:p>
        </p:txBody>
      </p:sp>
    </p:spTree>
    <p:extLst>
      <p:ext uri="{BB962C8B-B14F-4D97-AF65-F5344CB8AC3E}">
        <p14:creationId xmlns:p14="http://schemas.microsoft.com/office/powerpoint/2010/main" val="123068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7620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Overview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295400"/>
            <a:ext cx="10210799" cy="5486400"/>
          </a:xfrm>
        </p:spPr>
        <p:txBody>
          <a:bodyPr>
            <a:normAutofit/>
          </a:bodyPr>
          <a:lstStyle/>
          <a:p>
            <a:pPr lvl="0"/>
            <a:r>
              <a:rPr lang="en-US" sz="2900" b="1" dirty="0">
                <a:solidFill>
                  <a:srgbClr val="92D050"/>
                </a:solidFill>
              </a:rPr>
              <a:t>Prevalence of Sleep Disorders in General Population</a:t>
            </a:r>
          </a:p>
          <a:p>
            <a:pPr lvl="0"/>
            <a:r>
              <a:rPr lang="en-US" sz="2900" b="1" dirty="0">
                <a:solidFill>
                  <a:srgbClr val="92D050"/>
                </a:solidFill>
              </a:rPr>
              <a:t>Increased Prevalence in Chronic Pain Patients </a:t>
            </a:r>
          </a:p>
          <a:p>
            <a:pPr lvl="0"/>
            <a:r>
              <a:rPr lang="en-US" sz="2900" b="1" dirty="0">
                <a:solidFill>
                  <a:srgbClr val="92D050"/>
                </a:solidFill>
              </a:rPr>
              <a:t>Relationship between Sleep and Chronic Pain</a:t>
            </a:r>
          </a:p>
          <a:p>
            <a:pPr lvl="0"/>
            <a:r>
              <a:rPr lang="en-US" sz="2900" b="1" dirty="0">
                <a:solidFill>
                  <a:srgbClr val="92D050"/>
                </a:solidFill>
              </a:rPr>
              <a:t>How to Evaluate Sleep Disorders </a:t>
            </a:r>
          </a:p>
          <a:p>
            <a:pPr lvl="0"/>
            <a:r>
              <a:rPr lang="en-US" sz="2900" b="1" dirty="0">
                <a:solidFill>
                  <a:srgbClr val="92D050"/>
                </a:solidFill>
              </a:rPr>
              <a:t>Role of Polysomnogram</a:t>
            </a:r>
          </a:p>
          <a:p>
            <a:pPr lvl="0"/>
            <a:r>
              <a:rPr lang="en-US" sz="2900" b="1" dirty="0">
                <a:solidFill>
                  <a:srgbClr val="92D050"/>
                </a:solidFill>
              </a:rPr>
              <a:t>Central Sleep Apnea’s Relationship to Chronic Narcotic Use</a:t>
            </a:r>
          </a:p>
          <a:p>
            <a:pPr lvl="0"/>
            <a:endParaRPr lang="en-US" dirty="0"/>
          </a:p>
          <a:p>
            <a:pPr marL="2317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94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9A5F2-17CD-4394-9E53-9209C3F05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Polysomnograms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5A6C47-E1A1-4F4C-B351-A89AA29F2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Unexplained Insomnia—particularly in women</a:t>
            </a:r>
          </a:p>
          <a:p>
            <a:r>
              <a:rPr lang="en-US" b="1" dirty="0"/>
              <a:t>Hypersomnia</a:t>
            </a:r>
          </a:p>
          <a:p>
            <a:r>
              <a:rPr lang="en-US" b="1" dirty="0"/>
              <a:t>Nocturnal Hypoxemia</a:t>
            </a:r>
          </a:p>
          <a:p>
            <a:r>
              <a:rPr lang="en-US" b="1" dirty="0"/>
              <a:t>Presence of comorbidities with risk OSA</a:t>
            </a:r>
          </a:p>
          <a:p>
            <a:pPr lvl="1"/>
            <a:r>
              <a:rPr lang="en-US" dirty="0"/>
              <a:t>Obesity, atrial fibrillation, CHF, COPD, CVA</a:t>
            </a:r>
          </a:p>
          <a:p>
            <a:r>
              <a:rPr lang="en-US" b="1" dirty="0"/>
              <a:t>Presence of comorbidities with high risk of CSA.</a:t>
            </a:r>
          </a:p>
          <a:p>
            <a:pPr lvl="1"/>
            <a:r>
              <a:rPr lang="en-US" dirty="0"/>
              <a:t>Narcotic Use</a:t>
            </a:r>
          </a:p>
        </p:txBody>
      </p:sp>
    </p:spTree>
    <p:extLst>
      <p:ext uri="{BB962C8B-B14F-4D97-AF65-F5344CB8AC3E}">
        <p14:creationId xmlns:p14="http://schemas.microsoft.com/office/powerpoint/2010/main" val="276816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0011-5F7D-45DA-9DDF-4421DB7C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3048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Insomnia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E9289F-F9B9-4BFF-90F2-A28D81B0540C}"/>
              </a:ext>
            </a:extLst>
          </p:cNvPr>
          <p:cNvSpPr txBox="1"/>
          <p:nvPr/>
        </p:nvSpPr>
        <p:spPr>
          <a:xfrm>
            <a:off x="4113212" y="3733800"/>
            <a:ext cx="3791423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History suggests to you Insomnia</a:t>
            </a:r>
          </a:p>
          <a:p>
            <a:r>
              <a:rPr lang="en-US" b="1" dirty="0"/>
              <a:t>Insomnia Severity Index: &gt; 15</a:t>
            </a:r>
          </a:p>
        </p:txBody>
      </p:sp>
    </p:spTree>
    <p:extLst>
      <p:ext uri="{BB962C8B-B14F-4D97-AF65-F5344CB8AC3E}">
        <p14:creationId xmlns:p14="http://schemas.microsoft.com/office/powerpoint/2010/main" val="133850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1E4B7-84E1-4A46-8A88-56A166A1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Causes of Chronic Insomnia: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F2552-9A92-4A0C-AAE1-257DD8FCD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Psychiatric disorders</a:t>
            </a:r>
          </a:p>
          <a:p>
            <a:r>
              <a:rPr lang="en-US" dirty="0"/>
              <a:t>Medical disorders: COPD,CHF, GERD, Endocrine disorders</a:t>
            </a:r>
          </a:p>
          <a:p>
            <a:r>
              <a:rPr lang="en-US" dirty="0"/>
              <a:t>Medications</a:t>
            </a:r>
          </a:p>
          <a:p>
            <a:r>
              <a:rPr lang="en-US" dirty="0"/>
              <a:t>Neurologic disorders</a:t>
            </a:r>
          </a:p>
          <a:p>
            <a:r>
              <a:rPr lang="en-US" dirty="0"/>
              <a:t>Sleep disorders: OSA/CSA; RLS; Circadian Rhythm disorders</a:t>
            </a:r>
          </a:p>
        </p:txBody>
      </p:sp>
    </p:spTree>
    <p:extLst>
      <p:ext uri="{BB962C8B-B14F-4D97-AF65-F5344CB8AC3E}">
        <p14:creationId xmlns:p14="http://schemas.microsoft.com/office/powerpoint/2010/main" val="38141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A03FD-6692-4284-B326-EA81D9C5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Evaluation and Treatment of Chronic Insomnia for Pain Specialist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9D6BB-2467-4F60-A4E6-0A579BCC7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Non-pharmacotherapy</a:t>
            </a:r>
            <a:endParaRPr lang="en-US" dirty="0"/>
          </a:p>
          <a:p>
            <a:pPr lvl="1"/>
            <a:r>
              <a:rPr lang="en-US" dirty="0"/>
              <a:t>Components of CBT-I that can be provided by pain specialist</a:t>
            </a:r>
          </a:p>
          <a:p>
            <a:r>
              <a:rPr lang="en-US" dirty="0">
                <a:solidFill>
                  <a:srgbClr val="FFFF00"/>
                </a:solidFill>
              </a:rPr>
              <a:t>Assess the risk for Hypersomnia Syndromes</a:t>
            </a:r>
          </a:p>
          <a:p>
            <a:pPr lvl="1"/>
            <a:r>
              <a:rPr lang="en-US" dirty="0"/>
              <a:t>Ordering a Sleep Study</a:t>
            </a:r>
          </a:p>
          <a:p>
            <a:r>
              <a:rPr lang="en-US" dirty="0">
                <a:solidFill>
                  <a:srgbClr val="FFFF00"/>
                </a:solidFill>
              </a:rPr>
              <a:t>Medications for Insomnia</a:t>
            </a:r>
          </a:p>
          <a:p>
            <a:pPr lvl="1"/>
            <a:r>
              <a:rPr lang="en-US" dirty="0"/>
              <a:t>Non-dependent</a:t>
            </a:r>
          </a:p>
          <a:p>
            <a:pPr lvl="1"/>
            <a:r>
              <a:rPr lang="en-US" dirty="0"/>
              <a:t>Dependent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Psychiatric or Insomnia Specialist</a:t>
            </a:r>
          </a:p>
        </p:txBody>
      </p:sp>
    </p:spTree>
    <p:extLst>
      <p:ext uri="{BB962C8B-B14F-4D97-AF65-F5344CB8AC3E}">
        <p14:creationId xmlns:p14="http://schemas.microsoft.com/office/powerpoint/2010/main" val="335760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AC01-516F-4FA7-B706-D2555237E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Components of CBT-I than can be partially addressed more simply and with Handouts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14237-B298-4E7E-A337-9E843E8B6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Sleep hygiene</a:t>
            </a:r>
          </a:p>
          <a:p>
            <a:pPr lvl="1"/>
            <a:r>
              <a:rPr lang="en-US" dirty="0"/>
              <a:t>Increases patients awareness of behavior or environmental factors that impact sleep</a:t>
            </a:r>
          </a:p>
          <a:p>
            <a:r>
              <a:rPr lang="en-US" dirty="0">
                <a:solidFill>
                  <a:srgbClr val="92D050"/>
                </a:solidFill>
              </a:rPr>
              <a:t>Stimulus control</a:t>
            </a:r>
          </a:p>
          <a:p>
            <a:pPr lvl="1"/>
            <a:r>
              <a:rPr lang="en-US" dirty="0"/>
              <a:t>Limit use of bed to sleep and sex, limit daytime naps</a:t>
            </a:r>
          </a:p>
          <a:p>
            <a:r>
              <a:rPr lang="en-US" dirty="0">
                <a:solidFill>
                  <a:srgbClr val="92D050"/>
                </a:solidFill>
              </a:rPr>
              <a:t>Sleep restriction</a:t>
            </a:r>
          </a:p>
          <a:p>
            <a:pPr lvl="1"/>
            <a:r>
              <a:rPr lang="en-US" dirty="0"/>
              <a:t>Limit time in bed to actual sleep time</a:t>
            </a:r>
          </a:p>
        </p:txBody>
      </p:sp>
    </p:spTree>
    <p:extLst>
      <p:ext uri="{BB962C8B-B14F-4D97-AF65-F5344CB8AC3E}">
        <p14:creationId xmlns:p14="http://schemas.microsoft.com/office/powerpoint/2010/main" val="154906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43B9-C646-420D-A8EE-45ED4F72C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762000"/>
          </a:xfrm>
        </p:spPr>
        <p:txBody>
          <a:bodyPr/>
          <a:lstStyle/>
          <a:p>
            <a:pPr algn="ctr"/>
            <a:r>
              <a:rPr lang="en-US" dirty="0"/>
              <a:t>Medications for Insomnia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F0EC6-DF27-4654-B4AD-FCC17CEA7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2519" y="1173217"/>
            <a:ext cx="4416552" cy="609600"/>
          </a:xfrm>
        </p:spPr>
        <p:txBody>
          <a:bodyPr/>
          <a:lstStyle/>
          <a:p>
            <a:pPr algn="ctr"/>
            <a:r>
              <a:rPr lang="en-US" b="1" dirty="0"/>
              <a:t>Non-Addictive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21E066-CF80-4B90-9219-89866B21F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2410" y="1828800"/>
            <a:ext cx="4572002" cy="4876800"/>
          </a:xfrm>
          <a:ln>
            <a:solidFill>
              <a:srgbClr val="FFFF00"/>
            </a:solidFill>
          </a:ln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/>
          </a:p>
          <a:p>
            <a:pPr lvl="1"/>
            <a:r>
              <a:rPr lang="en-US" sz="4000" dirty="0">
                <a:solidFill>
                  <a:srgbClr val="92D050"/>
                </a:solidFill>
              </a:rPr>
              <a:t>Melatonin</a:t>
            </a:r>
            <a:r>
              <a:rPr lang="en-US" sz="4000" dirty="0"/>
              <a:t>/ramelteon-hallucinations</a:t>
            </a:r>
          </a:p>
          <a:p>
            <a:pPr lvl="1"/>
            <a:r>
              <a:rPr lang="en-US" sz="4000" dirty="0">
                <a:solidFill>
                  <a:srgbClr val="92D050"/>
                </a:solidFill>
              </a:rPr>
              <a:t>Orexin antagonists </a:t>
            </a:r>
            <a:r>
              <a:rPr lang="en-US" sz="4000" dirty="0"/>
              <a:t>– very limited benefit and expensive</a:t>
            </a:r>
          </a:p>
          <a:p>
            <a:pPr lvl="1"/>
            <a:r>
              <a:rPr lang="en-US" sz="4000" dirty="0">
                <a:solidFill>
                  <a:srgbClr val="92D050"/>
                </a:solidFill>
              </a:rPr>
              <a:t>Antidepressant</a:t>
            </a:r>
            <a:r>
              <a:rPr lang="en-US" sz="4000" dirty="0"/>
              <a:t>-</a:t>
            </a:r>
            <a:r>
              <a:rPr lang="en-US" sz="2500" dirty="0"/>
              <a:t>neuropathic pain/CGP</a:t>
            </a:r>
          </a:p>
          <a:p>
            <a:pPr lvl="1"/>
            <a:r>
              <a:rPr lang="en-US" sz="4000" dirty="0">
                <a:solidFill>
                  <a:srgbClr val="92D050"/>
                </a:solidFill>
              </a:rPr>
              <a:t>Antipsychotics</a:t>
            </a:r>
            <a:r>
              <a:rPr lang="en-US" sz="4000" dirty="0"/>
              <a:t> </a:t>
            </a:r>
            <a:r>
              <a:rPr lang="en-US" sz="2500" dirty="0"/>
              <a:t>Anxiolytic—anxiety</a:t>
            </a:r>
          </a:p>
          <a:p>
            <a:pPr lvl="1"/>
            <a:r>
              <a:rPr lang="en-US" sz="4000" dirty="0">
                <a:solidFill>
                  <a:srgbClr val="92D050"/>
                </a:solidFill>
              </a:rPr>
              <a:t>Gabapentin</a:t>
            </a:r>
            <a:r>
              <a:rPr lang="en-US" sz="4000" dirty="0"/>
              <a:t>—</a:t>
            </a:r>
            <a:r>
              <a:rPr lang="en-US" sz="2500" dirty="0"/>
              <a:t>neuropathic pain and RLS</a:t>
            </a:r>
            <a:endParaRPr lang="en-US" sz="2500" b="1" dirty="0"/>
          </a:p>
          <a:p>
            <a:pPr lvl="1"/>
            <a:r>
              <a:rPr lang="en-US" sz="4000" dirty="0">
                <a:solidFill>
                  <a:srgbClr val="92D050"/>
                </a:solidFill>
              </a:rPr>
              <a:t>Non-benzodiazepine GABA receptor  </a:t>
            </a:r>
          </a:p>
          <a:p>
            <a:pPr lvl="2"/>
            <a:r>
              <a:rPr lang="en-US" sz="3200" dirty="0">
                <a:solidFill>
                  <a:srgbClr val="FFFF00"/>
                </a:solidFill>
              </a:rPr>
              <a:t>reports possible contribution to death when used in combination with opiates</a:t>
            </a:r>
          </a:p>
          <a:p>
            <a:pPr lvl="2"/>
            <a:r>
              <a:rPr lang="en-US" sz="3400" dirty="0"/>
              <a:t>Zolpidem/zaleplon</a:t>
            </a:r>
          </a:p>
          <a:p>
            <a:pPr lvl="2"/>
            <a:r>
              <a:rPr lang="en-US" sz="3400" dirty="0"/>
              <a:t>Eszopiclone-</a:t>
            </a:r>
            <a:r>
              <a:rPr lang="en-US" sz="4000" dirty="0"/>
              <a:t> </a:t>
            </a:r>
            <a:r>
              <a:rPr lang="en-US" sz="2500" dirty="0"/>
              <a:t>antidepressants/ anxiolytics</a:t>
            </a:r>
            <a:endParaRPr lang="en-US" sz="25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EA764-9C95-4777-A9D5-2BCAB6C06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9755" y="1143000"/>
            <a:ext cx="4416552" cy="609600"/>
          </a:xfrm>
        </p:spPr>
        <p:txBody>
          <a:bodyPr/>
          <a:lstStyle/>
          <a:p>
            <a:pPr algn="ctr"/>
            <a:r>
              <a:rPr lang="en-US" b="1" dirty="0"/>
              <a:t>Addictive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B3CDEF-E26A-4AF5-9663-9B88A290A4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9755" y="1828800"/>
            <a:ext cx="4721351" cy="1447800"/>
          </a:xfrm>
          <a:ln>
            <a:solidFill>
              <a:srgbClr val="FFFF00"/>
            </a:solidFill>
          </a:ln>
        </p:spPr>
        <p:txBody>
          <a:bodyPr>
            <a:normAutofit fontScale="47500" lnSpcReduction="20000"/>
          </a:bodyPr>
          <a:lstStyle/>
          <a:p>
            <a:pPr lvl="1">
              <a:buClr>
                <a:srgbClr val="99CB38"/>
              </a:buClr>
            </a:pPr>
            <a:r>
              <a:rPr lang="en-US" sz="4000" dirty="0">
                <a:solidFill>
                  <a:srgbClr val="FFC000"/>
                </a:solidFill>
              </a:rPr>
              <a:t>Benzodiazepine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  <a:p>
            <a:pPr lvl="2">
              <a:buClr>
                <a:srgbClr val="99CB38"/>
              </a:buClr>
            </a:pPr>
            <a:r>
              <a:rPr lang="en-US" sz="3800" dirty="0">
                <a:solidFill>
                  <a:srgbClr val="FF0000"/>
                </a:solidFill>
              </a:rPr>
              <a:t>Potentiates Respiratory Depression</a:t>
            </a:r>
            <a:endParaRPr lang="en-US" sz="3800" dirty="0">
              <a:solidFill>
                <a:prstClr val="white"/>
              </a:solidFill>
            </a:endParaRPr>
          </a:p>
          <a:p>
            <a:pPr lvl="1">
              <a:buClr>
                <a:srgbClr val="99CB38"/>
              </a:buClr>
            </a:pPr>
            <a:r>
              <a:rPr lang="en-US" sz="4000" dirty="0">
                <a:solidFill>
                  <a:srgbClr val="FFC000"/>
                </a:solidFill>
              </a:rPr>
              <a:t>Opiates</a:t>
            </a:r>
            <a:r>
              <a:rPr lang="en-US" sz="4000" dirty="0">
                <a:solidFill>
                  <a:prstClr val="white"/>
                </a:solidFill>
              </a:rPr>
              <a:t>- RLS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72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8BF4-A437-4319-99C4-C21CEB488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Cognitive Behavior Therapy for Insomnia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FF25F-A205-461C-A123-5AE978933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Has been shown to improved sleep in patients with Chronic Pain and sustain improvement for 6 months</a:t>
            </a:r>
          </a:p>
          <a:p>
            <a:r>
              <a:rPr lang="en-US" dirty="0"/>
              <a:t>Equally effective or more effective than pharmacotherapy</a:t>
            </a:r>
          </a:p>
          <a:p>
            <a:r>
              <a:rPr lang="en-US" dirty="0"/>
              <a:t>Referral to a Professional trained in CBTI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Psychoeducation about sleep and Insomnia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Stimulus control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Sleep restriction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Sleep hygiene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Relaxation training</a:t>
            </a:r>
          </a:p>
          <a:p>
            <a:pPr lvl="2"/>
            <a:r>
              <a:rPr lang="en-US" dirty="0">
                <a:solidFill>
                  <a:srgbClr val="92D050"/>
                </a:solidFill>
              </a:rPr>
              <a:t>Cognitive Therapy</a:t>
            </a:r>
          </a:p>
        </p:txBody>
      </p:sp>
    </p:spTree>
    <p:extLst>
      <p:ext uri="{BB962C8B-B14F-4D97-AF65-F5344CB8AC3E}">
        <p14:creationId xmlns:p14="http://schemas.microsoft.com/office/powerpoint/2010/main" val="414821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22DECD-7D06-4ABB-B115-94EA6B755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012" y="2209800"/>
            <a:ext cx="9037311" cy="1347952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Hypersomnia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6CDB41-1D65-4A3E-8C7A-04837959AB37}"/>
              </a:ext>
            </a:extLst>
          </p:cNvPr>
          <p:cNvSpPr txBox="1"/>
          <p:nvPr/>
        </p:nvSpPr>
        <p:spPr>
          <a:xfrm>
            <a:off x="3503612" y="3810000"/>
            <a:ext cx="4903907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b="1" dirty="0"/>
              <a:t>History or observation suggests sleepiness</a:t>
            </a:r>
          </a:p>
          <a:p>
            <a:r>
              <a:rPr lang="en-US" b="1" dirty="0"/>
              <a:t>Supporting Questionnaire –STOP-BANG: &gt;8</a:t>
            </a:r>
          </a:p>
        </p:txBody>
      </p:sp>
    </p:spTree>
    <p:extLst>
      <p:ext uri="{BB962C8B-B14F-4D97-AF65-F5344CB8AC3E}">
        <p14:creationId xmlns:p14="http://schemas.microsoft.com/office/powerpoint/2010/main" val="313331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A574-4E34-427B-8A8A-B2FDF4FAB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Diagnosis Tests and Causes for </a:t>
            </a:r>
            <a:r>
              <a:rPr lang="en-US" dirty="0">
                <a:solidFill>
                  <a:srgbClr val="FF0000"/>
                </a:solidFill>
              </a:rPr>
              <a:t>Hypersomnolence</a:t>
            </a:r>
            <a:endParaRPr lang="en-US" sz="2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21BD5-E0DC-4107-A9EF-27859758B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Sleep Apnea— PSG </a:t>
            </a:r>
          </a:p>
          <a:p>
            <a:r>
              <a:rPr lang="en-US" dirty="0"/>
              <a:t>RLS- Historical Diagnosis </a:t>
            </a:r>
          </a:p>
          <a:p>
            <a:r>
              <a:rPr lang="en-US" dirty="0"/>
              <a:t>Narcolepsy-PSG/MSLT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/>
              <a:t>Insufficient Sleep-History</a:t>
            </a:r>
            <a:endParaRPr lang="en-US" dirty="0">
              <a:solidFill>
                <a:srgbClr val="92D050"/>
              </a:solidFill>
            </a:endParaRPr>
          </a:p>
          <a:p>
            <a:r>
              <a:rPr lang="en-US" dirty="0"/>
              <a:t>Depression-</a:t>
            </a:r>
            <a:r>
              <a:rPr lang="en-US" dirty="0">
                <a:solidFill>
                  <a:srgbClr val="92D050"/>
                </a:solidFill>
              </a:rPr>
              <a:t> </a:t>
            </a:r>
            <a:r>
              <a:rPr lang="en-US" dirty="0"/>
              <a:t>History/Questionnaire</a:t>
            </a:r>
          </a:p>
          <a:p>
            <a:r>
              <a:rPr lang="en-US" dirty="0"/>
              <a:t>Circadian Rhythm Disorders- Sleep Diary</a:t>
            </a:r>
          </a:p>
        </p:txBody>
      </p:sp>
    </p:spTree>
    <p:extLst>
      <p:ext uri="{BB962C8B-B14F-4D97-AF65-F5344CB8AC3E}">
        <p14:creationId xmlns:p14="http://schemas.microsoft.com/office/powerpoint/2010/main" val="325645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2B6EE-8B19-4923-97F7-A569575B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of Hypersomnia Conditions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7E287-1807-4B71-A816-7B7A558948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OSA---CPAP/Dental Devices/Surgery</a:t>
            </a:r>
          </a:p>
          <a:p>
            <a:r>
              <a:rPr lang="en-US" dirty="0"/>
              <a:t>RLS-----Iron replacement, symptomatic treatment, Dopamine agonists, gabapentin, opiates</a:t>
            </a:r>
          </a:p>
          <a:p>
            <a:r>
              <a:rPr lang="en-US" dirty="0"/>
              <a:t>Narcolepsy--------wakefulness medications</a:t>
            </a:r>
          </a:p>
          <a:p>
            <a:r>
              <a:rPr lang="en-US" dirty="0"/>
              <a:t>Insufficient Sleep------Sleep Hygiene Education</a:t>
            </a:r>
          </a:p>
          <a:p>
            <a:r>
              <a:rPr lang="en-US" dirty="0"/>
              <a:t>Depression-----Antidepressants</a:t>
            </a:r>
          </a:p>
          <a:p>
            <a:r>
              <a:rPr lang="en-US" dirty="0"/>
              <a:t>Circadian Rhythm Disorders—Light therapy/melatonin</a:t>
            </a:r>
          </a:p>
        </p:txBody>
      </p:sp>
    </p:spTree>
    <p:extLst>
      <p:ext uri="{BB962C8B-B14F-4D97-AF65-F5344CB8AC3E}">
        <p14:creationId xmlns:p14="http://schemas.microsoft.com/office/powerpoint/2010/main" val="70220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64DA-971B-49E8-8C3E-B9B4F4ED3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Prevalence of Sleep Disorder Symptoms in the General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F6C18-9A1A-4826-933E-907D06312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Insomnia-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perception of inadequate sleep or ability to feel rested.</a:t>
            </a:r>
          </a:p>
          <a:p>
            <a:pPr lvl="1"/>
            <a:r>
              <a:rPr lang="en-US" dirty="0"/>
              <a:t> 30% of population intermittent </a:t>
            </a:r>
          </a:p>
          <a:p>
            <a:pPr lvl="1"/>
            <a:r>
              <a:rPr lang="en-US" dirty="0"/>
              <a:t>6-15% chronic insomnia.</a:t>
            </a:r>
          </a:p>
          <a:p>
            <a:r>
              <a:rPr lang="en-US" b="1" dirty="0">
                <a:solidFill>
                  <a:srgbClr val="FF0000"/>
                </a:solidFill>
              </a:rPr>
              <a:t>Hypersomnia-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excessive daytime sleepiness</a:t>
            </a:r>
          </a:p>
          <a:p>
            <a:pPr lvl="1"/>
            <a:r>
              <a:rPr lang="en-US" b="1" dirty="0"/>
              <a:t>9% of general population</a:t>
            </a:r>
          </a:p>
          <a:p>
            <a:pPr lvl="2"/>
            <a:r>
              <a:rPr lang="en-US" dirty="0"/>
              <a:t>Sleep Apnea found in 2-4%</a:t>
            </a:r>
          </a:p>
          <a:p>
            <a:pPr lvl="2"/>
            <a:r>
              <a:rPr lang="en-US" dirty="0"/>
              <a:t>RLS 5%</a:t>
            </a:r>
          </a:p>
          <a:p>
            <a:pPr lvl="2"/>
            <a:r>
              <a:rPr lang="en-US" dirty="0"/>
              <a:t>Narcolepsy 0.04%</a:t>
            </a:r>
            <a:endParaRPr lang="en-US" dirty="0">
              <a:solidFill>
                <a:srgbClr val="00B05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Depression and Chronic Pain- </a:t>
            </a:r>
            <a:r>
              <a:rPr lang="en-US" dirty="0">
                <a:solidFill>
                  <a:srgbClr val="92D050"/>
                </a:solidFill>
              </a:rPr>
              <a:t>Bidirectional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72316-A5BE-4A94-87E3-049852CF2CC8}"/>
              </a:ext>
            </a:extLst>
          </p:cNvPr>
          <p:cNvSpPr txBox="1"/>
          <p:nvPr/>
        </p:nvSpPr>
        <p:spPr>
          <a:xfrm>
            <a:off x="7237412" y="5943600"/>
            <a:ext cx="4806124" cy="58477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600" i="1" dirty="0">
                <a:solidFill>
                  <a:srgbClr val="92D050"/>
                </a:solidFill>
              </a:rPr>
              <a:t>JAMA. </a:t>
            </a:r>
            <a:r>
              <a:rPr lang="en-US" sz="1600" dirty="0">
                <a:solidFill>
                  <a:srgbClr val="92D050"/>
                </a:solidFill>
              </a:rPr>
              <a:t>1989;262(11):1479-1484.</a:t>
            </a:r>
          </a:p>
          <a:p>
            <a:r>
              <a:rPr lang="en-US" sz="1600" dirty="0">
                <a:solidFill>
                  <a:srgbClr val="92D050"/>
                </a:solidFill>
              </a:rPr>
              <a:t>Sleep Medicine Research (SMR) 2011; 2(1): 1-9.</a:t>
            </a:r>
          </a:p>
        </p:txBody>
      </p:sp>
    </p:spTree>
    <p:extLst>
      <p:ext uri="{BB962C8B-B14F-4D97-AF65-F5344CB8AC3E}">
        <p14:creationId xmlns:p14="http://schemas.microsoft.com/office/powerpoint/2010/main" val="390676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5906-728D-4000-A769-7BF44395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212" y="1066800"/>
            <a:ext cx="8692399" cy="2819400"/>
          </a:xfrm>
        </p:spPr>
        <p:txBody>
          <a:bodyPr/>
          <a:lstStyle/>
          <a:p>
            <a:pPr algn="ctr"/>
            <a:r>
              <a:rPr lang="en-US" b="1" dirty="0"/>
              <a:t>Narcotics and Central Sleep Apnea</a:t>
            </a:r>
          </a:p>
        </p:txBody>
      </p:sp>
    </p:spTree>
    <p:extLst>
      <p:ext uri="{BB962C8B-B14F-4D97-AF65-F5344CB8AC3E}">
        <p14:creationId xmlns:p14="http://schemas.microsoft.com/office/powerpoint/2010/main" val="259227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7BDE90-3003-40FB-944E-DE5811A12938}"/>
              </a:ext>
            </a:extLst>
          </p:cNvPr>
          <p:cNvSpPr/>
          <p:nvPr/>
        </p:nvSpPr>
        <p:spPr>
          <a:xfrm>
            <a:off x="2894012" y="2209800"/>
            <a:ext cx="69326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*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</a:rPr>
              <a:t>In 1997 </a:t>
            </a:r>
            <a:r>
              <a:rPr lang="en-US" dirty="0">
                <a:latin typeface="Times New Roman" panose="02020603050405020304" pitchFamily="18" charset="0"/>
              </a:rPr>
              <a:t>the American Academy of Pain Medicine and the American Pain Society stated that “it is now accepted…that respiratory depression induced by opioids tends to be a short lived phenomenon, generally occurs only in opioid-naïive patients and is antagonized by pain. Therefore, withholding the appropriate use of opioids from a patient who is experiencing pain on the basis of respiratory concerns is unwarranted.”</a:t>
            </a:r>
            <a:r>
              <a:rPr lang="en-US" baseline="30000" dirty="0">
                <a:latin typeface="Times New Roman" panose="02020603050405020304" pitchFamily="18" charset="0"/>
              </a:rPr>
              <a:t> </a:t>
            </a:r>
          </a:p>
          <a:p>
            <a:endParaRPr lang="en-US" baseline="30000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2007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broad spectrum of SRBD under opioids were described retrospectively by Walker et al. Besides obstructive disturbances, they found central apneas, ataxic or irregular respiration, and periods of sustained hypoventilation.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5D3CAE-59C8-4656-8B77-E0725F51018E}"/>
              </a:ext>
            </a:extLst>
          </p:cNvPr>
          <p:cNvSpPr txBox="1"/>
          <p:nvPr/>
        </p:nvSpPr>
        <p:spPr>
          <a:xfrm>
            <a:off x="3351212" y="1143000"/>
            <a:ext cx="5257800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2800" b="1" dirty="0"/>
              <a:t>Narcotics for Pain and SDB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3340F3-8ECE-4E4E-B55E-8FA1997D5C06}"/>
              </a:ext>
            </a:extLst>
          </p:cNvPr>
          <p:cNvSpPr txBox="1"/>
          <p:nvPr/>
        </p:nvSpPr>
        <p:spPr>
          <a:xfrm>
            <a:off x="2517759" y="6096000"/>
            <a:ext cx="7685117" cy="307777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sz="1400" dirty="0"/>
              <a:t>Winifred, et al. Opioid Induced Sleep Apnea: Is it a real problem. J Clin Sleep Med 2012</a:t>
            </a:r>
          </a:p>
        </p:txBody>
      </p:sp>
    </p:spTree>
    <p:extLst>
      <p:ext uri="{BB962C8B-B14F-4D97-AF65-F5344CB8AC3E}">
        <p14:creationId xmlns:p14="http://schemas.microsoft.com/office/powerpoint/2010/main" val="4053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F6DD9-58E2-494B-82AA-6BACC21ED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Prevalence of Sleep Apnea in Patients on Chronic narcotics for Pain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6332D-D31F-4D7D-BA4A-E2B4F9D8E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Recent studies have shown that </a:t>
            </a:r>
            <a:r>
              <a:rPr lang="en-US" b="1" dirty="0">
                <a:solidFill>
                  <a:srgbClr val="FF0000"/>
                </a:solidFill>
              </a:rPr>
              <a:t>75-85%</a:t>
            </a:r>
            <a:r>
              <a:rPr lang="en-US" b="1" dirty="0"/>
              <a:t> </a:t>
            </a:r>
            <a:r>
              <a:rPr lang="en-US" dirty="0"/>
              <a:t>of patients on opioids have at least mild sleep apnea, and </a:t>
            </a:r>
            <a:r>
              <a:rPr lang="en-US" b="1" dirty="0">
                <a:solidFill>
                  <a:srgbClr val="FF0000"/>
                </a:solidFill>
              </a:rPr>
              <a:t>36-41%</a:t>
            </a:r>
            <a:r>
              <a:rPr lang="en-US" dirty="0"/>
              <a:t> have severe sleep apnea, of which the severity is dose dependent.</a:t>
            </a:r>
          </a:p>
          <a:p>
            <a:pPr lvl="1"/>
            <a:r>
              <a:rPr lang="en-US" sz="1400" dirty="0">
                <a:solidFill>
                  <a:srgbClr val="92D050"/>
                </a:solidFill>
              </a:rPr>
              <a:t>Mogri etal. Hypoxemia in patients on chronic opiate therapy with and without sleep apnea. Sleep Breath. 2009;13:49–57</a:t>
            </a:r>
          </a:p>
          <a:p>
            <a:r>
              <a:rPr lang="en-US" b="1" dirty="0">
                <a:solidFill>
                  <a:srgbClr val="FF0000"/>
                </a:solidFill>
              </a:rPr>
              <a:t>36%</a:t>
            </a:r>
            <a:r>
              <a:rPr lang="en-US" dirty="0"/>
              <a:t> of 140 patients in a pain clinic who underwent polysomnograms independent of risk factors for sleep apnea had an AHI &gt;30/hr.—severe.</a:t>
            </a:r>
          </a:p>
          <a:p>
            <a:pPr lvl="3"/>
            <a:r>
              <a:rPr lang="en-US" sz="1400" i="1" dirty="0">
                <a:solidFill>
                  <a:srgbClr val="92D050"/>
                </a:solidFill>
              </a:rPr>
              <a:t>Pain Med. 2008 May-Jun; 9(4):425-32</a:t>
            </a:r>
            <a:endParaRPr lang="en-US" sz="1400" dirty="0">
              <a:solidFill>
                <a:srgbClr val="92D050"/>
              </a:solidFill>
            </a:endParaRPr>
          </a:p>
          <a:p>
            <a:r>
              <a:rPr lang="en-US" dirty="0"/>
              <a:t>20 patients referred to a sleep center from a pain clinic with symptoms c/w sleep apnea had an average AHI was 64/hr. </a:t>
            </a:r>
          </a:p>
          <a:p>
            <a:pPr lvl="1"/>
            <a:r>
              <a:rPr lang="en-US" dirty="0"/>
              <a:t>16/20 had central sleep apnea.</a:t>
            </a:r>
          </a:p>
          <a:p>
            <a:pPr lvl="3"/>
            <a:r>
              <a:rPr lang="en-US" sz="1400" dirty="0">
                <a:solidFill>
                  <a:srgbClr val="92D050"/>
                </a:solidFill>
              </a:rPr>
              <a:t>J Clin Sleep Med. 2014 Jun 15; 10(6): 637–643.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52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CD4BA-8E9D-400E-B403-388E74EAB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Medical Malpractice and prescription painkillers</a:t>
            </a:r>
          </a:p>
          <a:p>
            <a:r>
              <a:rPr lang="en-US" dirty="0"/>
              <a:t>The following are examples of medical malpractice when doctors negligently prescribe prescription painkillers that may injure, harm, or even cause </a:t>
            </a:r>
            <a:r>
              <a:rPr lang="en-US" dirty="0">
                <a:hlinkClick r:id="rId2"/>
              </a:rPr>
              <a:t>death</a:t>
            </a:r>
            <a:r>
              <a:rPr lang="en-US" dirty="0"/>
              <a:t> to patients. </a:t>
            </a:r>
          </a:p>
          <a:p>
            <a:r>
              <a:rPr lang="en-US" dirty="0"/>
              <a:t>Some physicians place patients on high doses of painkillers when unnecessary, putting them at risk of an overdose</a:t>
            </a:r>
          </a:p>
          <a:p>
            <a:r>
              <a:rPr lang="en-US" dirty="0"/>
              <a:t>Patients are treated with these drugs for longer than necessary, increasing the likelihood that they may become addicted</a:t>
            </a:r>
          </a:p>
          <a:p>
            <a:r>
              <a:rPr lang="en-US" b="1" dirty="0">
                <a:solidFill>
                  <a:srgbClr val="FF0000"/>
                </a:solidFill>
              </a:rPr>
              <a:t>Patients are not a proper candidate for a particular opioid painkiller, but it's prescribed to them anyway (e.g.  patients suffer from conditions such as sleep apnea and pulmonary problems) which make the use of opioid painkillers very dangerous.</a:t>
            </a:r>
          </a:p>
          <a:p>
            <a:r>
              <a:rPr lang="en-US" dirty="0"/>
              <a:t>Patients are switched from one powerful painkiller to another by their doctor (practice is known as opioid rotation) may also face serious health risks, either from an </a:t>
            </a:r>
            <a:r>
              <a:rPr lang="en-US" b="1" dirty="0"/>
              <a:t>interaction between two drugs,</a:t>
            </a:r>
            <a:r>
              <a:rPr lang="en-US" dirty="0"/>
              <a:t> or because a</a:t>
            </a:r>
            <a:r>
              <a:rPr lang="en-US" b="1" dirty="0"/>
              <a:t> new medication is much stronger than the old.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Best Georgia Personal Injury Lawyers.png">
            <a:extLst>
              <a:ext uri="{FF2B5EF4-FFF2-40B4-BE49-F238E27FC236}">
                <a16:creationId xmlns:a16="http://schemas.microsoft.com/office/drawing/2014/main" id="{F86DA199-FCFA-49D5-BAA6-FD6CA3F47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612" y="457200"/>
            <a:ext cx="33337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62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6466-22B7-4B10-8D2F-D50BCF7C5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Opiate Effect on Breathing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2A03A-D257-4655-9A96-FDEE8E9D87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Suppress respiratory rate and tidal volume by directly binding to mu receptors in CNS</a:t>
            </a:r>
            <a:r>
              <a:rPr lang="en-US" dirty="0"/>
              <a:t>.</a:t>
            </a:r>
          </a:p>
          <a:p>
            <a:r>
              <a:rPr lang="en-US" b="1" dirty="0"/>
              <a:t>Most patients have little or no daytime hypercapnia unless the narcotic dose is very high or the patient has comorbidities such as CHF or COPD.</a:t>
            </a:r>
          </a:p>
          <a:p>
            <a:r>
              <a:rPr lang="en-US" b="1" dirty="0"/>
              <a:t>Narcotics may also disrupt sleep architecture by decreasing stage REM sleep, stage N3 sleep, and reduce sleep efficiency.</a:t>
            </a:r>
          </a:p>
          <a:p>
            <a:r>
              <a:rPr lang="en-US" b="1" dirty="0"/>
              <a:t>Large number of arousals from sleep due to inducing sleep related breathing disorder.</a:t>
            </a:r>
          </a:p>
          <a:p>
            <a:pPr lvl="1"/>
            <a:r>
              <a:rPr lang="en-US" dirty="0">
                <a:solidFill>
                  <a:srgbClr val="92D050"/>
                </a:solidFill>
              </a:rPr>
              <a:t>J Clin Sleep Med. 2014 Jun 15; 10(6): 637–643.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9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1C40B-75B4-4DA2-BF26-604C7FA86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does Central Sleep Apnea look like in Chronic Narcotic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AA513-F02C-464E-9FE0-8E860BD68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Occurs during non-REM Sleep</a:t>
            </a:r>
          </a:p>
          <a:p>
            <a:r>
              <a:rPr lang="en-US" b="1" dirty="0"/>
              <a:t>Somewhat chaotic pattern of breathing between apnea episodes---Very different from Cheyne Stokes apneas.</a:t>
            </a:r>
          </a:p>
          <a:p>
            <a:r>
              <a:rPr lang="en-US" b="1" dirty="0"/>
              <a:t>Apnea events have variable duration</a:t>
            </a:r>
          </a:p>
          <a:p>
            <a:r>
              <a:rPr lang="en-US" b="1" dirty="0"/>
              <a:t>Often high frequency</a:t>
            </a:r>
          </a:p>
        </p:txBody>
      </p:sp>
    </p:spTree>
    <p:extLst>
      <p:ext uri="{BB962C8B-B14F-4D97-AF65-F5344CB8AC3E}">
        <p14:creationId xmlns:p14="http://schemas.microsoft.com/office/powerpoint/2010/main" val="19830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156E5-00DE-4D11-A3AE-56B5875C9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Patterns of Central Sleep Apnea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3B3253-1EC1-43FA-AEA2-2684F52C115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04950" y="3157016"/>
            <a:ext cx="4419600" cy="1610767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631504-E966-458E-B56C-0388DD5264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9350" y="3172408"/>
            <a:ext cx="4419600" cy="15799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0A5835-477C-4E23-AD1A-3676F93E076F}"/>
              </a:ext>
            </a:extLst>
          </p:cNvPr>
          <p:cNvSpPr txBox="1"/>
          <p:nvPr/>
        </p:nvSpPr>
        <p:spPr>
          <a:xfrm>
            <a:off x="1814229" y="2061552"/>
            <a:ext cx="3801041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dirty="0"/>
              <a:t>Biot’s Breathing</a:t>
            </a:r>
          </a:p>
          <a:p>
            <a:r>
              <a:rPr lang="en-US" dirty="0"/>
              <a:t>* Pattern in Narcotic associated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31F80A-D5A9-4F7C-9B6F-3FBAA33D94FB}"/>
              </a:ext>
            </a:extLst>
          </p:cNvPr>
          <p:cNvSpPr txBox="1"/>
          <p:nvPr/>
        </p:nvSpPr>
        <p:spPr>
          <a:xfrm>
            <a:off x="6793507" y="2071300"/>
            <a:ext cx="3291286" cy="64633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dirty="0"/>
              <a:t>Cheyne Stokes Breathing</a:t>
            </a:r>
          </a:p>
          <a:p>
            <a:r>
              <a:rPr lang="en-US" dirty="0"/>
              <a:t> * pattern in CHF with low 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B5B70A-EF24-4346-96A8-C4F784F5BB84}"/>
              </a:ext>
            </a:extLst>
          </p:cNvPr>
          <p:cNvSpPr txBox="1"/>
          <p:nvPr/>
        </p:nvSpPr>
        <p:spPr>
          <a:xfrm>
            <a:off x="1370012" y="6107668"/>
            <a:ext cx="5604419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Images from SEEK ACCP for sleep medicine 2017</a:t>
            </a:r>
          </a:p>
        </p:txBody>
      </p:sp>
    </p:spTree>
    <p:extLst>
      <p:ext uri="{BB962C8B-B14F-4D97-AF65-F5344CB8AC3E}">
        <p14:creationId xmlns:p14="http://schemas.microsoft.com/office/powerpoint/2010/main" val="263459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device&#10;&#10;Description generated with high confidence">
            <a:extLst>
              <a:ext uri="{FF2B5EF4-FFF2-40B4-BE49-F238E27FC236}">
                <a16:creationId xmlns:a16="http://schemas.microsoft.com/office/drawing/2014/main" id="{C3100818-ECA1-41C9-9A30-B528464DF7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612" y="1143000"/>
            <a:ext cx="7162800" cy="5372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DD3B55-731C-4388-823B-9B45A5F326F9}"/>
              </a:ext>
            </a:extLst>
          </p:cNvPr>
          <p:cNvSpPr txBox="1"/>
          <p:nvPr/>
        </p:nvSpPr>
        <p:spPr>
          <a:xfrm>
            <a:off x="3351212" y="729734"/>
            <a:ext cx="617434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dirty="0"/>
              <a:t>Typical PSG in a patient with Narcotic Induced CSA</a:t>
            </a:r>
          </a:p>
        </p:txBody>
      </p:sp>
    </p:spTree>
    <p:extLst>
      <p:ext uri="{BB962C8B-B14F-4D97-AF65-F5344CB8AC3E}">
        <p14:creationId xmlns:p14="http://schemas.microsoft.com/office/powerpoint/2010/main" val="39453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75C11-1F65-4B1F-AE76-FC2A1AF9E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you evaluate Sleep Apnea in a Patient with Chronic Pain?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C6604-9951-42AE-A10F-A47FD880C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Index of suspicion that it is present</a:t>
            </a:r>
          </a:p>
          <a:p>
            <a:r>
              <a:rPr lang="en-US" b="1" dirty="0"/>
              <a:t>Establish risk of isolated OSA vs. mixed OSA/CSA</a:t>
            </a:r>
          </a:p>
          <a:p>
            <a:r>
              <a:rPr lang="en-US" b="1" dirty="0"/>
              <a:t>Comorbidities?</a:t>
            </a:r>
          </a:p>
          <a:p>
            <a:r>
              <a:rPr lang="en-US" b="1" dirty="0"/>
              <a:t>Decide test:  </a:t>
            </a:r>
          </a:p>
          <a:p>
            <a:pPr lvl="1"/>
            <a:r>
              <a:rPr lang="en-US" b="1" dirty="0"/>
              <a:t>Home Sleep Testing or In-lab Polysomnogram</a:t>
            </a:r>
          </a:p>
        </p:txBody>
      </p:sp>
    </p:spTree>
    <p:extLst>
      <p:ext uri="{BB962C8B-B14F-4D97-AF65-F5344CB8AC3E}">
        <p14:creationId xmlns:p14="http://schemas.microsoft.com/office/powerpoint/2010/main" val="329040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F268F-5D25-47E9-A982-C44E42464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Home Sleep Testing</a:t>
            </a:r>
            <a:br>
              <a:rPr lang="en-US" dirty="0"/>
            </a:br>
            <a:r>
              <a:rPr lang="en-US" dirty="0">
                <a:solidFill>
                  <a:srgbClr val="FFFF00"/>
                </a:solidFill>
              </a:rPr>
              <a:t>Unattended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80BBC-1B20-4F3D-B2E5-8ADE557712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Level III HST devices require 4 channels</a:t>
            </a:r>
          </a:p>
          <a:p>
            <a:pPr lvl="1"/>
            <a:r>
              <a:rPr lang="en-US" dirty="0"/>
              <a:t>2 devices: airflow and respiratory movement</a:t>
            </a:r>
          </a:p>
          <a:p>
            <a:pPr lvl="1"/>
            <a:r>
              <a:rPr lang="en-US" dirty="0"/>
              <a:t>ECG or pulse</a:t>
            </a:r>
          </a:p>
          <a:p>
            <a:pPr lvl="1"/>
            <a:r>
              <a:rPr lang="en-US" dirty="0"/>
              <a:t>Oxygen saturation</a:t>
            </a:r>
          </a:p>
          <a:p>
            <a:r>
              <a:rPr lang="en-US" dirty="0">
                <a:solidFill>
                  <a:srgbClr val="FFFF00"/>
                </a:solidFill>
              </a:rPr>
              <a:t>WatchPAT</a:t>
            </a:r>
          </a:p>
          <a:p>
            <a:pPr lvl="1"/>
            <a:r>
              <a:rPr lang="en-US" dirty="0"/>
              <a:t>Peripheral arterial tone---also pulse and oxygen saturation</a:t>
            </a:r>
          </a:p>
          <a:p>
            <a:pPr lvl="1"/>
            <a:r>
              <a:rPr lang="en-US" dirty="0"/>
              <a:t>Respiratory Effort generator</a:t>
            </a:r>
          </a:p>
          <a:p>
            <a:pPr lvl="1"/>
            <a:r>
              <a:rPr lang="en-US" dirty="0"/>
              <a:t>Does Not measure of flow</a:t>
            </a:r>
          </a:p>
          <a:p>
            <a:r>
              <a:rPr lang="en-US" dirty="0"/>
              <a:t>Do not measure limb movements</a:t>
            </a:r>
          </a:p>
          <a:p>
            <a:r>
              <a:rPr lang="en-US" dirty="0"/>
              <a:t> Most Record time in bed not sleep time or sleep stages although many combine with actigraphy to determine sleep time</a:t>
            </a:r>
          </a:p>
        </p:txBody>
      </p:sp>
    </p:spTree>
    <p:extLst>
      <p:ext uri="{BB962C8B-B14F-4D97-AF65-F5344CB8AC3E}">
        <p14:creationId xmlns:p14="http://schemas.microsoft.com/office/powerpoint/2010/main" val="218485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CC37A-B43B-40E0-90DC-5ABD5667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Symptoms of a Sleep Deprivation are more Common in patients with Chronic Pain than in General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CA4B7-AD64-480C-98AA-71DE647FEF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Chronic Insomnia</a:t>
            </a:r>
            <a:endParaRPr lang="en-US" sz="700" dirty="0"/>
          </a:p>
          <a:p>
            <a:pPr lvl="1"/>
            <a:r>
              <a:rPr lang="en-US" b="1" dirty="0"/>
              <a:t>40%-70% of chronic pain patients complain of poor quality sleep based on </a:t>
            </a:r>
            <a:r>
              <a:rPr lang="en-US" dirty="0"/>
              <a:t> Pittsburgh Sleep Quality Index score</a:t>
            </a:r>
            <a:r>
              <a:rPr lang="en-US" b="1" dirty="0"/>
              <a:t>.</a:t>
            </a:r>
          </a:p>
          <a:p>
            <a:pPr lvl="1"/>
            <a:r>
              <a:rPr lang="en-US" b="1" dirty="0"/>
              <a:t>20% of patients with chronic neck and back pain  report sleeping less than 4 hours per night.</a:t>
            </a:r>
            <a:endParaRPr lang="fi-FI" sz="600" dirty="0">
              <a:solidFill>
                <a:srgbClr val="92D05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Hypersomnia?</a:t>
            </a:r>
          </a:p>
          <a:p>
            <a:pPr lvl="1"/>
            <a:r>
              <a:rPr lang="en-US" b="1" dirty="0"/>
              <a:t>36% </a:t>
            </a:r>
            <a:r>
              <a:rPr lang="en-US" dirty="0"/>
              <a:t>of 140 patients in a pain clinic who were not screed for risk of sleep apnea underwent polysomnograms and were found to have severe sleep apnea with an AHI &gt;30/hr. </a:t>
            </a:r>
            <a:r>
              <a:rPr lang="en-US" sz="600" i="1" dirty="0">
                <a:solidFill>
                  <a:srgbClr val="92D050"/>
                </a:solidFill>
              </a:rPr>
              <a:t>Pain Med. 2008 May-Jun; 9(4):425-32</a:t>
            </a:r>
            <a:endParaRPr lang="en-US" sz="600" dirty="0">
              <a:solidFill>
                <a:srgbClr val="92D050"/>
              </a:solidFill>
            </a:endParaRPr>
          </a:p>
          <a:p>
            <a:endParaRPr lang="en-US" dirty="0"/>
          </a:p>
          <a:p>
            <a:endParaRPr lang="fi-FI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A1D8E-AC70-4885-AA58-4A032A75F0A4}"/>
              </a:ext>
            </a:extLst>
          </p:cNvPr>
          <p:cNvSpPr txBox="1"/>
          <p:nvPr/>
        </p:nvSpPr>
        <p:spPr>
          <a:xfrm>
            <a:off x="6856412" y="3352800"/>
            <a:ext cx="4267200" cy="24622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 anchor="ctr" anchorCtr="1">
            <a:spAutoFit/>
          </a:bodyPr>
          <a:lstStyle/>
          <a:p>
            <a:r>
              <a:rPr lang="en-US" sz="1000" u="sng" dirty="0">
                <a:solidFill>
                  <a:srgbClr val="92D050"/>
                </a:solidFill>
              </a:rPr>
              <a:t>Eur Rev Med Pharmacol Sci.</a:t>
            </a:r>
            <a:r>
              <a:rPr lang="en-US" sz="1000" dirty="0">
                <a:solidFill>
                  <a:srgbClr val="92D050"/>
                </a:solidFill>
              </a:rPr>
              <a:t> 2014;18(17):2475-81.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5854D1-313F-4DC4-B90C-456387969CB0}"/>
              </a:ext>
            </a:extLst>
          </p:cNvPr>
          <p:cNvSpPr txBox="1"/>
          <p:nvPr/>
        </p:nvSpPr>
        <p:spPr>
          <a:xfrm>
            <a:off x="11428412" y="2863334"/>
            <a:ext cx="18473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8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E4E57-4F85-4913-A332-CA9847F21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WatchPat Home Sleep Testing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BCBC-0951-4F2C-81CC-60000E104D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PAT signal</a:t>
            </a:r>
          </a:p>
          <a:p>
            <a:pPr lvl="1"/>
            <a:r>
              <a:rPr lang="en-US" dirty="0"/>
              <a:t>Peripheral Arterial Tone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8BA8F-EEB3-4461-844D-CF6F954FC3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Central Pulse Respiratory Effort generator</a:t>
            </a:r>
          </a:p>
        </p:txBody>
      </p:sp>
      <p:pic>
        <p:nvPicPr>
          <p:cNvPr id="6" name="Picture 5" descr="A picture containing indoor, wall, sky, object&#10;&#10;Description generated with high confidence">
            <a:extLst>
              <a:ext uri="{FF2B5EF4-FFF2-40B4-BE49-F238E27FC236}">
                <a16:creationId xmlns:a16="http://schemas.microsoft.com/office/drawing/2014/main" id="{308E8BF6-DCD5-43D6-AD7A-EB889A1CFC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2" y="2895600"/>
            <a:ext cx="3886202" cy="2602604"/>
          </a:xfrm>
          <a:prstGeom prst="rect">
            <a:avLst/>
          </a:prstGeom>
        </p:spPr>
      </p:pic>
      <p:pic>
        <p:nvPicPr>
          <p:cNvPr id="8" name="Picture 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1D5DDA1F-01E4-4E86-9AC9-DFAFD4021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612" y="2849477"/>
            <a:ext cx="3810000" cy="26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A029F-12EB-4D1B-A6B5-43C1C3CE2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When do you use Home Sleep testing and when do you order in-lab testing?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0F474-B999-4AC9-905C-35357317D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en-US" sz="2200" b="1" dirty="0">
                <a:solidFill>
                  <a:srgbClr val="00B050"/>
                </a:solidFill>
              </a:rPr>
              <a:t>Home sleep Testing(Type III)</a:t>
            </a:r>
          </a:p>
          <a:p>
            <a:pPr lvl="1"/>
            <a:r>
              <a:rPr lang="en-US" dirty="0"/>
              <a:t>Patients with high pretest probability of OSA who are candidates for Auto-PAP.</a:t>
            </a:r>
          </a:p>
          <a:p>
            <a:pPr lvl="1"/>
            <a:r>
              <a:rPr lang="en-US" dirty="0"/>
              <a:t>Patients unlikely to need supplemental oxygen</a:t>
            </a:r>
          </a:p>
          <a:p>
            <a:pPr lvl="1"/>
            <a:r>
              <a:rPr lang="en-US" dirty="0"/>
              <a:t>Low pretest probability of OSA </a:t>
            </a:r>
          </a:p>
          <a:p>
            <a:pPr lvl="1"/>
            <a:r>
              <a:rPr lang="en-US" dirty="0"/>
              <a:t>CSA?—screening tool</a:t>
            </a:r>
          </a:p>
          <a:p>
            <a:pPr lvl="2"/>
            <a:r>
              <a:rPr lang="en-US" dirty="0"/>
              <a:t>Low pretest probability</a:t>
            </a:r>
          </a:p>
          <a:p>
            <a:pPr lvl="2"/>
            <a:r>
              <a:rPr lang="en-US" dirty="0"/>
              <a:t>Does not want an in-lab test</a:t>
            </a:r>
          </a:p>
          <a:p>
            <a:pPr lvl="2"/>
            <a:r>
              <a:rPr lang="en-US" dirty="0"/>
              <a:t>Assist with guiding narcotic therapy</a:t>
            </a:r>
          </a:p>
          <a:p>
            <a:pPr marL="231775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613B4-F5DF-4A91-A6AD-E7F2456759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6811" y="1905001"/>
            <a:ext cx="4401971" cy="4114800"/>
          </a:xfrm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In-lab Sleep testing</a:t>
            </a:r>
          </a:p>
          <a:p>
            <a:pPr lvl="1"/>
            <a:r>
              <a:rPr lang="en-US" dirty="0"/>
              <a:t>Patients with insomnia</a:t>
            </a:r>
          </a:p>
          <a:p>
            <a:pPr lvl="1"/>
            <a:r>
              <a:rPr lang="en-US" dirty="0"/>
              <a:t>Patients with specific comorbidities</a:t>
            </a:r>
          </a:p>
          <a:p>
            <a:pPr lvl="2"/>
            <a:r>
              <a:rPr lang="en-US" dirty="0"/>
              <a:t>COPD with hypoxemia</a:t>
            </a:r>
          </a:p>
          <a:p>
            <a:pPr lvl="2"/>
            <a:r>
              <a:rPr lang="en-US" dirty="0"/>
              <a:t>CVA</a:t>
            </a:r>
          </a:p>
          <a:p>
            <a:pPr lvl="2"/>
            <a:r>
              <a:rPr lang="en-US" dirty="0"/>
              <a:t>CHF</a:t>
            </a:r>
          </a:p>
          <a:p>
            <a:pPr lvl="1"/>
            <a:r>
              <a:rPr lang="en-US" dirty="0"/>
              <a:t>Patients with significant risk of central sleep apnea</a:t>
            </a:r>
          </a:p>
          <a:p>
            <a:pPr lvl="2"/>
            <a:r>
              <a:rPr lang="en-US" dirty="0"/>
              <a:t>CHF with LV failure</a:t>
            </a:r>
          </a:p>
          <a:p>
            <a:pPr lvl="2"/>
            <a:r>
              <a:rPr lang="en-US" dirty="0"/>
              <a:t>Narcotic associated CSA</a:t>
            </a:r>
          </a:p>
        </p:txBody>
      </p:sp>
    </p:spTree>
    <p:extLst>
      <p:ext uri="{BB962C8B-B14F-4D97-AF65-F5344CB8AC3E}">
        <p14:creationId xmlns:p14="http://schemas.microsoft.com/office/powerpoint/2010/main" val="36097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2686-AEA8-4B8E-B416-03979CF5C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 of In-Lab Sleep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1D332-FA8F-4C12-912B-CF728559E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Evaluates total sleep time rather than time in bed</a:t>
            </a:r>
          </a:p>
          <a:p>
            <a:r>
              <a:rPr lang="en-US" dirty="0"/>
              <a:t>Measure airflow rather than a surrogate for airflow such as vascular tone.</a:t>
            </a:r>
          </a:p>
          <a:p>
            <a:r>
              <a:rPr lang="en-US" dirty="0"/>
              <a:t>Attendant can ensure device is applied and adjusted correctly.</a:t>
            </a:r>
          </a:p>
          <a:p>
            <a:r>
              <a:rPr lang="en-US" dirty="0"/>
              <a:t>Measures Sleep, Respiration, and body movement disorders.</a:t>
            </a:r>
          </a:p>
          <a:p>
            <a:r>
              <a:rPr lang="en-US" dirty="0"/>
              <a:t>Therapy for central sleep apnea the same night.</a:t>
            </a:r>
          </a:p>
          <a:p>
            <a:pPr lvl="1"/>
            <a:r>
              <a:rPr lang="en-US" dirty="0"/>
              <a:t>ASV</a:t>
            </a:r>
          </a:p>
          <a:p>
            <a:r>
              <a:rPr lang="en-US" dirty="0"/>
              <a:t>Approval for supplemental oxygen the same night.</a:t>
            </a:r>
          </a:p>
        </p:txBody>
      </p:sp>
    </p:spTree>
    <p:extLst>
      <p:ext uri="{BB962C8B-B14F-4D97-AF65-F5344CB8AC3E}">
        <p14:creationId xmlns:p14="http://schemas.microsoft.com/office/powerpoint/2010/main" val="165611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90014-113F-46E4-A2D9-099A82575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ASV is the PAP treatment of choice for narcotic associated CSA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BB610-8340-4919-82FC-8829E3DE00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803" y="2286000"/>
            <a:ext cx="9134391" cy="2667001"/>
          </a:xfrm>
        </p:spPr>
        <p:txBody>
          <a:bodyPr/>
          <a:lstStyle/>
          <a:p>
            <a:r>
              <a:rPr lang="en-US" dirty="0"/>
              <a:t>Studies now support adaptive servo ventilation(ASV) with or without demonstration of CPAP failure during in lab diagnostic split night sleep study.</a:t>
            </a:r>
          </a:p>
          <a:p>
            <a:r>
              <a:rPr lang="en-US" dirty="0"/>
              <a:t>ASV can eliminate Central Apneas.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F2A27-76ED-4139-8895-A1CCF8614A9A}"/>
              </a:ext>
            </a:extLst>
          </p:cNvPr>
          <p:cNvSpPr txBox="1"/>
          <p:nvPr/>
        </p:nvSpPr>
        <p:spPr>
          <a:xfrm>
            <a:off x="684212" y="5405736"/>
            <a:ext cx="4998484" cy="9233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>
                <a:hlinkClick r:id="rId2" tooltip="Journal of clinical sleep medicine : JCSM : official publication of the American Academy of Sleep Medicine."/>
              </a:rPr>
              <a:t>J Clin Sleep Med.</a:t>
            </a:r>
            <a:r>
              <a:rPr lang="en-US" dirty="0"/>
              <a:t> 2014 Jun 15;10(6):637-43. </a:t>
            </a:r>
          </a:p>
          <a:p>
            <a:r>
              <a:rPr lang="en-US" dirty="0">
                <a:hlinkClick r:id="rId3" tooltip="Journal of clinical sleep medicine : JCSM : official publication of the American Academy of Sleep Medicine."/>
              </a:rPr>
              <a:t>J Clin Sleep Med.</a:t>
            </a:r>
            <a:r>
              <a:rPr lang="en-US" dirty="0"/>
              <a:t> 2012 Oct 15;8(5):569-76. </a:t>
            </a:r>
          </a:p>
          <a:p>
            <a:r>
              <a:rPr lang="nn-NO" dirty="0">
                <a:hlinkClick r:id="rId4" tooltip="Journal of clinical sleep medicine : JCSM : official publication of the American Academy of Sleep Medicine."/>
              </a:rPr>
              <a:t>J Clin Sleep Med.</a:t>
            </a:r>
            <a:r>
              <a:rPr lang="nn-NO" dirty="0"/>
              <a:t> 2008 Aug 15;4(4):305-10.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946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3F3BF-020B-4A51-BC3A-5DA9ED254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Ordering In-Lab Split Night Sleep Study in Patients on Chronic Narcotics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F7473-F265-4F41-8D49-8FA6F129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Specify Split night study</a:t>
            </a:r>
          </a:p>
          <a:p>
            <a:r>
              <a:rPr lang="en-US" dirty="0"/>
              <a:t>State in the order risk for CSA due to narcotic use and titrate with ASV if CSA present.</a:t>
            </a:r>
          </a:p>
        </p:txBody>
      </p:sp>
    </p:spTree>
    <p:extLst>
      <p:ext uri="{BB962C8B-B14F-4D97-AF65-F5344CB8AC3E}">
        <p14:creationId xmlns:p14="http://schemas.microsoft.com/office/powerpoint/2010/main" val="34248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6F59C-BE2C-4167-95D3-122132AE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ASV?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1D058-8C8C-4865-AB00-957DB3E27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 is a pressure therapy like CPAP or Bilevel. </a:t>
            </a:r>
          </a:p>
          <a:p>
            <a:r>
              <a:rPr lang="en-US" dirty="0"/>
              <a:t>Detects pauses in breathing—Apneas</a:t>
            </a:r>
          </a:p>
          <a:p>
            <a:r>
              <a:rPr lang="en-US" dirty="0"/>
              <a:t>Ensures a certain number of breath per minute in patients who fail to initiate a breath.</a:t>
            </a:r>
          </a:p>
          <a:p>
            <a:r>
              <a:rPr lang="en-US" dirty="0"/>
              <a:t>Varies the inspiratory pressure support based on that breaths inspiratory pressure needs.</a:t>
            </a:r>
          </a:p>
          <a:p>
            <a:r>
              <a:rPr lang="en-US" dirty="0">
                <a:solidFill>
                  <a:srgbClr val="FF0000"/>
                </a:solidFill>
              </a:rPr>
              <a:t>Does not ensure a tidal volume.</a:t>
            </a:r>
          </a:p>
        </p:txBody>
      </p:sp>
    </p:spTree>
    <p:extLst>
      <p:ext uri="{BB962C8B-B14F-4D97-AF65-F5344CB8AC3E}">
        <p14:creationId xmlns:p14="http://schemas.microsoft.com/office/powerpoint/2010/main" val="24525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90FC-F6CC-4488-948F-5AEFB7D2D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When should ASV </a:t>
            </a:r>
            <a:r>
              <a:rPr lang="en-US" sz="5400" dirty="0">
                <a:solidFill>
                  <a:srgbClr val="FF0000"/>
                </a:solidFill>
              </a:rPr>
              <a:t>not</a:t>
            </a:r>
            <a:r>
              <a:rPr lang="en-US" dirty="0"/>
              <a:t> be used?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E059-F636-457A-AFB1-6B8E696D3F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Patients with Cheyne Stokes central apneas and systolic heart failure with ejection fraction less than 45%.</a:t>
            </a:r>
          </a:p>
          <a:p>
            <a:pPr lvl="3"/>
            <a:r>
              <a:rPr lang="en-US" dirty="0"/>
              <a:t>SERVE-HV study NEJM 2015</a:t>
            </a:r>
          </a:p>
          <a:p>
            <a:r>
              <a:rPr lang="en-US" b="1" dirty="0"/>
              <a:t>Patients who need non-invasive </a:t>
            </a:r>
            <a:r>
              <a:rPr lang="en-US" b="1" dirty="0">
                <a:solidFill>
                  <a:srgbClr val="00B050"/>
                </a:solidFill>
              </a:rPr>
              <a:t>volume</a:t>
            </a:r>
            <a:r>
              <a:rPr lang="en-US" b="1" dirty="0"/>
              <a:t> regulated ventilation.</a:t>
            </a:r>
          </a:p>
          <a:p>
            <a:pPr lvl="1"/>
            <a:r>
              <a:rPr lang="en-US" dirty="0"/>
              <a:t>Neuromuscular weakness disorders</a:t>
            </a:r>
          </a:p>
          <a:p>
            <a:pPr lvl="1"/>
            <a:r>
              <a:rPr lang="en-US" dirty="0"/>
              <a:t>Chronic severe hypoventilation</a:t>
            </a:r>
          </a:p>
          <a:p>
            <a:pPr lvl="1"/>
            <a:r>
              <a:rPr lang="en-US" dirty="0"/>
              <a:t>Severe COPD with hypercarbia</a:t>
            </a:r>
          </a:p>
        </p:txBody>
      </p:sp>
    </p:spTree>
    <p:extLst>
      <p:ext uri="{BB962C8B-B14F-4D97-AF65-F5344CB8AC3E}">
        <p14:creationId xmlns:p14="http://schemas.microsoft.com/office/powerpoint/2010/main" val="24952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C974F-E7E9-4872-A703-41A0646F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107753"/>
            <a:ext cx="9144001" cy="1371600"/>
          </a:xfrm>
        </p:spPr>
        <p:txBody>
          <a:bodyPr/>
          <a:lstStyle/>
          <a:p>
            <a:r>
              <a:rPr lang="en-US" dirty="0"/>
              <a:t>Summary: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388C9DF-AAE4-459C-BDF1-FB96BDC1E7D4}"/>
              </a:ext>
            </a:extLst>
          </p:cNvPr>
          <p:cNvSpPr/>
          <p:nvPr/>
        </p:nvSpPr>
        <p:spPr>
          <a:xfrm>
            <a:off x="1446212" y="2438400"/>
            <a:ext cx="3505200" cy="2286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Sleep Deprivation</a:t>
            </a:r>
          </a:p>
          <a:p>
            <a:r>
              <a:rPr lang="en-US" sz="2000" b="1" dirty="0"/>
              <a:t>Or</a:t>
            </a:r>
          </a:p>
          <a:p>
            <a:r>
              <a:rPr lang="en-US" sz="2000" b="1" dirty="0"/>
              <a:t> Fragmentation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D3E3466-6DDF-4528-A9B1-BE47602FB455}"/>
              </a:ext>
            </a:extLst>
          </p:cNvPr>
          <p:cNvSpPr/>
          <p:nvPr/>
        </p:nvSpPr>
        <p:spPr>
          <a:xfrm>
            <a:off x="5279584" y="1748235"/>
            <a:ext cx="2338827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Insomnia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F19121-15C5-48B7-899A-95CB06670492}"/>
              </a:ext>
            </a:extLst>
          </p:cNvPr>
          <p:cNvSpPr/>
          <p:nvPr/>
        </p:nvSpPr>
        <p:spPr>
          <a:xfrm>
            <a:off x="8304212" y="2895600"/>
            <a:ext cx="19050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Pain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F9C6830-C41E-4E0D-9C6B-9929730C10D9}"/>
              </a:ext>
            </a:extLst>
          </p:cNvPr>
          <p:cNvSpPr/>
          <p:nvPr/>
        </p:nvSpPr>
        <p:spPr>
          <a:xfrm>
            <a:off x="5027612" y="3200400"/>
            <a:ext cx="3048000" cy="3048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C3DFF41F-5563-4E84-9C8E-36E4B36AC98E}"/>
              </a:ext>
            </a:extLst>
          </p:cNvPr>
          <p:cNvSpPr/>
          <p:nvPr/>
        </p:nvSpPr>
        <p:spPr>
          <a:xfrm>
            <a:off x="5027612" y="3657599"/>
            <a:ext cx="2971800" cy="120174"/>
          </a:xfrm>
          <a:prstGeom prst="lef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1BAE9F89-8CD4-45BF-AA59-9595147BC029}"/>
              </a:ext>
            </a:extLst>
          </p:cNvPr>
          <p:cNvSpPr/>
          <p:nvPr/>
        </p:nvSpPr>
        <p:spPr>
          <a:xfrm>
            <a:off x="4498360" y="1748235"/>
            <a:ext cx="685800" cy="9144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5080A0-E952-4D76-8C97-2C778690B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212" y="4495798"/>
            <a:ext cx="688908" cy="91447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9B634AB-1840-4C72-B3BC-E7FB571029DB}"/>
              </a:ext>
            </a:extLst>
          </p:cNvPr>
          <p:cNvSpPr/>
          <p:nvPr/>
        </p:nvSpPr>
        <p:spPr>
          <a:xfrm>
            <a:off x="5279585" y="4495798"/>
            <a:ext cx="2338827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Hypersomnia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EFA3750-100B-4299-88D5-91492E2C9122}"/>
              </a:ext>
            </a:extLst>
          </p:cNvPr>
          <p:cNvCxnSpPr/>
          <p:nvPr/>
        </p:nvCxnSpPr>
        <p:spPr>
          <a:xfrm>
            <a:off x="7770812" y="2286000"/>
            <a:ext cx="1295400" cy="533400"/>
          </a:xfrm>
          <a:prstGeom prst="straightConnector1">
            <a:avLst/>
          </a:prstGeom>
          <a:ln w="571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3A84378-02E8-4C5A-934E-03737B53F27A}"/>
              </a:ext>
            </a:extLst>
          </p:cNvPr>
          <p:cNvCxnSpPr/>
          <p:nvPr/>
        </p:nvCxnSpPr>
        <p:spPr>
          <a:xfrm flipV="1">
            <a:off x="7694612" y="3886200"/>
            <a:ext cx="1295400" cy="914400"/>
          </a:xfrm>
          <a:prstGeom prst="straightConnector1">
            <a:avLst/>
          </a:prstGeom>
          <a:ln w="571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E2CADAE-8829-4B2D-8B53-ED97DE42355E}"/>
              </a:ext>
            </a:extLst>
          </p:cNvPr>
          <p:cNvCxnSpPr/>
          <p:nvPr/>
        </p:nvCxnSpPr>
        <p:spPr>
          <a:xfrm flipH="1" flipV="1">
            <a:off x="7618411" y="2362200"/>
            <a:ext cx="1066801" cy="457200"/>
          </a:xfrm>
          <a:prstGeom prst="straightConnector1">
            <a:avLst/>
          </a:prstGeom>
          <a:ln w="3810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9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47E52-E580-4B4E-9285-2785E08CE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4C79E-C89A-4883-9415-DF851C3E8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Simple screening for sleep disturbance in patients with chronic pain is important.</a:t>
            </a:r>
          </a:p>
          <a:p>
            <a:r>
              <a:rPr lang="en-US" b="1" dirty="0"/>
              <a:t>Screening can be adequately performed with simple questionnaires for </a:t>
            </a:r>
            <a:r>
              <a:rPr lang="en-US" b="1" dirty="0">
                <a:solidFill>
                  <a:srgbClr val="FF0000"/>
                </a:solidFill>
              </a:rPr>
              <a:t>Insomnia </a:t>
            </a:r>
            <a:r>
              <a:rPr lang="en-US" b="1" dirty="0"/>
              <a:t>and</a:t>
            </a:r>
            <a:r>
              <a:rPr lang="en-US" b="1" dirty="0">
                <a:solidFill>
                  <a:srgbClr val="FF0000"/>
                </a:solidFill>
              </a:rPr>
              <a:t> hypersomnia</a:t>
            </a:r>
            <a:r>
              <a:rPr lang="en-US" b="1" dirty="0"/>
              <a:t>.</a:t>
            </a:r>
          </a:p>
          <a:p>
            <a:r>
              <a:rPr lang="en-US" b="1" dirty="0"/>
              <a:t>Some aspects of </a:t>
            </a:r>
            <a:r>
              <a:rPr lang="en-US" b="1" dirty="0">
                <a:solidFill>
                  <a:srgbClr val="FF0000"/>
                </a:solidFill>
              </a:rPr>
              <a:t>Insomnia</a:t>
            </a:r>
            <a:r>
              <a:rPr lang="en-US" b="1" dirty="0"/>
              <a:t> can be managed relatively simply by non psychiatrists/therapists.</a:t>
            </a:r>
          </a:p>
          <a:p>
            <a:r>
              <a:rPr lang="en-US" b="1" dirty="0"/>
              <a:t>Sleep studies are important for patients with </a:t>
            </a:r>
            <a:r>
              <a:rPr lang="en-US" b="1" dirty="0">
                <a:solidFill>
                  <a:srgbClr val="FF0000"/>
                </a:solidFill>
              </a:rPr>
              <a:t>hypersomnia</a:t>
            </a:r>
            <a:r>
              <a:rPr lang="en-US" b="1" dirty="0"/>
              <a:t> or </a:t>
            </a:r>
            <a:r>
              <a:rPr lang="en-US" b="1" dirty="0">
                <a:solidFill>
                  <a:srgbClr val="FF0000"/>
                </a:solidFill>
              </a:rPr>
              <a:t>chronic narcotic therapy</a:t>
            </a:r>
            <a:r>
              <a:rPr lang="en-US" b="1" dirty="0"/>
              <a:t>.</a:t>
            </a:r>
          </a:p>
          <a:p>
            <a:r>
              <a:rPr lang="en-US" b="1" dirty="0"/>
              <a:t>Generally in-patient sleep studies should be performed in those who have a risk for central sleep apnea.</a:t>
            </a:r>
          </a:p>
          <a:p>
            <a:r>
              <a:rPr lang="en-US" b="1" dirty="0"/>
              <a:t>Narcotic associated central sleep apnea is best treated with ASV modality when patients must continue narcotic analgesics.</a:t>
            </a:r>
          </a:p>
          <a:p>
            <a:r>
              <a:rPr lang="en-US" b="1" dirty="0"/>
              <a:t>Bilevel ASV is not a mode for patients who need an ensured  tidal volume. </a:t>
            </a:r>
          </a:p>
        </p:txBody>
      </p:sp>
    </p:spTree>
    <p:extLst>
      <p:ext uri="{BB962C8B-B14F-4D97-AF65-F5344CB8AC3E}">
        <p14:creationId xmlns:p14="http://schemas.microsoft.com/office/powerpoint/2010/main" val="73606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222E4-5034-4E98-81B7-05E5E98DD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Pain and Fragmented Sleep Share other Comorbidities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AEC62-C217-4BAA-B274-731BB6645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Sleep and pain disorders share increased frequency: obesity, type 2 diabetes mellitus, and depression.</a:t>
            </a:r>
          </a:p>
          <a:p>
            <a:r>
              <a:rPr lang="en-US" dirty="0"/>
              <a:t>Many Patients with Chronic Pain have other medical conditions that have a high incidence of  sleep disorders.</a:t>
            </a:r>
          </a:p>
          <a:p>
            <a:pPr lvl="4"/>
            <a:r>
              <a:rPr lang="en-US" dirty="0"/>
              <a:t>COPD</a:t>
            </a:r>
          </a:p>
          <a:p>
            <a:pPr lvl="4"/>
            <a:r>
              <a:rPr lang="en-US" dirty="0"/>
              <a:t>Cerebral Vascular Disease</a:t>
            </a:r>
          </a:p>
          <a:p>
            <a:pPr lvl="4"/>
            <a:r>
              <a:rPr lang="en-US" dirty="0"/>
              <a:t>Atrial fibrillation</a:t>
            </a:r>
          </a:p>
          <a:p>
            <a:pPr lvl="4"/>
            <a:r>
              <a:rPr lang="en-US" dirty="0"/>
              <a:t>Hypertension</a:t>
            </a:r>
          </a:p>
          <a:p>
            <a:pPr lvl="4"/>
            <a:r>
              <a:rPr lang="en-US" dirty="0"/>
              <a:t>CHF</a:t>
            </a:r>
          </a:p>
        </p:txBody>
      </p:sp>
    </p:spTree>
    <p:extLst>
      <p:ext uri="{BB962C8B-B14F-4D97-AF65-F5344CB8AC3E}">
        <p14:creationId xmlns:p14="http://schemas.microsoft.com/office/powerpoint/2010/main" val="424453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D5189-46B0-4AB8-918C-5431BB36F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the Impact of Pain on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3D12B-5E05-4841-AA1F-ADEEB609FA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Reduced sleep duration and efficiency.</a:t>
            </a:r>
          </a:p>
          <a:p>
            <a:r>
              <a:rPr lang="en-US" dirty="0"/>
              <a:t>Less control over sleep.</a:t>
            </a:r>
          </a:p>
          <a:p>
            <a:r>
              <a:rPr lang="en-US" dirty="0"/>
              <a:t>Worry about lack of sleep effecting their health</a:t>
            </a:r>
          </a:p>
          <a:p>
            <a:r>
              <a:rPr lang="en-US" dirty="0"/>
              <a:t>More sensitive to environmental factors: noise, light, temperature, etcetera.</a:t>
            </a:r>
          </a:p>
          <a:p>
            <a:r>
              <a:rPr lang="en-US" dirty="0"/>
              <a:t>2015 Sleep in America Poll</a:t>
            </a:r>
          </a:p>
          <a:p>
            <a:pPr lvl="1"/>
            <a:r>
              <a:rPr lang="en-US" dirty="0"/>
              <a:t>Chronic pain patients sleep on overage 42 minutes less</a:t>
            </a:r>
          </a:p>
          <a:p>
            <a:pPr lvl="1"/>
            <a:r>
              <a:rPr lang="en-US" dirty="0"/>
              <a:t>Only 40% of chronic pain patients report good or very good quality sleep.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231775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E135C-DBEF-4DF8-8DDF-0505E20C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2803" y="914400"/>
            <a:ext cx="9144001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 Interim Summary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32E71-4ABB-4C96-B9C4-DE2D320A9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2667001"/>
          </a:xfrm>
        </p:spPr>
        <p:txBody>
          <a:bodyPr/>
          <a:lstStyle/>
          <a:p>
            <a:r>
              <a:rPr lang="en-US" dirty="0"/>
              <a:t>Sleep disorders are common in chronic pain patients</a:t>
            </a:r>
          </a:p>
          <a:p>
            <a:r>
              <a:rPr lang="en-US" dirty="0"/>
              <a:t>Both insomnia and hypersomnia are common symptoms</a:t>
            </a:r>
          </a:p>
          <a:p>
            <a:r>
              <a:rPr lang="en-US" dirty="0"/>
              <a:t>Comorbidities Increase the prevalence of sleep disorders in chronic pain patients.</a:t>
            </a:r>
          </a:p>
        </p:txBody>
      </p:sp>
    </p:spTree>
    <p:extLst>
      <p:ext uri="{BB962C8B-B14F-4D97-AF65-F5344CB8AC3E}">
        <p14:creationId xmlns:p14="http://schemas.microsoft.com/office/powerpoint/2010/main" val="28205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A1E4F-E016-4E69-8231-54C06B5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Directional Model of Sleep and Pain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31BA108-9F5C-4DAA-A799-DBEC552587D0}"/>
              </a:ext>
            </a:extLst>
          </p:cNvPr>
          <p:cNvSpPr/>
          <p:nvPr/>
        </p:nvSpPr>
        <p:spPr>
          <a:xfrm>
            <a:off x="989012" y="2971800"/>
            <a:ext cx="3505200" cy="2286000"/>
          </a:xfrm>
          <a:prstGeom prst="ellipse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/>
              <a:t>Sleep Deprivation</a:t>
            </a:r>
          </a:p>
          <a:p>
            <a:r>
              <a:rPr lang="en-US" sz="2000" b="1" dirty="0"/>
              <a:t>Or</a:t>
            </a:r>
          </a:p>
          <a:p>
            <a:r>
              <a:rPr lang="en-US" sz="2000" b="1" dirty="0"/>
              <a:t> Fragmentation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7C0E9E1-06B1-48DC-8A9C-C57FBB8D617C}"/>
              </a:ext>
            </a:extLst>
          </p:cNvPr>
          <p:cNvSpPr/>
          <p:nvPr/>
        </p:nvSpPr>
        <p:spPr>
          <a:xfrm>
            <a:off x="4774672" y="2290365"/>
            <a:ext cx="2338827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    Insomnia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327502A-FBCE-482E-B81C-29C704699339}"/>
              </a:ext>
            </a:extLst>
          </p:cNvPr>
          <p:cNvSpPr/>
          <p:nvPr/>
        </p:nvSpPr>
        <p:spPr>
          <a:xfrm>
            <a:off x="7847012" y="3429000"/>
            <a:ext cx="1905000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     </a:t>
            </a:r>
            <a:r>
              <a:rPr lang="en-US" b="1" dirty="0">
                <a:solidFill>
                  <a:srgbClr val="FF0000"/>
                </a:solidFill>
              </a:rPr>
              <a:t>Pain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B5638D27-1438-4856-92C8-B9375DD01FC9}"/>
              </a:ext>
            </a:extLst>
          </p:cNvPr>
          <p:cNvSpPr/>
          <p:nvPr/>
        </p:nvSpPr>
        <p:spPr>
          <a:xfrm>
            <a:off x="4570412" y="3733800"/>
            <a:ext cx="3048000" cy="3048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Left 17">
            <a:extLst>
              <a:ext uri="{FF2B5EF4-FFF2-40B4-BE49-F238E27FC236}">
                <a16:creationId xmlns:a16="http://schemas.microsoft.com/office/drawing/2014/main" id="{CA46CE52-AACA-47E3-ABFA-A28FB30BB0C9}"/>
              </a:ext>
            </a:extLst>
          </p:cNvPr>
          <p:cNvSpPr/>
          <p:nvPr/>
        </p:nvSpPr>
        <p:spPr>
          <a:xfrm>
            <a:off x="4570412" y="4190999"/>
            <a:ext cx="2971800" cy="120174"/>
          </a:xfrm>
          <a:prstGeom prst="lef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3609BD1B-D8ED-467B-933C-2A2C90ED18B5}"/>
              </a:ext>
            </a:extLst>
          </p:cNvPr>
          <p:cNvSpPr/>
          <p:nvPr/>
        </p:nvSpPr>
        <p:spPr>
          <a:xfrm>
            <a:off x="4041160" y="2281635"/>
            <a:ext cx="685800" cy="914400"/>
          </a:xfrm>
          <a:prstGeom prst="rightArrow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D0D9EA-E2F1-4D5C-AC21-B1EB54BF7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5029198"/>
            <a:ext cx="688908" cy="914479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775EB87-601F-430F-9B38-749EC681AB0C}"/>
              </a:ext>
            </a:extLst>
          </p:cNvPr>
          <p:cNvSpPr/>
          <p:nvPr/>
        </p:nvSpPr>
        <p:spPr>
          <a:xfrm>
            <a:off x="4822385" y="5029198"/>
            <a:ext cx="2338827" cy="9144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Hypersomnia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43232B9-0701-4537-B5F0-E99A8649B793}"/>
              </a:ext>
            </a:extLst>
          </p:cNvPr>
          <p:cNvCxnSpPr/>
          <p:nvPr/>
        </p:nvCxnSpPr>
        <p:spPr>
          <a:xfrm>
            <a:off x="7313612" y="2819400"/>
            <a:ext cx="1295400" cy="533400"/>
          </a:xfrm>
          <a:prstGeom prst="straightConnector1">
            <a:avLst/>
          </a:prstGeom>
          <a:ln w="571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6CE0DD1-8522-4146-BE76-970B56B85A28}"/>
              </a:ext>
            </a:extLst>
          </p:cNvPr>
          <p:cNvCxnSpPr/>
          <p:nvPr/>
        </p:nvCxnSpPr>
        <p:spPr>
          <a:xfrm flipV="1">
            <a:off x="7237412" y="4419600"/>
            <a:ext cx="1295400" cy="914400"/>
          </a:xfrm>
          <a:prstGeom prst="straightConnector1">
            <a:avLst/>
          </a:prstGeom>
          <a:ln w="5715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411C99-200B-4AAB-9B62-7234EB12AE4B}"/>
              </a:ext>
            </a:extLst>
          </p:cNvPr>
          <p:cNvCxnSpPr/>
          <p:nvPr/>
        </p:nvCxnSpPr>
        <p:spPr>
          <a:xfrm flipH="1" flipV="1">
            <a:off x="7161211" y="2895600"/>
            <a:ext cx="1066801" cy="457200"/>
          </a:xfrm>
          <a:prstGeom prst="straightConnector1">
            <a:avLst/>
          </a:prstGeom>
          <a:ln w="38100">
            <a:solidFill>
              <a:schemeClr val="accent5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B4219A8-83C7-45BD-AAAF-6F5D66DCE329}"/>
              </a:ext>
            </a:extLst>
          </p:cNvPr>
          <p:cNvSpPr txBox="1"/>
          <p:nvPr/>
        </p:nvSpPr>
        <p:spPr>
          <a:xfrm>
            <a:off x="303212" y="6194954"/>
            <a:ext cx="11077071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US" dirty="0"/>
              <a:t>Finan, Patrick et al. The association of sleep and pain: Anupdate and  a path forward. J Pain 2013</a:t>
            </a:r>
          </a:p>
        </p:txBody>
      </p:sp>
    </p:spTree>
    <p:extLst>
      <p:ext uri="{BB962C8B-B14F-4D97-AF65-F5344CB8AC3E}">
        <p14:creationId xmlns:p14="http://schemas.microsoft.com/office/powerpoint/2010/main" val="94114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00AE7-680F-4B9D-A933-1D4B58F3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Data Supporting the Directional Relationship: </a:t>
            </a:r>
            <a:r>
              <a:rPr lang="en-US" dirty="0">
                <a:solidFill>
                  <a:srgbClr val="FF0000"/>
                </a:solidFill>
              </a:rPr>
              <a:t>Insomnia</a:t>
            </a:r>
            <a:r>
              <a:rPr lang="en-US" dirty="0"/>
              <a:t>      </a:t>
            </a:r>
            <a:r>
              <a:rPr lang="en-US" dirty="0">
                <a:solidFill>
                  <a:srgbClr val="FF0000"/>
                </a:solidFill>
              </a:rPr>
              <a:t>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6483E-2542-47D1-9332-CDA41CCDB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9580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Danish patients with insomnia and  infrequent episodic tension-headaches were more likely to develop chronic tension type headaches</a:t>
            </a:r>
            <a:r>
              <a:rPr lang="en-US" dirty="0"/>
              <a:t>. </a:t>
            </a:r>
            <a:r>
              <a:rPr lang="en-US" sz="1300" dirty="0">
                <a:solidFill>
                  <a:srgbClr val="92D050"/>
                </a:solidFill>
              </a:rPr>
              <a:t>Eur J Epidemiol. 2005;20:243-249.</a:t>
            </a:r>
          </a:p>
          <a:p>
            <a:r>
              <a:rPr lang="en-US" b="1" dirty="0"/>
              <a:t>Insomnia symptoms in a headache-free Norwegian population  was predictive of both the development of tension-type and migraine headaches over an 11years follow-up. </a:t>
            </a:r>
            <a:r>
              <a:rPr lang="en-US" sz="1400" dirty="0">
                <a:solidFill>
                  <a:srgbClr val="92D050"/>
                </a:solidFill>
              </a:rPr>
              <a:t>The Journal of Head and Face Pain. 2011;51:570-580.</a:t>
            </a:r>
          </a:p>
          <a:p>
            <a:r>
              <a:rPr lang="en-US" b="1" dirty="0"/>
              <a:t>Population based study found that insomnia symptoms at baseline significantly increased the risk of developing chronic musculoskeletal pain at 17 years follow-up. </a:t>
            </a:r>
            <a:r>
              <a:rPr lang="en-US" sz="1300" dirty="0">
                <a:solidFill>
                  <a:srgbClr val="92D050"/>
                </a:solidFill>
              </a:rPr>
              <a:t>Scandinavian Journal Pain. 2012;3:210-07.</a:t>
            </a:r>
          </a:p>
          <a:p>
            <a:r>
              <a:rPr lang="en-US" b="1" dirty="0"/>
              <a:t>Population based study of Norwegian women found  that women who reported frequent difficulty falling asleep or having sleep disorder were significantly more likely to develop fibromyalgia</a:t>
            </a:r>
            <a:r>
              <a:rPr lang="en-US" dirty="0"/>
              <a:t>. </a:t>
            </a:r>
            <a:r>
              <a:rPr lang="en-US" sz="1400" dirty="0">
                <a:solidFill>
                  <a:srgbClr val="92D050"/>
                </a:solidFill>
              </a:rPr>
              <a:t>Arthritis Rheum. 2012;64:281-4.</a:t>
            </a:r>
          </a:p>
          <a:p>
            <a:r>
              <a:rPr lang="en-US" b="1" dirty="0"/>
              <a:t>Transition from insomnia to Quality sleep over 15 months has been shown to predict resolution of chronic widespread pain syndrome.  </a:t>
            </a:r>
            <a:r>
              <a:rPr lang="en-US" sz="1300" dirty="0">
                <a:solidFill>
                  <a:srgbClr val="92D050"/>
                </a:solidFill>
              </a:rPr>
              <a:t>Rheumatology 2008:47,1809-1813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1BEDE56-7B57-4369-A000-2C7396276EF5}"/>
              </a:ext>
            </a:extLst>
          </p:cNvPr>
          <p:cNvSpPr/>
          <p:nvPr/>
        </p:nvSpPr>
        <p:spPr>
          <a:xfrm>
            <a:off x="7847012" y="1332186"/>
            <a:ext cx="609600" cy="304800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07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Blue atom design templat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lue atom design slides.potx" id="{20958743-FA80-43E5-9586-B48EF2BE42B5}" vid="{6B9132C0-2E4C-4DF6-B21A-C2322474BD21}"/>
    </a:ext>
  </a:extLst>
</a:theme>
</file>

<file path=ppt/theme/theme2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0875BD71-4A33-4FB7-88CA-777C4D9E6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F78577-2839-4BFF-9EC7-673BD8FEBD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49C11C-71DC-49B6-ACD8-27E3AE088D14}">
  <ds:schemaRefs>
    <ds:schemaRef ds:uri="http://schemas.openxmlformats.org/package/2006/metadata/core-properties"/>
    <ds:schemaRef ds:uri="a4f35948-e619-41b3-aa29-22878b09cfd2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microsoft.com/office/infopath/2007/PartnerControls"/>
    <ds:schemaRef ds:uri="40262f94-9f35-4ac3-9a90-690165a166b7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atom design slides</Template>
  <TotalTime>1413</TotalTime>
  <Words>2462</Words>
  <Application>Microsoft Office PowerPoint</Application>
  <PresentationFormat>Custom</PresentationFormat>
  <Paragraphs>363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Arial</vt:lpstr>
      <vt:lpstr>Century Gothic</vt:lpstr>
      <vt:lpstr>inherit</vt:lpstr>
      <vt:lpstr>Times New Roman</vt:lpstr>
      <vt:lpstr>Blue atom design template</vt:lpstr>
      <vt:lpstr>Sleep Medicine: Relevance of Sleep Disorder for Chronic Pain Specialist</vt:lpstr>
      <vt:lpstr>Overview</vt:lpstr>
      <vt:lpstr>Prevalence of Sleep Disorder Symptoms in the General Population</vt:lpstr>
      <vt:lpstr>Symptoms of a Sleep Deprivation are more Common in patients with Chronic Pain than in General Population</vt:lpstr>
      <vt:lpstr>Pain and Fragmented Sleep Share other Comorbidities</vt:lpstr>
      <vt:lpstr>What is the Impact of Pain on Sleep</vt:lpstr>
      <vt:lpstr> Interim Summary </vt:lpstr>
      <vt:lpstr>Directional Model of Sleep and Pain</vt:lpstr>
      <vt:lpstr>Data Supporting the Directional Relationship: Insomnia      Pain</vt:lpstr>
      <vt:lpstr>Data Supporting the Directional Relationship: Pain    Insomnia</vt:lpstr>
      <vt:lpstr>Data Supporting the Directional Relationship: Hypersomnia      Pain</vt:lpstr>
      <vt:lpstr>Objective Testing of Sleep in patients with Insomnia finds less severe disruption than when Subjective reporting by Patients with Chronic Pain</vt:lpstr>
      <vt:lpstr>Summary</vt:lpstr>
      <vt:lpstr>Evaluation Tools for Patients with Disruptive Sleep Symptoms</vt:lpstr>
      <vt:lpstr>Questionnaires as Screening Tools  Over 30 to choose from</vt:lpstr>
      <vt:lpstr>Insomnia Severity Index rate in the last 2 weeks 7 symptoms &lt; 8 no significant insomnia; &gt;15 insomnia or sleep problem </vt:lpstr>
      <vt:lpstr>Hypersomnia Sleep Questionnaire</vt:lpstr>
      <vt:lpstr>STOP-BANG Questionnaire  Simple: no 0/yes 1</vt:lpstr>
      <vt:lpstr>Tools for Tracking Sleep over Time</vt:lpstr>
      <vt:lpstr>Polysomnograms</vt:lpstr>
      <vt:lpstr>Insomnia</vt:lpstr>
      <vt:lpstr>Causes of Chronic Insomnia:  </vt:lpstr>
      <vt:lpstr>Evaluation and Treatment of Chronic Insomnia for Pain Specialist</vt:lpstr>
      <vt:lpstr>Components of CBT-I than can be partially addressed more simply and with Handouts</vt:lpstr>
      <vt:lpstr>Medications for Insomnia</vt:lpstr>
      <vt:lpstr>Cognitive Behavior Therapy for Insomnia </vt:lpstr>
      <vt:lpstr>Hypersomnia</vt:lpstr>
      <vt:lpstr>Diagnosis Tests and Causes for Hypersomnolence</vt:lpstr>
      <vt:lpstr>Treatment of Hypersomnia Conditions</vt:lpstr>
      <vt:lpstr>Narcotics and Central Sleep Apnea</vt:lpstr>
      <vt:lpstr>PowerPoint Presentation</vt:lpstr>
      <vt:lpstr>Prevalence of Sleep Apnea in Patients on Chronic narcotics for Pain control</vt:lpstr>
      <vt:lpstr>PowerPoint Presentation</vt:lpstr>
      <vt:lpstr>Opiate Effect on Breathing</vt:lpstr>
      <vt:lpstr>What does Central Sleep Apnea look like in Chronic Narcotic Use</vt:lpstr>
      <vt:lpstr>Patterns of Central Sleep Apnea</vt:lpstr>
      <vt:lpstr>PowerPoint Presentation</vt:lpstr>
      <vt:lpstr>How do you evaluate Sleep Apnea in a Patient with Chronic Pain?</vt:lpstr>
      <vt:lpstr>Home Sleep Testing Unattended</vt:lpstr>
      <vt:lpstr>WatchPat Home Sleep Testing device</vt:lpstr>
      <vt:lpstr>When do you use Home Sleep testing and when do you order in-lab testing?</vt:lpstr>
      <vt:lpstr>Benefit of In-Lab Sleep Study</vt:lpstr>
      <vt:lpstr>ASV is the PAP treatment of choice for narcotic associated CSA </vt:lpstr>
      <vt:lpstr>Ordering In-Lab Split Night Sleep Study in Patients on Chronic Narcotics</vt:lpstr>
      <vt:lpstr>What is ASV?</vt:lpstr>
      <vt:lpstr>When should ASV not be used?</vt:lpstr>
      <vt:lpstr>Summary: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Sleep for the Pain Specialist</dc:title>
  <dc:creator>Forrester, Joseph</dc:creator>
  <cp:lastModifiedBy>Forrester, Joseph</cp:lastModifiedBy>
  <cp:revision>152</cp:revision>
  <dcterms:created xsi:type="dcterms:W3CDTF">2018-02-03T11:55:21Z</dcterms:created>
  <dcterms:modified xsi:type="dcterms:W3CDTF">2018-04-07T17:09:24Z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74069000</vt:r8>
  </property>
  <property fmtid="{D5CDD505-2E9C-101B-9397-08002B2CF9AE}" pid="3" name="HiddenCategoryTags">
    <vt:lpwstr/>
  </property>
  <property fmtid="{D5CDD505-2E9C-101B-9397-08002B2CF9AE}" pid="4" name="InternalTags">
    <vt:lpwstr/>
  </property>
  <property fmtid="{D5CDD505-2E9C-101B-9397-08002B2CF9AE}" pid="5" name="CategoryTags">
    <vt:lpwstr/>
  </property>
  <property fmtid="{D5CDD505-2E9C-101B-9397-08002B2CF9AE}" pid="6" name="Applications">
    <vt:lpwstr/>
  </property>
  <property fmtid="{D5CDD505-2E9C-101B-9397-08002B2CF9AE}" pid="7" name="CampaignTags">
    <vt:lpwstr/>
  </property>
  <property fmtid="{D5CDD505-2E9C-101B-9397-08002B2CF9AE}" pid="8" name="ScenarioTags">
    <vt:lpwstr/>
  </property>
  <property fmtid="{D5CDD505-2E9C-101B-9397-08002B2CF9AE}" pid="9" name="ContentTypeId">
    <vt:lpwstr>0x010100AA3F7D94069FF64A86F7DFF56D60E3BE</vt:lpwstr>
  </property>
  <property fmtid="{D5CDD505-2E9C-101B-9397-08002B2CF9AE}" pid="10" name="FeatureTags">
    <vt:lpwstr/>
  </property>
  <property fmtid="{D5CDD505-2E9C-101B-9397-08002B2CF9AE}" pid="11" name="LocalizationTags">
    <vt:lpwstr/>
  </property>
</Properties>
</file>