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11" r:id="rId3"/>
  </p:sldMasterIdLst>
  <p:notesMasterIdLst>
    <p:notesMasterId r:id="rId75"/>
  </p:notesMasterIdLst>
  <p:sldIdLst>
    <p:sldId id="256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319" r:id="rId20"/>
    <p:sldId id="351" r:id="rId21"/>
    <p:sldId id="301" r:id="rId22"/>
    <p:sldId id="320" r:id="rId23"/>
    <p:sldId id="280" r:id="rId24"/>
    <p:sldId id="281" r:id="rId25"/>
    <p:sldId id="283" r:id="rId26"/>
    <p:sldId id="352" r:id="rId27"/>
    <p:sldId id="353" r:id="rId28"/>
    <p:sldId id="354" r:id="rId29"/>
    <p:sldId id="286" r:id="rId30"/>
    <p:sldId id="355" r:id="rId31"/>
    <p:sldId id="284" r:id="rId32"/>
    <p:sldId id="288" r:id="rId33"/>
    <p:sldId id="289" r:id="rId34"/>
    <p:sldId id="356" r:id="rId35"/>
    <p:sldId id="349" r:id="rId36"/>
    <p:sldId id="290" r:id="rId37"/>
    <p:sldId id="294" r:id="rId38"/>
    <p:sldId id="295" r:id="rId39"/>
    <p:sldId id="296" r:id="rId40"/>
    <p:sldId id="322" r:id="rId41"/>
    <p:sldId id="384" r:id="rId42"/>
    <p:sldId id="297" r:id="rId43"/>
    <p:sldId id="298" r:id="rId44"/>
    <p:sldId id="323" r:id="rId45"/>
    <p:sldId id="303" r:id="rId46"/>
    <p:sldId id="267" r:id="rId47"/>
    <p:sldId id="268" r:id="rId48"/>
    <p:sldId id="362" r:id="rId49"/>
    <p:sldId id="382" r:id="rId50"/>
    <p:sldId id="270" r:id="rId51"/>
    <p:sldId id="361" r:id="rId52"/>
    <p:sldId id="271" r:id="rId53"/>
    <p:sldId id="360" r:id="rId54"/>
    <p:sldId id="311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83" r:id="rId73"/>
    <p:sldId id="363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82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F309-8D8B-B746-86A2-1F43E979FC8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CD2-6379-5149-99F0-215249375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9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64FAB-8BA6-8846-8509-9FF1ADF35FB8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84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  <a:p>
            <a:r>
              <a:rPr lang="en-US"/>
              <a:t>Animation change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D5223-ACF4-DE43-966C-F0D235A151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34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Can’t have two laminectomies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DCD2-6379-5149-99F0-21524937599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  <a:latin typeface="Times" pitchFamily="-112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</p:grpSp>
      </p:grpSp>
      <p:sp>
        <p:nvSpPr>
          <p:cNvPr id="186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6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635750"/>
            <a:ext cx="2895600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45B4-2EB4-014D-88DE-49D5E55DC7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D8AD-3231-F940-8E4D-8E77381D65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45E0-1EA8-414C-85FC-8AE5064455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6256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256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D24B-6C91-0942-90D6-933FAFF9E8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15CD-97F2-9B41-A313-6E74B94BB2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01B9-A13B-6249-B9B3-94EF35A82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CEC9-C9CF-1D43-B663-251C1CD9D9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6766-1E6B-8B48-8199-FB074FFCF4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DBA3-261D-BD44-9D14-DA1B8C3150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C14B-48A9-5847-A5AB-0BB7673B29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60575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810A-3F84-C547-B312-4E5BA502E7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9900" y="1625600"/>
            <a:ext cx="822960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FD640-3F1B-E844-8B6E-4785601FB7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42300" cy="584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0F7A-6178-4444-802F-C7DCCA3315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9900" y="1625600"/>
            <a:ext cx="822960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514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9101-80FE-0246-9DD3-17E172D084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6256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6256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2453-5710-1E4B-89AB-8E85D978C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10DF-7204-2F44-9920-661E72718A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625600"/>
            <a:ext cx="8229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3951288"/>
            <a:ext cx="8229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14CEE-73BF-A948-B39E-06313AA11F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fld id="{D140825E-4A15-4D39-8176-1F07E904CB30}" type="datetimeFigureOut">
              <a:rPr lang="en-US" smtClean="0">
                <a:solidFill>
                  <a:srgbClr val="38ABED"/>
                </a:solidFill>
              </a:rPr>
              <a:pPr/>
              <a:t>4/5/2018</a:t>
            </a:fld>
            <a:endParaRPr lang="en-US" dirty="0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B3861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Calibri"/>
          <a:ea typeface="+mn-ea"/>
          <a:cs typeface="Calibri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Calibri"/>
          <a:ea typeface="+mn-ea"/>
          <a:cs typeface="Calibri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Calibri"/>
          <a:ea typeface="+mn-ea"/>
          <a:cs typeface="Calibri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Calibri"/>
          <a:ea typeface="+mn-ea"/>
          <a:cs typeface="Calibri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Calibri"/>
          <a:ea typeface="+mn-ea"/>
          <a:cs typeface="Calibri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185347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  <a:latin typeface="Times" pitchFamily="-112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185349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85350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85351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85352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85353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  <p:sp>
            <p:nvSpPr>
              <p:cNvPr id="185354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  <a:latin typeface="Times" pitchFamily="-112" charset="0"/>
                </a:endParaRPr>
              </a:p>
            </p:txBody>
          </p:sp>
        </p:grpSp>
      </p:grpSp>
      <p:sp>
        <p:nvSpPr>
          <p:cNvPr id="185355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5356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69900" y="16256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5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48450"/>
            <a:ext cx="2895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pitchFamily="-1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514"/>
                </a:solidFill>
              </a:rPr>
              <a:t>© 2005 by Bruns and Disorbio</a:t>
            </a:r>
          </a:p>
        </p:txBody>
      </p:sp>
      <p:sp>
        <p:nvSpPr>
          <p:cNvPr id="185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ECCBC-F0EA-644C-A795-A2493452863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ransition spd="med">
    <p:pull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3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3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3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36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dbruns@healthpsych.com" TargetMode="External"/><Relationship Id="rId2" Type="http://schemas.openxmlformats.org/officeDocument/2006/relationships/hyperlink" Target="mailto:jmdisorbio@earthlink.net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98500"/>
            <a:ext cx="7696200" cy="4165600"/>
          </a:xfrm>
        </p:spPr>
        <p:txBody>
          <a:bodyPr/>
          <a:lstStyle/>
          <a:p>
            <a:pPr algn="ctr"/>
            <a:r>
              <a:rPr lang="en-US" dirty="0" smtClean="0"/>
              <a:t>The Biopsychosocial Assessment and Treatment of Injured and Chronic </a:t>
            </a:r>
            <a:br>
              <a:rPr lang="en-US" dirty="0" smtClean="0"/>
            </a:br>
            <a:r>
              <a:rPr lang="en-US" dirty="0" smtClean="0"/>
              <a:t>Pain Patients: </a:t>
            </a:r>
            <a:br>
              <a:rPr lang="en-US" dirty="0" smtClean="0"/>
            </a:br>
            <a:r>
              <a:rPr lang="en-US" dirty="0" smtClean="0"/>
              <a:t>How to Detect </a:t>
            </a:r>
            <a:br>
              <a:rPr lang="en-US" dirty="0" smtClean="0"/>
            </a:br>
            <a:r>
              <a:rPr lang="en-US" dirty="0" smtClean="0"/>
              <a:t>Difficult Patients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4864100"/>
            <a:ext cx="6762749" cy="1371600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John Mark Disorbio, Ed.D. </a:t>
            </a:r>
          </a:p>
          <a:p>
            <a:pPr algn="ctr"/>
            <a:r>
              <a:rPr lang="en-US" sz="2400" dirty="0" smtClean="0"/>
              <a:t>Licensed Clinical Psychologist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2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78019"/>
            <a:ext cx="7583487" cy="40597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Assessing </a:t>
            </a:r>
            <a:r>
              <a:rPr lang="en-US" sz="2800" dirty="0" err="1" smtClean="0"/>
              <a:t>Kinesiophobia</a:t>
            </a:r>
            <a:endParaRPr lang="en-US" sz="2800" dirty="0" smtClean="0"/>
          </a:p>
          <a:p>
            <a:r>
              <a:rPr lang="en-US" sz="2800" dirty="0" smtClean="0"/>
              <a:t>Ways to explain MMI</a:t>
            </a:r>
          </a:p>
          <a:p>
            <a:r>
              <a:rPr lang="en-US" sz="2800" dirty="0" smtClean="0"/>
              <a:t>Acceptance regarding restrictions – maybe for life</a:t>
            </a:r>
          </a:p>
          <a:p>
            <a:r>
              <a:rPr lang="en-US" sz="2800" dirty="0" smtClean="0"/>
              <a:t>Resources from insurer regarding back to work strategies and assistance (staging return)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5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ACOEM Treatment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American College Of Occupational and Environmental Medicine </a:t>
            </a:r>
          </a:p>
          <a:p>
            <a:r>
              <a:rPr lang="en-US" sz="2800" dirty="0" smtClean="0"/>
              <a:t>Evidence-based treatment guidelines </a:t>
            </a:r>
          </a:p>
          <a:p>
            <a:r>
              <a:rPr lang="en-US" sz="2800" dirty="0" smtClean="0"/>
              <a:t>Panel of 26 for chronic pain</a:t>
            </a:r>
          </a:p>
          <a:p>
            <a:pPr lvl="1"/>
            <a:r>
              <a:rPr lang="en-US" sz="2800" dirty="0" smtClean="0"/>
              <a:t>21 MDs, 3 psychologists, 1PT, 1 JD, 1 Lay Person </a:t>
            </a:r>
          </a:p>
          <a:p>
            <a:pPr lvl="1"/>
            <a:r>
              <a:rPr lang="en-US" sz="2800" dirty="0" smtClean="0"/>
              <a:t>12 researchers</a:t>
            </a:r>
          </a:p>
          <a:p>
            <a:r>
              <a:rPr lang="en-US" sz="2800" dirty="0" smtClean="0"/>
              <a:t>More Scientific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ACOEM: Criteria For </a:t>
            </a:r>
            <a:br>
              <a:rPr lang="en-US" sz="3600" b="1" dirty="0" smtClean="0"/>
            </a:br>
            <a:r>
              <a:rPr lang="en-US" sz="3600" b="1" dirty="0" smtClean="0"/>
              <a:t>Psych Referral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12900"/>
            <a:ext cx="7583487" cy="4424830"/>
          </a:xfrm>
        </p:spPr>
        <p:txBody>
          <a:bodyPr>
            <a:noAutofit/>
          </a:bodyPr>
          <a:lstStyle/>
          <a:p>
            <a:r>
              <a:rPr lang="en-US" sz="2800" dirty="0" smtClean="0"/>
              <a:t>Psych dysfunction suspected </a:t>
            </a:r>
          </a:p>
          <a:p>
            <a:r>
              <a:rPr lang="en-US" sz="2800" dirty="0" err="1" smtClean="0"/>
              <a:t>Hx</a:t>
            </a:r>
            <a:r>
              <a:rPr lang="en-US" sz="2800" dirty="0" smtClean="0"/>
              <a:t> of major psychiatric disorder</a:t>
            </a:r>
          </a:p>
          <a:p>
            <a:r>
              <a:rPr lang="en-US" sz="2800" dirty="0" smtClean="0"/>
              <a:t>Catastrophic injury </a:t>
            </a:r>
          </a:p>
          <a:p>
            <a:r>
              <a:rPr lang="en-US" sz="2800" dirty="0" smtClean="0"/>
              <a:t>Evidence of cognitive impairments </a:t>
            </a:r>
          </a:p>
          <a:p>
            <a:r>
              <a:rPr lang="en-US" sz="2800" dirty="0" smtClean="0"/>
              <a:t>Rx and/or drug problems</a:t>
            </a:r>
          </a:p>
          <a:p>
            <a:r>
              <a:rPr lang="en-US" sz="2800" dirty="0" smtClean="0"/>
              <a:t>Delayed Recovery </a:t>
            </a:r>
          </a:p>
          <a:p>
            <a:r>
              <a:rPr lang="en-US" sz="2800" dirty="0" smtClean="0"/>
              <a:t>Noncompliance/adherence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77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346200"/>
          </a:xfrm>
        </p:spPr>
        <p:txBody>
          <a:bodyPr/>
          <a:lstStyle/>
          <a:p>
            <a:pPr algn="ctr"/>
            <a:r>
              <a:rPr lang="en-US" b="1" dirty="0" smtClean="0"/>
              <a:t>How Good Are </a:t>
            </a:r>
            <a:br>
              <a:rPr lang="en-US" b="1" dirty="0" smtClean="0"/>
            </a:br>
            <a:r>
              <a:rPr lang="en-US" b="1" dirty="0" smtClean="0"/>
              <a:t>Psychometric Tests?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62200"/>
            <a:ext cx="7583487" cy="36755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800 studies concluded good psychometric tests are comparable to good medical tests in their ability to diagnose and predict outcome.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(Meyer, et al, 2001)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2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501900"/>
          </a:xfrm>
        </p:spPr>
        <p:txBody>
          <a:bodyPr/>
          <a:lstStyle/>
          <a:p>
            <a:pPr algn="ctr"/>
            <a:r>
              <a:rPr lang="en-US" sz="3600" b="1" dirty="0" smtClean="0"/>
              <a:t>ACOEM recommends that for a test to be used, it should be standardized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784600"/>
            <a:ext cx="7583487" cy="2253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Based on the </a:t>
            </a:r>
            <a:r>
              <a:rPr lang="en-US" sz="2800" b="1" i="1" dirty="0" smtClean="0"/>
              <a:t>Standards for Educational and Psychological Testing.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7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701800"/>
            <a:ext cx="8174037" cy="4051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Colorado Division of Worker Compensation recommends psychological assessments prior to some surgeries and for all patients with chronic pain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89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5900"/>
            <a:ext cx="7583487" cy="901700"/>
          </a:xfrm>
        </p:spPr>
        <p:txBody>
          <a:bodyPr/>
          <a:lstStyle/>
          <a:p>
            <a:r>
              <a:rPr lang="en-US" b="1" dirty="0" smtClean="0"/>
              <a:t>Tests Meeting Criteria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Psychopathology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MCMI IV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MMPI-2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MMPI-2-RF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PAI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Health Psychology 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BHI 2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MBMD</a:t>
            </a:r>
          </a:p>
          <a:p>
            <a:r>
              <a:rPr lang="en-US" sz="2800" dirty="0"/>
              <a:t>Health Psychology Brief 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BBHI 2</a:t>
            </a:r>
            <a:endParaRPr lang="en-US" sz="2800" dirty="0"/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BSI 18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P3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79463" y="139700"/>
            <a:ext cx="7583487" cy="901700"/>
          </a:xfrm>
        </p:spPr>
        <p:txBody>
          <a:bodyPr/>
          <a:lstStyle/>
          <a:p>
            <a:r>
              <a:rPr lang="en-US" sz="4400" b="1" dirty="0" smtClean="0"/>
              <a:t>BHI 2</a:t>
            </a:r>
            <a:endParaRPr lang="en-US" sz="4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2301" y="1181100"/>
            <a:ext cx="7937500" cy="485663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Battery for Health Improvement 2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Biopsychosocial model applied to the development of the BHI-2 family of psychometric  tests.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Based on the biopsychosocial vortex model.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Patient and community groups were identified from this large sample of 2500 subjects.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Census matched samples.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Disorbio and Bruns, 2002; Bruns and Disorbio, 2003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3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74320" y="6648450"/>
            <a:ext cx="2895600" cy="209550"/>
          </a:xfrm>
        </p:spPr>
        <p:txBody>
          <a:bodyPr/>
          <a:lstStyle/>
          <a:p>
            <a:r>
              <a:rPr lang="en-US">
                <a:solidFill>
                  <a:srgbClr val="000514"/>
                </a:solidFill>
              </a:rPr>
              <a:t>© 2005 by Bruns and Disorbio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183618" name="Rectangle 2"/>
          <p:cNvSpPr>
            <a:spLocks noChangeArrowheads="1"/>
          </p:cNvSpPr>
          <p:nvPr/>
        </p:nvSpPr>
        <p:spPr bwMode="auto">
          <a:xfrm>
            <a:off x="8820" y="0"/>
            <a:ext cx="9144000" cy="6858000"/>
          </a:xfrm>
          <a:prstGeom prst="rect">
            <a:avLst/>
          </a:prstGeom>
          <a:solidFill>
            <a:srgbClr val="1731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31836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960233" y="63500"/>
            <a:ext cx="4318000" cy="698500"/>
          </a:xfrm>
        </p:spPr>
        <p:txBody>
          <a:bodyPr/>
          <a:lstStyle/>
          <a:p>
            <a:r>
              <a:rPr kumimoji="1" lang="en-US" sz="2400" dirty="0" smtClean="0">
                <a:solidFill>
                  <a:srgbClr val="FFFF07"/>
                </a:solidFill>
                <a:latin typeface="Calibri"/>
                <a:cs typeface="Calibri"/>
              </a:rPr>
              <a:t>The </a:t>
            </a:r>
            <a:r>
              <a:rPr kumimoji="1" lang="en-US" sz="2400" dirty="0">
                <a:solidFill>
                  <a:srgbClr val="FFFF07"/>
                </a:solidFill>
                <a:latin typeface="Calibri"/>
                <a:cs typeface="Calibri"/>
              </a:rPr>
              <a:t>Biopsychosocial Vortex</a:t>
            </a:r>
            <a:endParaRPr kumimoji="1"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183620" name="Line 4"/>
          <p:cNvSpPr>
            <a:spLocks noChangeShapeType="1"/>
          </p:cNvSpPr>
          <p:nvPr/>
        </p:nvSpPr>
        <p:spPr bwMode="auto">
          <a:xfrm flipV="1">
            <a:off x="2183695" y="1522413"/>
            <a:ext cx="2776538" cy="12700"/>
          </a:xfrm>
          <a:prstGeom prst="line">
            <a:avLst/>
          </a:prstGeom>
          <a:noFill/>
          <a:ln w="57150">
            <a:solidFill>
              <a:srgbClr val="FFFF07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3183621" name="Line 5"/>
          <p:cNvSpPr>
            <a:spLocks noChangeShapeType="1"/>
          </p:cNvSpPr>
          <p:nvPr/>
        </p:nvSpPr>
        <p:spPr bwMode="auto">
          <a:xfrm flipH="1">
            <a:off x="2561520" y="5880100"/>
            <a:ext cx="1651000" cy="0"/>
          </a:xfrm>
          <a:prstGeom prst="line">
            <a:avLst/>
          </a:prstGeom>
          <a:noFill/>
          <a:ln w="57150">
            <a:solidFill>
              <a:srgbClr val="FFFF07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242778">
            <a:off x="4018845" y="1990725"/>
            <a:ext cx="1322388" cy="1020763"/>
            <a:chOff x="616" y="1504"/>
            <a:chExt cx="862" cy="904"/>
          </a:xfrm>
        </p:grpSpPr>
        <p:sp>
          <p:nvSpPr>
            <p:cNvPr id="3183623" name="Arc 7"/>
            <p:cNvSpPr>
              <a:spLocks/>
            </p:cNvSpPr>
            <p:nvPr/>
          </p:nvSpPr>
          <p:spPr bwMode="auto">
            <a:xfrm>
              <a:off x="616" y="1504"/>
              <a:ext cx="862" cy="8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65"/>
                <a:gd name="T1" fmla="*/ 0 h 21600"/>
                <a:gd name="T2" fmla="*/ 21565 w 21565"/>
                <a:gd name="T3" fmla="*/ 20379 h 21600"/>
                <a:gd name="T4" fmla="*/ 0 w 215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600" fill="none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</a:path>
                <a:path w="21565" h="21600" stroke="0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FF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3183624" name="Line 8"/>
            <p:cNvSpPr>
              <a:spLocks noChangeShapeType="1"/>
            </p:cNvSpPr>
            <p:nvPr/>
          </p:nvSpPr>
          <p:spPr bwMode="auto">
            <a:xfrm rot="5400000">
              <a:off x="1448" y="2384"/>
              <a:ext cx="48" cy="0"/>
            </a:xfrm>
            <a:prstGeom prst="line">
              <a:avLst/>
            </a:prstGeom>
            <a:noFill/>
            <a:ln w="28575">
              <a:solidFill>
                <a:srgbClr val="FFFF07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3183625" name="Text Box 9"/>
          <p:cNvSpPr txBox="1">
            <a:spLocks noChangeArrowheads="1"/>
          </p:cNvSpPr>
          <p:nvPr/>
        </p:nvSpPr>
        <p:spPr bwMode="auto">
          <a:xfrm>
            <a:off x="3010783" y="711200"/>
            <a:ext cx="1790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Onset Of Illness/ Injury &amp; Affective Response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83626" name="Text Box 10"/>
          <p:cNvSpPr txBox="1">
            <a:spLocks noChangeArrowheads="1"/>
          </p:cNvSpPr>
          <p:nvPr/>
        </p:nvSpPr>
        <p:spPr bwMode="auto">
          <a:xfrm>
            <a:off x="5190420" y="2425700"/>
            <a:ext cx="1587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Common Emotional Reactions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6642778">
            <a:off x="5873045" y="3209926"/>
            <a:ext cx="1322387" cy="1020762"/>
            <a:chOff x="616" y="1504"/>
            <a:chExt cx="862" cy="904"/>
          </a:xfrm>
        </p:grpSpPr>
        <p:sp>
          <p:nvSpPr>
            <p:cNvPr id="3183628" name="Arc 12"/>
            <p:cNvSpPr>
              <a:spLocks/>
            </p:cNvSpPr>
            <p:nvPr/>
          </p:nvSpPr>
          <p:spPr bwMode="auto">
            <a:xfrm>
              <a:off x="616" y="1504"/>
              <a:ext cx="862" cy="8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65"/>
                <a:gd name="T1" fmla="*/ 0 h 21600"/>
                <a:gd name="T2" fmla="*/ 21565 w 21565"/>
                <a:gd name="T3" fmla="*/ 20379 h 21600"/>
                <a:gd name="T4" fmla="*/ 0 w 215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600" fill="none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</a:path>
                <a:path w="21565" h="21600" stroke="0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FF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3183629" name="Line 13"/>
            <p:cNvSpPr>
              <a:spLocks noChangeShapeType="1"/>
            </p:cNvSpPr>
            <p:nvPr/>
          </p:nvSpPr>
          <p:spPr bwMode="auto">
            <a:xfrm rot="5400000">
              <a:off x="1448" y="2384"/>
              <a:ext cx="48" cy="0"/>
            </a:xfrm>
            <a:prstGeom prst="line">
              <a:avLst/>
            </a:prstGeom>
            <a:noFill/>
            <a:ln w="28575">
              <a:solidFill>
                <a:srgbClr val="FFFF07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3183630" name="Text Box 14"/>
          <p:cNvSpPr txBox="1">
            <a:spLocks noChangeArrowheads="1"/>
          </p:cNvSpPr>
          <p:nvPr/>
        </p:nvSpPr>
        <p:spPr bwMode="auto">
          <a:xfrm>
            <a:off x="6986518" y="1572475"/>
            <a:ext cx="1460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Psychological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Vulnerability Risk Factors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83631" name="Text Box 15"/>
          <p:cNvSpPr txBox="1">
            <a:spLocks noChangeArrowheads="1"/>
          </p:cNvSpPr>
          <p:nvPr/>
        </p:nvSpPr>
        <p:spPr bwMode="auto">
          <a:xfrm>
            <a:off x="6793286" y="5379806"/>
            <a:ext cx="1689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Social Environment Risk Factors</a:t>
            </a:r>
          </a:p>
        </p:txBody>
      </p:sp>
      <p:sp>
        <p:nvSpPr>
          <p:cNvPr id="3183632" name="Rectangle 16" descr="Horizontal brick"/>
          <p:cNvSpPr>
            <a:spLocks noChangeArrowheads="1"/>
          </p:cNvSpPr>
          <p:nvPr/>
        </p:nvSpPr>
        <p:spPr bwMode="auto">
          <a:xfrm>
            <a:off x="1964620" y="5168900"/>
            <a:ext cx="508000" cy="1397000"/>
          </a:xfrm>
          <a:prstGeom prst="rect">
            <a:avLst/>
          </a:prstGeom>
          <a:pattFill prst="horzBrick">
            <a:fgClr>
              <a:schemeClr val="tx1"/>
            </a:fgClr>
            <a:bgClr>
              <a:srgbClr val="90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3183633" name="Text Box 17"/>
          <p:cNvSpPr txBox="1">
            <a:spLocks noChangeArrowheads="1"/>
          </p:cNvSpPr>
          <p:nvPr/>
        </p:nvSpPr>
        <p:spPr bwMode="auto">
          <a:xfrm>
            <a:off x="732720" y="5397500"/>
            <a:ext cx="1143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Escape From Vortex is Blocked</a:t>
            </a:r>
          </a:p>
        </p:txBody>
      </p:sp>
      <p:sp>
        <p:nvSpPr>
          <p:cNvPr id="3183634" name="Text Box 18"/>
          <p:cNvSpPr txBox="1">
            <a:spLocks noChangeArrowheads="1"/>
          </p:cNvSpPr>
          <p:nvPr/>
        </p:nvSpPr>
        <p:spPr bwMode="auto">
          <a:xfrm>
            <a:off x="250120" y="1143000"/>
            <a:ext cx="1689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Psychological Risk Factors For Illness/ Injury</a:t>
            </a:r>
          </a:p>
        </p:txBody>
      </p:sp>
      <p:sp>
        <p:nvSpPr>
          <p:cNvPr id="3183635" name="Text Box 19"/>
          <p:cNvSpPr txBox="1">
            <a:spLocks noChangeArrowheads="1"/>
          </p:cNvSpPr>
          <p:nvPr/>
        </p:nvSpPr>
        <p:spPr bwMode="auto">
          <a:xfrm>
            <a:off x="3748970" y="3501123"/>
            <a:ext cx="2347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FF07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Poor </a:t>
            </a:r>
            <a:r>
              <a:rPr lang="en-US" b="1" dirty="0" smtClean="0">
                <a:solidFill>
                  <a:srgbClr val="FFFF07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Medical Outcome</a:t>
            </a:r>
            <a:endParaRPr lang="en-US" b="1" dirty="0">
              <a:solidFill>
                <a:srgbClr val="FFFF0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83636" name="Text Box 20"/>
          <p:cNvSpPr txBox="1">
            <a:spLocks noChangeArrowheads="1"/>
          </p:cNvSpPr>
          <p:nvPr/>
        </p:nvSpPr>
        <p:spPr bwMode="auto">
          <a:xfrm>
            <a:off x="5596820" y="4267200"/>
            <a:ext cx="158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Psychological Complications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 rot="13093990">
            <a:off x="3356858" y="4335463"/>
            <a:ext cx="1322387" cy="1020762"/>
            <a:chOff x="616" y="1504"/>
            <a:chExt cx="862" cy="904"/>
          </a:xfrm>
        </p:grpSpPr>
        <p:sp>
          <p:nvSpPr>
            <p:cNvPr id="3183638" name="Arc 22"/>
            <p:cNvSpPr>
              <a:spLocks/>
            </p:cNvSpPr>
            <p:nvPr/>
          </p:nvSpPr>
          <p:spPr bwMode="auto">
            <a:xfrm>
              <a:off x="616" y="1504"/>
              <a:ext cx="862" cy="8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65"/>
                <a:gd name="T1" fmla="*/ 0 h 21600"/>
                <a:gd name="T2" fmla="*/ 21565 w 21565"/>
                <a:gd name="T3" fmla="*/ 20379 h 21600"/>
                <a:gd name="T4" fmla="*/ 0 w 215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600" fill="none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</a:path>
                <a:path w="21565" h="21600" stroke="0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FF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3183639" name="Line 23"/>
            <p:cNvSpPr>
              <a:spLocks noChangeShapeType="1"/>
            </p:cNvSpPr>
            <p:nvPr/>
          </p:nvSpPr>
          <p:spPr bwMode="auto">
            <a:xfrm rot="5400000">
              <a:off x="1448" y="2384"/>
              <a:ext cx="48" cy="0"/>
            </a:xfrm>
            <a:prstGeom prst="line">
              <a:avLst/>
            </a:prstGeom>
            <a:noFill/>
            <a:ln w="28575">
              <a:solidFill>
                <a:srgbClr val="FFFF07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</p:grpSp>
      <p:sp>
        <p:nvSpPr>
          <p:cNvPr id="3183640" name="Rectangle 24"/>
          <p:cNvSpPr>
            <a:spLocks noChangeArrowheads="1"/>
          </p:cNvSpPr>
          <p:nvPr/>
        </p:nvSpPr>
        <p:spPr bwMode="auto">
          <a:xfrm>
            <a:off x="3374320" y="5959475"/>
            <a:ext cx="2222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Seeking Medical Care </a:t>
            </a:r>
            <a:r>
              <a:rPr lang="en-US" sz="1400" b="1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Social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Support,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Attempts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Cope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83641" name="Rectangle 25"/>
          <p:cNvSpPr>
            <a:spLocks noChangeArrowheads="1"/>
          </p:cNvSpPr>
          <p:nvPr/>
        </p:nvSpPr>
        <p:spPr bwMode="auto">
          <a:xfrm>
            <a:off x="2768600" y="3605213"/>
            <a:ext cx="1088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Lack </a:t>
            </a:r>
            <a:r>
              <a:rPr lang="en-US" sz="1400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of Support, 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Unable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Cope 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003095" y="1524000"/>
            <a:ext cx="2417763" cy="2198688"/>
            <a:chOff x="2994" y="960"/>
            <a:chExt cx="1523" cy="1385"/>
          </a:xfrm>
        </p:grpSpPr>
        <p:sp>
          <p:nvSpPr>
            <p:cNvPr id="3183643" name="Arc 27"/>
            <p:cNvSpPr>
              <a:spLocks/>
            </p:cNvSpPr>
            <p:nvPr/>
          </p:nvSpPr>
          <p:spPr bwMode="auto">
            <a:xfrm>
              <a:off x="2994" y="960"/>
              <a:ext cx="1522" cy="13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65"/>
                <a:gd name="T1" fmla="*/ 0 h 21600"/>
                <a:gd name="T2" fmla="*/ 21565 w 21565"/>
                <a:gd name="T3" fmla="*/ 20379 h 21600"/>
                <a:gd name="T4" fmla="*/ 0 w 215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600" fill="none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</a:path>
                <a:path w="21565" h="21600" stroke="0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3183644" name="Line 28"/>
            <p:cNvSpPr>
              <a:spLocks noChangeShapeType="1"/>
            </p:cNvSpPr>
            <p:nvPr/>
          </p:nvSpPr>
          <p:spPr bwMode="auto">
            <a:xfrm rot="5400000">
              <a:off x="4480" y="2308"/>
              <a:ext cx="74" cy="0"/>
            </a:xfrm>
            <a:prstGeom prst="line">
              <a:avLst/>
            </a:prstGeom>
            <a:noFill/>
            <a:ln w="57150">
              <a:solidFill>
                <a:srgbClr val="FFFF07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898320" y="3771900"/>
            <a:ext cx="2524125" cy="2095500"/>
            <a:chOff x="2920" y="2360"/>
            <a:chExt cx="1590" cy="1320"/>
          </a:xfrm>
        </p:grpSpPr>
        <p:sp>
          <p:nvSpPr>
            <p:cNvPr id="3183646" name="Arc 30"/>
            <p:cNvSpPr>
              <a:spLocks/>
            </p:cNvSpPr>
            <p:nvPr/>
          </p:nvSpPr>
          <p:spPr bwMode="auto">
            <a:xfrm rot="5400000">
              <a:off x="3088" y="2258"/>
              <a:ext cx="1320" cy="15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65"/>
                <a:gd name="T1" fmla="*/ 0 h 21600"/>
                <a:gd name="T2" fmla="*/ 21565 w 21565"/>
                <a:gd name="T3" fmla="*/ 20379 h 21600"/>
                <a:gd name="T4" fmla="*/ 0 w 215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5" h="21600" fill="none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</a:path>
                <a:path w="21565" h="21600" stroke="0" extrusionOk="0">
                  <a:moveTo>
                    <a:pt x="0" y="-1"/>
                  </a:moveTo>
                  <a:cubicBezTo>
                    <a:pt x="11455" y="-1"/>
                    <a:pt x="20917" y="8942"/>
                    <a:pt x="21565" y="203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FF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3183647" name="Line 31"/>
            <p:cNvSpPr>
              <a:spLocks noChangeShapeType="1"/>
            </p:cNvSpPr>
            <p:nvPr/>
          </p:nvSpPr>
          <p:spPr bwMode="auto">
            <a:xfrm rot="10800000">
              <a:off x="2920" y="3680"/>
              <a:ext cx="85" cy="0"/>
            </a:xfrm>
            <a:prstGeom prst="line">
              <a:avLst/>
            </a:prstGeom>
            <a:noFill/>
            <a:ln w="57150">
              <a:solidFill>
                <a:srgbClr val="FFFF07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" charset="0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445633" y="1522413"/>
            <a:ext cx="2527300" cy="4341812"/>
            <a:chOff x="1383" y="959"/>
            <a:chExt cx="1592" cy="2735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 rot="10800000">
              <a:off x="1383" y="2297"/>
              <a:ext cx="1526" cy="1397"/>
              <a:chOff x="3552" y="1248"/>
              <a:chExt cx="864" cy="912"/>
            </a:xfrm>
          </p:grpSpPr>
          <p:sp>
            <p:nvSpPr>
              <p:cNvPr id="3183650" name="Arc 34"/>
              <p:cNvSpPr>
                <a:spLocks/>
              </p:cNvSpPr>
              <p:nvPr/>
            </p:nvSpPr>
            <p:spPr bwMode="auto">
              <a:xfrm>
                <a:off x="3552" y="1248"/>
                <a:ext cx="862" cy="8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5"/>
                  <a:gd name="T1" fmla="*/ 0 h 21600"/>
                  <a:gd name="T2" fmla="*/ 21565 w 21565"/>
                  <a:gd name="T3" fmla="*/ 20379 h 21600"/>
                  <a:gd name="T4" fmla="*/ 0 w 2156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5" h="21600" fill="none" extrusionOk="0">
                    <a:moveTo>
                      <a:pt x="0" y="-1"/>
                    </a:moveTo>
                    <a:cubicBezTo>
                      <a:pt x="11455" y="-1"/>
                      <a:pt x="20917" y="8942"/>
                      <a:pt x="21565" y="20378"/>
                    </a:cubicBezTo>
                  </a:path>
                  <a:path w="21565" h="21600" stroke="0" extrusionOk="0">
                    <a:moveTo>
                      <a:pt x="0" y="-1"/>
                    </a:moveTo>
                    <a:cubicBezTo>
                      <a:pt x="11455" y="-1"/>
                      <a:pt x="20917" y="8942"/>
                      <a:pt x="21565" y="203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07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" charset="0"/>
                </a:endParaRPr>
              </a:p>
            </p:txBody>
          </p:sp>
          <p:sp>
            <p:nvSpPr>
              <p:cNvPr id="3183651" name="Line 35"/>
              <p:cNvSpPr>
                <a:spLocks noChangeShapeType="1"/>
              </p:cNvSpPr>
              <p:nvPr/>
            </p:nvSpPr>
            <p:spPr bwMode="auto">
              <a:xfrm rot="5400000">
                <a:off x="4392" y="2136"/>
                <a:ext cx="48" cy="0"/>
              </a:xfrm>
              <a:prstGeom prst="line">
                <a:avLst/>
              </a:prstGeom>
              <a:noFill/>
              <a:ln w="57150">
                <a:solidFill>
                  <a:srgbClr val="FFFF07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" charset="0"/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rot="10800000">
              <a:off x="1385" y="959"/>
              <a:ext cx="1590" cy="1320"/>
              <a:chOff x="2920" y="2360"/>
              <a:chExt cx="1590" cy="1320"/>
            </a:xfrm>
          </p:grpSpPr>
          <p:sp>
            <p:nvSpPr>
              <p:cNvPr id="3183653" name="Arc 37"/>
              <p:cNvSpPr>
                <a:spLocks/>
              </p:cNvSpPr>
              <p:nvPr/>
            </p:nvSpPr>
            <p:spPr bwMode="auto">
              <a:xfrm rot="5400000">
                <a:off x="3088" y="2258"/>
                <a:ext cx="1320" cy="15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65"/>
                  <a:gd name="T1" fmla="*/ 0 h 21600"/>
                  <a:gd name="T2" fmla="*/ 21565 w 21565"/>
                  <a:gd name="T3" fmla="*/ 20379 h 21600"/>
                  <a:gd name="T4" fmla="*/ 0 w 2156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65" h="21600" fill="none" extrusionOk="0">
                    <a:moveTo>
                      <a:pt x="0" y="-1"/>
                    </a:moveTo>
                    <a:cubicBezTo>
                      <a:pt x="11455" y="-1"/>
                      <a:pt x="20917" y="8942"/>
                      <a:pt x="21565" y="20378"/>
                    </a:cubicBezTo>
                  </a:path>
                  <a:path w="21565" h="21600" stroke="0" extrusionOk="0">
                    <a:moveTo>
                      <a:pt x="0" y="-1"/>
                    </a:moveTo>
                    <a:cubicBezTo>
                      <a:pt x="11455" y="-1"/>
                      <a:pt x="20917" y="8942"/>
                      <a:pt x="21565" y="203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FF07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" charset="0"/>
                </a:endParaRPr>
              </a:p>
            </p:txBody>
          </p:sp>
          <p:sp>
            <p:nvSpPr>
              <p:cNvPr id="3183654" name="Line 38"/>
              <p:cNvSpPr>
                <a:spLocks noChangeShapeType="1"/>
              </p:cNvSpPr>
              <p:nvPr/>
            </p:nvSpPr>
            <p:spPr bwMode="auto">
              <a:xfrm rot="10800000">
                <a:off x="2920" y="3680"/>
                <a:ext cx="85" cy="0"/>
              </a:xfrm>
              <a:prstGeom prst="line">
                <a:avLst/>
              </a:prstGeom>
              <a:noFill/>
              <a:ln w="57150">
                <a:solidFill>
                  <a:srgbClr val="FFFF07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imes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6196544" y="6522393"/>
            <a:ext cx="29185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dirty="0" smtClean="0">
                <a:solidFill>
                  <a:srgbClr val="FFFFFF"/>
                </a:solidFill>
                <a:latin typeface="Arial"/>
                <a:cs typeface="Arial"/>
              </a:rPr>
              <a:t>BHI 2 paradigm ©</a:t>
            </a: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2016 by Bruns and Disorbio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8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8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8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8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8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8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8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8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8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8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8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8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8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8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8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8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8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8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8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8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3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3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8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8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8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8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8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8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8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8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8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8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8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8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18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18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18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18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6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3620" grpId="0" animBg="1"/>
      <p:bldP spid="3183621" grpId="0" animBg="1"/>
      <p:bldP spid="3183625" grpId="0" autoUpdateAnimBg="0"/>
      <p:bldP spid="3183626" grpId="0" autoUpdateAnimBg="0"/>
      <p:bldP spid="3183630" grpId="0" autoUpdateAnimBg="0"/>
      <p:bldP spid="3183631" grpId="0" autoUpdateAnimBg="0"/>
      <p:bldP spid="3183632" grpId="0" animBg="1"/>
      <p:bldP spid="3183633" grpId="0"/>
      <p:bldP spid="3183634" grpId="0" autoUpdateAnimBg="0"/>
      <p:bldP spid="3183635" grpId="0" autoUpdateAnimBg="0"/>
      <p:bldP spid="3183636" grpId="0" autoUpdateAnimBg="0"/>
      <p:bldP spid="3183640" grpId="0" autoUpdateAnimBg="0"/>
      <p:bldP spid="3183641" grpId="0" autoUpdateAnimBg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452246"/>
              </p:ext>
            </p:extLst>
          </p:nvPr>
        </p:nvGraphicFramePr>
        <p:xfrm>
          <a:off x="1973263" y="292100"/>
          <a:ext cx="581183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837"/>
              </a:tblGrid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Table 1. BHI 2 Scales 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Validity</a:t>
                      </a:r>
                      <a:r>
                        <a:rPr lang="en-US" sz="1100" b="1" baseline="0" dirty="0" smtClean="0"/>
                        <a:t> Scales </a:t>
                      </a:r>
                      <a:endParaRPr lang="en-US" sz="1100" b="1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          Self-</a:t>
                      </a:r>
                      <a:r>
                        <a:rPr lang="en-US" sz="1100" baseline="0" dirty="0" smtClean="0"/>
                        <a:t>Disclosure                                    (DIS) 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Defensiveness</a:t>
                      </a:r>
                      <a:r>
                        <a:rPr lang="en-US" sz="1100" baseline="0" dirty="0" smtClean="0"/>
                        <a:t>                                     (DEF)</a:t>
                      </a:r>
                      <a:endParaRPr lang="en-US" sz="1100" dirty="0" smtClean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Physical Symptom Scales </a:t>
                      </a:r>
                      <a:endParaRPr lang="en-US" sz="1100" b="1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Somatic Complaints</a:t>
                      </a:r>
                      <a:r>
                        <a:rPr lang="en-US" sz="1100" baseline="0" dirty="0" smtClean="0"/>
                        <a:t>                           (SOM)</a:t>
                      </a:r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Pain</a:t>
                      </a:r>
                      <a:r>
                        <a:rPr lang="en-US" sz="1100" baseline="0" dirty="0" smtClean="0"/>
                        <a:t> Complaints                                 (PAIN)</a:t>
                      </a:r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Functional Complaints                        (FNC)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Muscular</a:t>
                      </a:r>
                      <a:r>
                        <a:rPr lang="en-US" sz="1100" baseline="0" dirty="0" smtClean="0"/>
                        <a:t> Bracing                                (MB)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Affective Scales </a:t>
                      </a:r>
                      <a:endParaRPr lang="en-US" sz="1100" b="1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Depression                                         (DEP)</a:t>
                      </a:r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Anxiety</a:t>
                      </a:r>
                      <a:r>
                        <a:rPr lang="en-US" sz="1100" baseline="0" dirty="0" smtClean="0"/>
                        <a:t>                                              (ANX)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Hostility                                            </a:t>
                      </a:r>
                      <a:r>
                        <a:rPr lang="en-US" sz="1100" baseline="0" dirty="0" smtClean="0"/>
                        <a:t> (HOS)</a:t>
                      </a:r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Character Scales </a:t>
                      </a:r>
                      <a:endParaRPr lang="en-US" sz="1100" b="1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Borderline</a:t>
                      </a:r>
                      <a:r>
                        <a:rPr lang="en-US" sz="1100" baseline="0" dirty="0" smtClean="0"/>
                        <a:t>                                          (BOR)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Symptom Dependency                         (SYM)</a:t>
                      </a:r>
                      <a:r>
                        <a:rPr lang="en-US" sz="1100" baseline="0" dirty="0" smtClean="0"/>
                        <a:t> </a:t>
                      </a:r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Chronic Maladjustment                       (CHR)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Substance Abuse                                 (SUB) 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Perseverance                                      (PER) 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Psychosocial Scales </a:t>
                      </a:r>
                      <a:endParaRPr lang="en-US" sz="1100" b="1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Family</a:t>
                      </a:r>
                      <a:r>
                        <a:rPr lang="en-US" sz="1100" baseline="0" dirty="0" smtClean="0"/>
                        <a:t> Dysfunction                              (FAM)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Survivor</a:t>
                      </a:r>
                      <a:r>
                        <a:rPr lang="en-US" sz="1100" baseline="0" dirty="0" smtClean="0"/>
                        <a:t> of Violence                             (SRV)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        Doctor</a:t>
                      </a:r>
                      <a:r>
                        <a:rPr lang="en-US" sz="1100" baseline="0" dirty="0" smtClean="0"/>
                        <a:t> Dissatisfaction                          (DOC)</a:t>
                      </a:r>
                      <a:endParaRPr lang="en-US" sz="1100" dirty="0"/>
                    </a:p>
                  </a:txBody>
                  <a:tcPr/>
                </a:tc>
              </a:tr>
              <a:tr h="238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           Job Dissatisfaction        </a:t>
                      </a:r>
                      <a:r>
                        <a:rPr lang="en-US" sz="1100" baseline="0" dirty="0" smtClean="0"/>
                        <a:t>                       (JOB)</a:t>
                      </a: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5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003300"/>
            <a:ext cx="8077199" cy="50344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“It is more important to know what sort of person has </a:t>
            </a:r>
            <a:r>
              <a:rPr lang="en-US" sz="4400" dirty="0"/>
              <a:t>a</a:t>
            </a:r>
            <a:r>
              <a:rPr lang="en-US" sz="4400" dirty="0" smtClean="0"/>
              <a:t> disease, than to know what sort of disease a person has.”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 Hippocrates 400 BC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70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828800"/>
            <a:ext cx="7943850" cy="4208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Example of how psychometric </a:t>
            </a:r>
            <a:r>
              <a:rPr lang="en-US" sz="4400" dirty="0"/>
              <a:t>b</a:t>
            </a:r>
            <a:r>
              <a:rPr lang="en-US" sz="4400" dirty="0" smtClean="0"/>
              <a:t>iopsychosocial measures help to make treatment decisions.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43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905000"/>
            <a:ext cx="7583487" cy="1358900"/>
          </a:xfrm>
        </p:spPr>
        <p:txBody>
          <a:bodyPr/>
          <a:lstStyle/>
          <a:p>
            <a:pPr algn="ctr"/>
            <a:r>
              <a:rPr lang="en-US" sz="5400" dirty="0" smtClean="0"/>
              <a:t>Pre</a:t>
            </a:r>
            <a:r>
              <a:rPr lang="en-US" sz="5400" dirty="0"/>
              <a:t>s</a:t>
            </a:r>
            <a:r>
              <a:rPr lang="en-US" sz="5400" dirty="0" smtClean="0"/>
              <a:t>urgical Patient Selection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068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Sample Guidelines </a:t>
            </a:r>
            <a:r>
              <a:rPr lang="en-US" sz="3600" dirty="0" err="1" smtClean="0"/>
              <a:t>Rxing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Presurgical Psych Evals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600200"/>
            <a:ext cx="3657600" cy="4448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Society</a:t>
            </a:r>
          </a:p>
          <a:p>
            <a:pPr lvl="1"/>
            <a:r>
              <a:rPr lang="en-US" sz="2600" b="1" u="sng" dirty="0" smtClean="0">
                <a:solidFill>
                  <a:srgbClr val="FFFF00"/>
                </a:solidFill>
              </a:rPr>
              <a:t>ACOEM</a:t>
            </a:r>
            <a:endParaRPr lang="en-US" sz="2200" b="1" u="sng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Am College of Physicians </a:t>
            </a:r>
          </a:p>
          <a:p>
            <a:pPr lvl="1"/>
            <a:r>
              <a:rPr lang="en-US" dirty="0" smtClean="0"/>
              <a:t>American Pain Society </a:t>
            </a:r>
          </a:p>
          <a:p>
            <a:pPr lvl="1"/>
            <a:r>
              <a:rPr lang="en-US" dirty="0" smtClean="0"/>
              <a:t>International Society for Advancement of Spine Surgery </a:t>
            </a:r>
          </a:p>
          <a:p>
            <a:pPr lvl="1"/>
            <a:r>
              <a:rPr lang="en-US" dirty="0" smtClean="0"/>
              <a:t>North American Spine Society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600200"/>
            <a:ext cx="3657600" cy="4940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Payer</a:t>
            </a:r>
          </a:p>
          <a:p>
            <a:pPr lvl="1"/>
            <a:r>
              <a:rPr lang="en-US" sz="2600" b="1" u="sng" dirty="0" err="1" smtClean="0">
                <a:solidFill>
                  <a:srgbClr val="FFFF00"/>
                </a:solidFill>
              </a:rPr>
              <a:t>Pinnacol</a:t>
            </a:r>
            <a:endParaRPr lang="en-US" sz="2600" b="1" u="sng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Blue </a:t>
            </a:r>
            <a:r>
              <a:rPr lang="en-US" dirty="0"/>
              <a:t>Cross </a:t>
            </a:r>
          </a:p>
          <a:p>
            <a:pPr lvl="1"/>
            <a:r>
              <a:rPr lang="en-US" dirty="0"/>
              <a:t>Cigna </a:t>
            </a:r>
          </a:p>
          <a:p>
            <a:pPr lvl="1"/>
            <a:r>
              <a:rPr lang="en-US" dirty="0"/>
              <a:t>Medicare </a:t>
            </a:r>
          </a:p>
          <a:p>
            <a:pPr lvl="1"/>
            <a:r>
              <a:rPr lang="en-US" dirty="0"/>
              <a:t>Official Disability Guidelines </a:t>
            </a:r>
          </a:p>
          <a:p>
            <a:r>
              <a:rPr lang="en-US" dirty="0" smtClean="0"/>
              <a:t>State</a:t>
            </a:r>
            <a:r>
              <a:rPr lang="en-US" dirty="0"/>
              <a:t>/Province </a:t>
            </a:r>
          </a:p>
          <a:p>
            <a:pPr lvl="1"/>
            <a:r>
              <a:rPr lang="en-US" dirty="0"/>
              <a:t>Alberta </a:t>
            </a:r>
          </a:p>
          <a:p>
            <a:pPr lvl="1"/>
            <a:r>
              <a:rPr lang="en-US" dirty="0"/>
              <a:t>California</a:t>
            </a:r>
          </a:p>
          <a:p>
            <a:pPr lvl="1"/>
            <a:r>
              <a:rPr lang="en-US" sz="2600" u="sng" dirty="0">
                <a:solidFill>
                  <a:srgbClr val="FFFF00"/>
                </a:solidFill>
              </a:rPr>
              <a:t>Colorado </a:t>
            </a:r>
          </a:p>
          <a:p>
            <a:pPr lvl="1"/>
            <a:r>
              <a:rPr lang="en-US" dirty="0"/>
              <a:t>Montana</a:t>
            </a:r>
          </a:p>
          <a:p>
            <a:pPr lvl="1"/>
            <a:r>
              <a:rPr lang="en-US" dirty="0"/>
              <a:t>Oklahoma</a:t>
            </a:r>
          </a:p>
          <a:p>
            <a:pPr lvl="1"/>
            <a:r>
              <a:rPr lang="en-US" dirty="0"/>
              <a:t>Oregon </a:t>
            </a:r>
          </a:p>
          <a:p>
            <a:pPr lvl="1"/>
            <a:r>
              <a:rPr lang="en-US" dirty="0"/>
              <a:t>Washington </a:t>
            </a:r>
            <a:endParaRPr lang="en-US" dirty="0" smtClean="0"/>
          </a:p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How do you decide </a:t>
            </a:r>
          </a:p>
          <a:p>
            <a:pPr marL="0" indent="0" algn="ctr">
              <a:buNone/>
            </a:pPr>
            <a:r>
              <a:rPr lang="en-US" sz="6000" dirty="0" smtClean="0"/>
              <a:t>when to </a:t>
            </a:r>
          </a:p>
          <a:p>
            <a:pPr marL="0" indent="0" algn="ctr">
              <a:buNone/>
            </a:pPr>
            <a:r>
              <a:rPr lang="en-US" sz="6000" dirty="0" smtClean="0"/>
              <a:t>perform surgery?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830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2934" y="1964267"/>
            <a:ext cx="7330016" cy="2590800"/>
          </a:xfrm>
        </p:spPr>
        <p:txBody>
          <a:bodyPr/>
          <a:lstStyle/>
          <a:p>
            <a:pPr algn="ctr"/>
            <a:r>
              <a:rPr lang="en-US" sz="8000" b="1" dirty="0" smtClean="0"/>
              <a:t>Bob and </a:t>
            </a:r>
            <a:br>
              <a:rPr lang="en-US" sz="8000" b="1" dirty="0" smtClean="0"/>
            </a:br>
            <a:r>
              <a:rPr lang="en-US" sz="8000" b="1" dirty="0" smtClean="0"/>
              <a:t>Dr. Cutter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5574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14444" y="2708895"/>
            <a:ext cx="6388100" cy="4106102"/>
            <a:chOff x="914444" y="2708895"/>
            <a:chExt cx="6388100" cy="4106102"/>
          </a:xfrm>
        </p:grpSpPr>
        <p:grpSp>
          <p:nvGrpSpPr>
            <p:cNvPr id="26" name="Group 25"/>
            <p:cNvGrpSpPr/>
            <p:nvPr/>
          </p:nvGrpSpPr>
          <p:grpSpPr>
            <a:xfrm>
              <a:off x="914444" y="2708895"/>
              <a:ext cx="6388100" cy="4106102"/>
              <a:chOff x="457200" y="2400300"/>
              <a:chExt cx="7277100" cy="44548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57200" y="2400300"/>
                <a:ext cx="7277100" cy="4454880"/>
              </a:xfrm>
              <a:prstGeom prst="rect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pic>
            <p:nvPicPr>
              <p:cNvPr id="29" name="Picture 28" descr="AdobeStock_45417280.jpe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43100" y="2749078"/>
                <a:ext cx="5277395" cy="3804122"/>
              </a:xfrm>
              <a:prstGeom prst="rect">
                <a:avLst/>
              </a:prstGeom>
            </p:spPr>
          </p:pic>
        </p:grpSp>
        <p:pic>
          <p:nvPicPr>
            <p:cNvPr id="27" name="Picture 26" descr="4670952826_c80f5676dc_b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072" y="3315922"/>
              <a:ext cx="664871" cy="88649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3" y="484036"/>
            <a:ext cx="3771899" cy="1905000"/>
          </a:xfrm>
        </p:spPr>
        <p:txBody>
          <a:bodyPr>
            <a:noAutofit/>
          </a:bodyPr>
          <a:lstStyle/>
          <a:p>
            <a:r>
              <a:rPr lang="en-US" b="1" dirty="0" smtClean="0"/>
              <a:t>When do you perform surgery?</a:t>
            </a:r>
            <a:endParaRPr lang="en-US" b="1" dirty="0"/>
          </a:p>
        </p:txBody>
      </p:sp>
      <p:sp>
        <p:nvSpPr>
          <p:cNvPr id="8" name="Oval Callout 7"/>
          <p:cNvSpPr/>
          <p:nvPr/>
        </p:nvSpPr>
        <p:spPr>
          <a:xfrm>
            <a:off x="5672710" y="1964991"/>
            <a:ext cx="3372452" cy="1519104"/>
          </a:xfrm>
          <a:prstGeom prst="wedgeEllipseCallout">
            <a:avLst>
              <a:gd name="adj1" fmla="val -50600"/>
              <a:gd name="adj2" fmla="val 42942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lang="fr-FR" sz="2400" b="1" dirty="0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s a little uncomfortable, but I’m OK.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0783" y="4666617"/>
            <a:ext cx="2757083" cy="2005116"/>
          </a:xfrm>
          <a:prstGeom prst="wedgeEllipseCallout">
            <a:avLst>
              <a:gd name="adj1" fmla="val 68311"/>
              <a:gd name="adj2" fmla="val -90357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OK. If it gets worse, give me a call.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20" y="2644013"/>
            <a:ext cx="596900" cy="840082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7162800"/>
            <a:ext cx="1485900" cy="14859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52" y="-2984500"/>
            <a:ext cx="2819400" cy="2882900"/>
          </a:xfrm>
          <a:prstGeom prst="rect">
            <a:avLst/>
          </a:prstGeom>
        </p:spPr>
      </p:pic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508000"/>
            <a:ext cx="900520" cy="1295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06138" y="-2198198"/>
            <a:ext cx="1098292" cy="640907"/>
            <a:chOff x="2836073" y="-1600200"/>
            <a:chExt cx="1871652" cy="1092200"/>
          </a:xfrm>
        </p:grpSpPr>
        <p:sp>
          <p:nvSpPr>
            <p:cNvPr id="13" name="Rectangle 12"/>
            <p:cNvSpPr/>
            <p:nvPr/>
          </p:nvSpPr>
          <p:spPr>
            <a:xfrm>
              <a:off x="2836073" y="-1600200"/>
              <a:ext cx="1871652" cy="1092200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804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solidFill>
                    <a:prstClr val="black"/>
                  </a:solidFill>
                  <a:latin typeface="Arial Black"/>
                  <a:cs typeface="Arial Black"/>
                </a:rPr>
                <a:t>J.R. Cutter MD</a:t>
              </a:r>
            </a:p>
            <a:p>
              <a:pPr algn="ctr"/>
              <a:r>
                <a:rPr lang="en-US" sz="700" b="1" dirty="0" err="1" smtClean="0">
                  <a:solidFill>
                    <a:prstClr val="black"/>
                  </a:solidFill>
                  <a:latin typeface="Arial Black"/>
                  <a:cs typeface="Arial Black"/>
                </a:rPr>
                <a:t>Wassamatta</a:t>
              </a:r>
              <a:r>
                <a:rPr lang="en-US" sz="700" b="1" dirty="0" smtClean="0">
                  <a:solidFill>
                    <a:prstClr val="black"/>
                  </a:solidFill>
                  <a:latin typeface="Arial Black"/>
                  <a:cs typeface="Arial Black"/>
                </a:rPr>
                <a:t> U</a:t>
              </a:r>
            </a:p>
            <a:p>
              <a:pPr algn="ctr"/>
              <a:endParaRPr lang="en-US" sz="700" b="1" dirty="0">
                <a:solidFill>
                  <a:prstClr val="black"/>
                </a:solidFill>
                <a:latin typeface="Arial Black"/>
                <a:cs typeface="Arial Black"/>
              </a:endParaRPr>
            </a:p>
            <a:p>
              <a:pPr algn="ctr"/>
              <a:endParaRPr lang="en-US" sz="700" b="1" dirty="0">
                <a:solidFill>
                  <a:prstClr val="black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4" name="12-Point Star 13"/>
            <p:cNvSpPr/>
            <p:nvPr/>
          </p:nvSpPr>
          <p:spPr>
            <a:xfrm>
              <a:off x="2959100" y="-965200"/>
              <a:ext cx="406400" cy="330200"/>
            </a:xfrm>
            <a:prstGeom prst="star12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42500" y="4523847"/>
            <a:ext cx="701790" cy="409529"/>
            <a:chOff x="2836073" y="-1600202"/>
            <a:chExt cx="1871652" cy="1092201"/>
          </a:xfrm>
          <a:solidFill>
            <a:srgbClr val="FFFAE3"/>
          </a:solidFill>
        </p:grpSpPr>
        <p:sp>
          <p:nvSpPr>
            <p:cNvPr id="17" name="Rectangle 16"/>
            <p:cNvSpPr/>
            <p:nvPr/>
          </p:nvSpPr>
          <p:spPr>
            <a:xfrm>
              <a:off x="2836073" y="-1600202"/>
              <a:ext cx="1871652" cy="1092201"/>
            </a:xfrm>
            <a:prstGeom prst="rect">
              <a:avLst/>
            </a:prstGeom>
            <a:grpFill/>
            <a:ln w="57150" cmpd="sng">
              <a:solidFill>
                <a:srgbClr val="804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prstClr val="black"/>
                  </a:solidFill>
                  <a:latin typeface="Arial Black"/>
                  <a:cs typeface="Arial Black"/>
                </a:rPr>
                <a:t>Doctor of Medicine</a:t>
              </a:r>
            </a:p>
            <a:p>
              <a:pPr algn="ctr"/>
              <a:endParaRPr lang="en-US" sz="700" b="1" dirty="0">
                <a:solidFill>
                  <a:prstClr val="black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12-Point Star 17"/>
            <p:cNvSpPr/>
            <p:nvPr/>
          </p:nvSpPr>
          <p:spPr>
            <a:xfrm>
              <a:off x="2959100" y="-965200"/>
              <a:ext cx="406400" cy="330200"/>
            </a:xfrm>
            <a:prstGeom prst="star12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3381196" y="127001"/>
            <a:ext cx="4886504" cy="1676399"/>
          </a:xfrm>
          <a:prstGeom prst="wedgeEllipseCallout">
            <a:avLst>
              <a:gd name="adj1" fmla="val -40568"/>
              <a:gd name="adj2" fmla="val 125689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he MRI shows a small herniation at L4-L5. How do you feel?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1444" y="6611293"/>
            <a:ext cx="16940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latin typeface="Arial"/>
                <a:cs typeface="Arial"/>
              </a:rPr>
              <a:t>©2016 by Bruns and Disorbio</a:t>
            </a:r>
          </a:p>
        </p:txBody>
      </p:sp>
    </p:spTree>
    <p:extLst>
      <p:ext uri="{BB962C8B-B14F-4D97-AF65-F5344CB8AC3E}">
        <p14:creationId xmlns:p14="http://schemas.microsoft.com/office/powerpoint/2010/main" val="97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44" y="2708895"/>
            <a:ext cx="6388100" cy="4106102"/>
            <a:chOff x="914444" y="2708895"/>
            <a:chExt cx="6388100" cy="4106102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44" y="2708895"/>
              <a:ext cx="6388100" cy="4106102"/>
              <a:chOff x="457200" y="2400300"/>
              <a:chExt cx="7277100" cy="445488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57200" y="2400300"/>
                <a:ext cx="7277100" cy="4454880"/>
              </a:xfrm>
              <a:prstGeom prst="rect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pic>
            <p:nvPicPr>
              <p:cNvPr id="22" name="Picture 21" descr="AdobeStock_45417280.jpe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43100" y="2749078"/>
                <a:ext cx="5277395" cy="3804122"/>
              </a:xfrm>
              <a:prstGeom prst="rect">
                <a:avLst/>
              </a:prstGeom>
            </p:spPr>
          </p:pic>
        </p:grpSp>
        <p:pic>
          <p:nvPicPr>
            <p:cNvPr id="24" name="Picture 23" descr="4670952826_c80f5676dc_b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072" y="3315922"/>
              <a:ext cx="664871" cy="88649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0" y="480858"/>
            <a:ext cx="3771899" cy="1905000"/>
          </a:xfrm>
        </p:spPr>
        <p:txBody>
          <a:bodyPr>
            <a:noAutofit/>
          </a:bodyPr>
          <a:lstStyle/>
          <a:p>
            <a:r>
              <a:rPr lang="en-US" b="1" dirty="0" smtClean="0"/>
              <a:t>When do you perform surgery?</a:t>
            </a:r>
            <a:endParaRPr lang="en-US" b="1" dirty="0"/>
          </a:p>
        </p:txBody>
      </p:sp>
      <p:sp>
        <p:nvSpPr>
          <p:cNvPr id="7" name="Oval Callout 6"/>
          <p:cNvSpPr/>
          <p:nvPr/>
        </p:nvSpPr>
        <p:spPr>
          <a:xfrm>
            <a:off x="3381196" y="127001"/>
            <a:ext cx="4886504" cy="1676399"/>
          </a:xfrm>
          <a:prstGeom prst="wedgeEllipseCallout">
            <a:avLst>
              <a:gd name="adj1" fmla="val -40568"/>
              <a:gd name="adj2" fmla="val 125689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he MRI shows a small herniation at L4-L5. How do you feel?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854700" y="1816100"/>
            <a:ext cx="3175000" cy="2070100"/>
          </a:xfrm>
          <a:prstGeom prst="wedgeEllipseCallout">
            <a:avLst>
              <a:gd name="adj1" fmla="val -57660"/>
              <a:gd name="adj2" fmla="val 30821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PT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doesn’t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help and the pain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overwhelming! I can’t work!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0784" y="4666617"/>
            <a:ext cx="2697816" cy="1725716"/>
          </a:xfrm>
          <a:prstGeom prst="wedgeEllipseCallout">
            <a:avLst>
              <a:gd name="adj1" fmla="val 62976"/>
              <a:gd name="adj2" fmla="val -105566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Lets review the surgical options...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20" y="2644013"/>
            <a:ext cx="596900" cy="840082"/>
          </a:xfrm>
          <a:prstGeom prst="rect">
            <a:avLst/>
          </a:prstGeom>
        </p:spPr>
      </p:pic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7162800"/>
            <a:ext cx="1485900" cy="14859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52" y="-2984500"/>
            <a:ext cx="2819400" cy="2882900"/>
          </a:xfrm>
          <a:prstGeom prst="rect">
            <a:avLst/>
          </a:prstGeom>
        </p:spPr>
      </p:pic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0" y="508000"/>
            <a:ext cx="900520" cy="1295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06138" y="-2198198"/>
            <a:ext cx="1098292" cy="640907"/>
            <a:chOff x="2836073" y="-1600200"/>
            <a:chExt cx="1871652" cy="1092200"/>
          </a:xfrm>
        </p:grpSpPr>
        <p:sp>
          <p:nvSpPr>
            <p:cNvPr id="13" name="Rectangle 12"/>
            <p:cNvSpPr/>
            <p:nvPr/>
          </p:nvSpPr>
          <p:spPr>
            <a:xfrm>
              <a:off x="2836073" y="-1600200"/>
              <a:ext cx="1871652" cy="1092200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804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>
                  <a:solidFill>
                    <a:prstClr val="black"/>
                  </a:solidFill>
                  <a:latin typeface="Arial Black"/>
                  <a:cs typeface="Arial Black"/>
                </a:rPr>
                <a:t>J.R. Cutter MD</a:t>
              </a:r>
            </a:p>
            <a:p>
              <a:pPr algn="ctr"/>
              <a:r>
                <a:rPr lang="en-US" sz="700" b="1" dirty="0" err="1" smtClean="0">
                  <a:solidFill>
                    <a:prstClr val="black"/>
                  </a:solidFill>
                  <a:latin typeface="Arial Black"/>
                  <a:cs typeface="Arial Black"/>
                </a:rPr>
                <a:t>Wassamatta</a:t>
              </a:r>
              <a:r>
                <a:rPr lang="en-US" sz="700" b="1" dirty="0" smtClean="0">
                  <a:solidFill>
                    <a:prstClr val="black"/>
                  </a:solidFill>
                  <a:latin typeface="Arial Black"/>
                  <a:cs typeface="Arial Black"/>
                </a:rPr>
                <a:t> U</a:t>
              </a:r>
            </a:p>
            <a:p>
              <a:pPr algn="ctr"/>
              <a:endParaRPr lang="en-US" sz="700" b="1" dirty="0">
                <a:solidFill>
                  <a:prstClr val="black"/>
                </a:solidFill>
                <a:latin typeface="Arial Black"/>
                <a:cs typeface="Arial Black"/>
              </a:endParaRPr>
            </a:p>
            <a:p>
              <a:pPr algn="ctr"/>
              <a:endParaRPr lang="en-US" sz="700" b="1" dirty="0">
                <a:solidFill>
                  <a:prstClr val="black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4" name="12-Point Star 13"/>
            <p:cNvSpPr/>
            <p:nvPr/>
          </p:nvSpPr>
          <p:spPr>
            <a:xfrm>
              <a:off x="2959100" y="-965200"/>
              <a:ext cx="406400" cy="330200"/>
            </a:xfrm>
            <a:prstGeom prst="star12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42500" y="4523847"/>
            <a:ext cx="701790" cy="409529"/>
            <a:chOff x="2836073" y="-1600202"/>
            <a:chExt cx="1871652" cy="1092201"/>
          </a:xfrm>
          <a:solidFill>
            <a:srgbClr val="FFFAE3"/>
          </a:solidFill>
        </p:grpSpPr>
        <p:sp>
          <p:nvSpPr>
            <p:cNvPr id="17" name="Rectangle 16"/>
            <p:cNvSpPr/>
            <p:nvPr/>
          </p:nvSpPr>
          <p:spPr>
            <a:xfrm>
              <a:off x="2836073" y="-1600202"/>
              <a:ext cx="1871652" cy="1092201"/>
            </a:xfrm>
            <a:prstGeom prst="rect">
              <a:avLst/>
            </a:prstGeom>
            <a:grpFill/>
            <a:ln w="57150" cmpd="sng">
              <a:solidFill>
                <a:srgbClr val="804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prstClr val="black"/>
                  </a:solidFill>
                  <a:latin typeface="Arial Black"/>
                  <a:cs typeface="Arial Black"/>
                </a:rPr>
                <a:t>Doctor of Medicine</a:t>
              </a:r>
            </a:p>
            <a:p>
              <a:pPr algn="ctr"/>
              <a:endParaRPr lang="en-US" sz="700" b="1" dirty="0">
                <a:solidFill>
                  <a:prstClr val="black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12-Point Star 17"/>
            <p:cNvSpPr/>
            <p:nvPr/>
          </p:nvSpPr>
          <p:spPr>
            <a:xfrm>
              <a:off x="2959100" y="-965200"/>
              <a:ext cx="406400" cy="330200"/>
            </a:xfrm>
            <a:prstGeom prst="star12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301444" y="6611293"/>
            <a:ext cx="16940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latin typeface="Arial"/>
                <a:cs typeface="Arial"/>
              </a:rPr>
              <a:t>©2016 by Bruns and Disorbio</a:t>
            </a:r>
          </a:p>
        </p:txBody>
      </p:sp>
    </p:spTree>
    <p:extLst>
      <p:ext uri="{BB962C8B-B14F-4D97-AF65-F5344CB8AC3E}">
        <p14:creationId xmlns:p14="http://schemas.microsoft.com/office/powerpoint/2010/main" val="31458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-1016000"/>
            <a:ext cx="7583487" cy="1044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901700"/>
            <a:ext cx="8267699" cy="51360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To what degree are </a:t>
            </a:r>
            <a:r>
              <a:rPr lang="en-US" sz="4800" dirty="0"/>
              <a:t> </a:t>
            </a:r>
            <a:r>
              <a:rPr lang="en-US" sz="4800" dirty="0" smtClean="0"/>
              <a:t>            surgical </a:t>
            </a:r>
            <a:r>
              <a:rPr lang="en-US" sz="4800" u="sng" dirty="0" smtClean="0"/>
              <a:t>decisions</a:t>
            </a:r>
            <a:r>
              <a:rPr lang="en-US" sz="4800" dirty="0" smtClean="0"/>
              <a:t> based on behavioral variables?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 smtClean="0"/>
              <a:t>Behavioral = what patients say </a:t>
            </a:r>
            <a:r>
              <a:rPr lang="en-US" sz="3800" dirty="0"/>
              <a:t> </a:t>
            </a:r>
            <a:r>
              <a:rPr lang="en-US" sz="3800" dirty="0" smtClean="0"/>
              <a:t>               and how they behave</a:t>
            </a:r>
          </a:p>
          <a:p>
            <a:pPr marL="0" indent="0" algn="ctr">
              <a:buNone/>
            </a:pPr>
            <a:r>
              <a:rPr lang="en-US" sz="3800" dirty="0"/>
              <a:t>v</a:t>
            </a:r>
            <a:r>
              <a:rPr lang="en-US" sz="3800" dirty="0" smtClean="0"/>
              <a:t>s. </a:t>
            </a:r>
          </a:p>
          <a:p>
            <a:pPr marL="0" indent="0" algn="ctr">
              <a:buNone/>
            </a:pPr>
            <a:r>
              <a:rPr lang="en-US" sz="3800" dirty="0"/>
              <a:t>o</a:t>
            </a:r>
            <a:r>
              <a:rPr lang="en-US" sz="3800" dirty="0" smtClean="0"/>
              <a:t>bjective test results?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8135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25500" y="2755900"/>
            <a:ext cx="6718300" cy="4099280"/>
            <a:chOff x="457200" y="2400300"/>
            <a:chExt cx="7277100" cy="4454880"/>
          </a:xfrm>
        </p:grpSpPr>
        <p:sp>
          <p:nvSpPr>
            <p:cNvPr id="10" name="Rectangle 9"/>
            <p:cNvSpPr/>
            <p:nvPr/>
          </p:nvSpPr>
          <p:spPr>
            <a:xfrm>
              <a:off x="457200" y="2400300"/>
              <a:ext cx="7277100" cy="445488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9" name="Picture 8" descr="Unknown-2.jpe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00" y="2985990"/>
              <a:ext cx="647700" cy="90036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AdobeStock_45417280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100" y="2749078"/>
              <a:ext cx="5277395" cy="38041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51463"/>
            <a:ext cx="8407400" cy="7493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constitutes a good outcome?</a:t>
            </a:r>
            <a:endParaRPr lang="en-US" b="1" dirty="0"/>
          </a:p>
        </p:txBody>
      </p:sp>
      <p:sp>
        <p:nvSpPr>
          <p:cNvPr id="6" name="Oval Callout 5"/>
          <p:cNvSpPr/>
          <p:nvPr/>
        </p:nvSpPr>
        <p:spPr>
          <a:xfrm>
            <a:off x="203200" y="1016000"/>
            <a:ext cx="3784600" cy="1896539"/>
          </a:xfrm>
          <a:prstGeom prst="wedgeEllipseCallout">
            <a:avLst>
              <a:gd name="adj1" fmla="val 34300"/>
              <a:gd name="adj2" fmla="val 57625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X-rays of your fusion look great! Looks like a good outcome.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889500" y="1092200"/>
            <a:ext cx="3987800" cy="1905000"/>
          </a:xfrm>
          <a:prstGeom prst="wedgeEllipseCallout">
            <a:avLst>
              <a:gd name="adj1" fmla="val -31073"/>
              <a:gd name="adj2" fmla="val 61752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The pain is terrible, &amp; I need morphine!!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Will you fill out my SSDI forms? 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5468" y="204906"/>
            <a:ext cx="89408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F5E00">
                    <a:lumMod val="20000"/>
                    <a:lumOff val="80000"/>
                  </a:srgbClr>
                </a:solidFill>
                <a:latin typeface="Trebuchet MS"/>
              </a:rPr>
              <a:t>Biological Success      Behavioral Failure</a:t>
            </a:r>
            <a:endParaRPr lang="en-US" dirty="0">
              <a:solidFill>
                <a:srgbClr val="BF5E00">
                  <a:lumMod val="20000"/>
                  <a:lumOff val="80000"/>
                </a:srgbClr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1444" y="6611293"/>
            <a:ext cx="16940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latin typeface="Arial"/>
                <a:cs typeface="Arial"/>
              </a:rPr>
              <a:t>©2016 by Bruns and Disorbio</a:t>
            </a:r>
          </a:p>
        </p:txBody>
      </p:sp>
    </p:spTree>
    <p:extLst>
      <p:ext uri="{BB962C8B-B14F-4D97-AF65-F5344CB8AC3E}">
        <p14:creationId xmlns:p14="http://schemas.microsoft.com/office/powerpoint/2010/main" val="9535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44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825500"/>
            <a:ext cx="7583487" cy="52122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To what degree are</a:t>
            </a:r>
          </a:p>
          <a:p>
            <a:pPr marL="0" indent="0" algn="ctr">
              <a:buNone/>
            </a:pPr>
            <a:r>
              <a:rPr lang="en-US" sz="4800" dirty="0" smtClean="0"/>
              <a:t>surgical </a:t>
            </a:r>
            <a:r>
              <a:rPr lang="en-US" sz="4800" u="sng" dirty="0" smtClean="0"/>
              <a:t>outcomes</a:t>
            </a:r>
            <a:r>
              <a:rPr lang="en-US" sz="4800" dirty="0" smtClean="0"/>
              <a:t> </a:t>
            </a:r>
          </a:p>
          <a:p>
            <a:pPr marL="0" indent="0" algn="ctr">
              <a:buNone/>
            </a:pPr>
            <a:r>
              <a:rPr lang="en-US" sz="4800" dirty="0" smtClean="0"/>
              <a:t>determined by behavioral variables?</a:t>
            </a:r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 smtClean="0"/>
              <a:t>e.g. Pain reports, opioid use, return to work, quality of life, satisfaction with care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212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1300"/>
            <a:ext cx="7583487" cy="723900"/>
          </a:xfrm>
        </p:spPr>
        <p:txBody>
          <a:bodyPr/>
          <a:lstStyle/>
          <a:p>
            <a:pPr algn="ctr"/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270000"/>
            <a:ext cx="8191500" cy="5130800"/>
          </a:xfrm>
        </p:spPr>
        <p:txBody>
          <a:bodyPr>
            <a:noAutofit/>
          </a:bodyPr>
          <a:lstStyle/>
          <a:p>
            <a:pPr>
              <a:buFont typeface="Wingdings 2" charset="2"/>
              <a:buChar char=""/>
            </a:pPr>
            <a:r>
              <a:rPr lang="en-US" sz="2400" dirty="0" smtClean="0"/>
              <a:t>Mother had one of the first Lumbar Spine Fusions</a:t>
            </a:r>
          </a:p>
          <a:p>
            <a:pPr>
              <a:buFont typeface="Wingdings 2" charset="2"/>
              <a:buChar char=""/>
            </a:pPr>
            <a:r>
              <a:rPr lang="en-US" sz="2400" dirty="0" smtClean="0"/>
              <a:t>Licensed Psychologist since 1987.  Private practice.</a:t>
            </a:r>
          </a:p>
          <a:p>
            <a:pPr>
              <a:buFont typeface="Wingdings 2" charset="2"/>
              <a:buChar char=""/>
            </a:pPr>
            <a:r>
              <a:rPr lang="en-US" sz="2400" dirty="0" smtClean="0"/>
              <a:t>Worked in injury and pain psychology 33 years.</a:t>
            </a:r>
          </a:p>
          <a:p>
            <a:pPr>
              <a:buFont typeface="Wingdings 2" charset="2"/>
              <a:buChar char=""/>
            </a:pPr>
            <a:r>
              <a:rPr lang="en-US" sz="2400" dirty="0" smtClean="0"/>
              <a:t>Seen approximately 6,500 patients with injury.</a:t>
            </a:r>
          </a:p>
          <a:p>
            <a:pPr>
              <a:buFont typeface="Wingdings 2" charset="2"/>
              <a:buChar char=""/>
            </a:pPr>
            <a:r>
              <a:rPr lang="en-US" sz="2400" dirty="0" smtClean="0"/>
              <a:t>Had a contract for 10 years with Adolph Coors.</a:t>
            </a:r>
          </a:p>
          <a:p>
            <a:pPr>
              <a:buFont typeface="Wingdings 2" charset="2"/>
              <a:buChar char=""/>
            </a:pPr>
            <a:r>
              <a:rPr lang="en-US" sz="2400" dirty="0" smtClean="0"/>
              <a:t>Executive Board Member of the National Pain Foundation 1998 – 2008.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3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Most Surgical outcome variables are behavioral 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86125"/>
              </p:ext>
            </p:extLst>
          </p:nvPr>
        </p:nvGraphicFramePr>
        <p:xfrm>
          <a:off x="406401" y="1828800"/>
          <a:ext cx="8291514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757"/>
                <a:gridCol w="41457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OUTCOME</a:t>
                      </a:r>
                      <a:r>
                        <a:rPr lang="en-US" sz="2800" baseline="0" dirty="0" smtClean="0"/>
                        <a:t> VARIABLE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Type of Variable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Successful Fusion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Objective, biological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Subjective </a:t>
                      </a:r>
                      <a:r>
                        <a:rPr lang="en-US" sz="2800" dirty="0" err="1" smtClean="0"/>
                        <a:t>Sx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Reduced opioid use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Behavior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Return to work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Behavior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Satisfaction with care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Subjective feeling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Disability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Biopsychosocial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QOL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Subjective Impression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8" cy="1044388"/>
          </a:xfrm>
        </p:spPr>
        <p:txBody>
          <a:bodyPr/>
          <a:lstStyle/>
          <a:p>
            <a:pPr algn="ctr"/>
            <a:r>
              <a:rPr lang="en-US" b="1" dirty="0" smtClean="0"/>
              <a:t>What do surgical </a:t>
            </a:r>
            <a:r>
              <a:rPr lang="en-US" b="1" u="sng" dirty="0" smtClean="0"/>
              <a:t>patients</a:t>
            </a:r>
            <a:r>
              <a:rPr lang="en-US" b="1" dirty="0" smtClean="0"/>
              <a:t> say is an acceptable outcome?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555118"/>
              </p:ext>
            </p:extLst>
          </p:nvPr>
        </p:nvGraphicFramePr>
        <p:xfrm>
          <a:off x="457200" y="1676401"/>
          <a:ext cx="8229600" cy="365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405"/>
                <a:gridCol w="4224195"/>
              </a:tblGrid>
              <a:tr h="779105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Patient</a:t>
                      </a:r>
                      <a:r>
                        <a:rPr lang="en-US" sz="2800" b="0" baseline="0" dirty="0" smtClean="0"/>
                        <a:t> Defined Outcome Variables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Indication of Positive Outcome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  <a:tr h="6770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Pain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&lt; 3 on 10 point scale</a:t>
                      </a:r>
                      <a:endParaRPr lang="en-US" sz="2800" dirty="0"/>
                    </a:p>
                  </a:txBody>
                  <a:tcPr/>
                </a:tc>
              </a:tr>
              <a:tr h="6770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Returned</a:t>
                      </a:r>
                      <a:r>
                        <a:rPr lang="en-US" sz="2800" baseline="0" dirty="0" smtClean="0"/>
                        <a:t> to normal</a:t>
                      </a:r>
                      <a:endParaRPr lang="en-US" sz="2800" dirty="0"/>
                    </a:p>
                  </a:txBody>
                  <a:tcPr/>
                </a:tc>
              </a:tr>
              <a:tr h="6770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Opioids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Discontinued </a:t>
                      </a:r>
                      <a:endParaRPr lang="en-US" sz="2800" dirty="0"/>
                    </a:p>
                  </a:txBody>
                  <a:tcPr/>
                </a:tc>
              </a:tr>
              <a:tr h="6770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Disability status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Returned</a:t>
                      </a:r>
                      <a:r>
                        <a:rPr lang="en-US" sz="2800" baseline="0" dirty="0" smtClean="0"/>
                        <a:t> to work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547297"/>
            <a:ext cx="224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Carragee, 2010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74700" y="2520257"/>
            <a:ext cx="6718300" cy="3934180"/>
            <a:chOff x="457200" y="2130276"/>
            <a:chExt cx="7277100" cy="4454880"/>
          </a:xfrm>
        </p:grpSpPr>
        <p:sp>
          <p:nvSpPr>
            <p:cNvPr id="10" name="Rectangle 9"/>
            <p:cNvSpPr/>
            <p:nvPr/>
          </p:nvSpPr>
          <p:spPr>
            <a:xfrm>
              <a:off x="457200" y="2130276"/>
              <a:ext cx="7277100" cy="445488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Unknown-2.jpe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00" y="2985990"/>
              <a:ext cx="647700" cy="90036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AdobeStock_45417280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100" y="2749078"/>
              <a:ext cx="5277395" cy="38041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65100"/>
            <a:ext cx="8407400" cy="901700"/>
          </a:xfrm>
        </p:spPr>
        <p:txBody>
          <a:bodyPr>
            <a:normAutofit/>
          </a:bodyPr>
          <a:lstStyle/>
          <a:p>
            <a:r>
              <a:rPr lang="en-US" dirty="0" smtClean="0"/>
              <a:t>Good outcome or bad?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79400" y="1193800"/>
            <a:ext cx="3657600" cy="1718739"/>
          </a:xfrm>
          <a:prstGeom prst="wedgeEllipseCallout">
            <a:avLst>
              <a:gd name="adj1" fmla="val 34300"/>
              <a:gd name="adj2" fmla="val 57625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Good news!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The x-rays of your fusion look great!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549900" y="1066800"/>
            <a:ext cx="3302000" cy="2012858"/>
          </a:xfrm>
          <a:prstGeom prst="wedgeEllipseCallout">
            <a:avLst>
              <a:gd name="adj1" fmla="val -41583"/>
              <a:gd name="adj2" fmla="val 60313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The pain is worse than ever, Doc.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I can’t go to work.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1444" y="6611293"/>
            <a:ext cx="16940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latin typeface="Arial"/>
                <a:cs typeface="Arial"/>
              </a:rPr>
              <a:t>©2016 by Bruns and Disorbio</a:t>
            </a:r>
          </a:p>
        </p:txBody>
      </p:sp>
    </p:spTree>
    <p:extLst>
      <p:ext uri="{BB962C8B-B14F-4D97-AF65-F5344CB8AC3E}">
        <p14:creationId xmlns:p14="http://schemas.microsoft.com/office/powerpoint/2010/main" val="33622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25500" y="2755900"/>
            <a:ext cx="6718300" cy="4099280"/>
            <a:chOff x="457200" y="2400300"/>
            <a:chExt cx="7277100" cy="4454880"/>
          </a:xfrm>
        </p:grpSpPr>
        <p:sp>
          <p:nvSpPr>
            <p:cNvPr id="10" name="Rectangle 9"/>
            <p:cNvSpPr/>
            <p:nvPr/>
          </p:nvSpPr>
          <p:spPr>
            <a:xfrm>
              <a:off x="457200" y="2400300"/>
              <a:ext cx="7277100" cy="4454880"/>
            </a:xfrm>
            <a:prstGeom prst="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9" name="Picture 8" descr="Unknown-2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00" y="2985990"/>
              <a:ext cx="647700" cy="90036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AdobeStock_45417280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100" y="2749078"/>
              <a:ext cx="5277395" cy="38041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0" y="249767"/>
            <a:ext cx="4242103" cy="9017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Outcome paradoxes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0" dirty="0" smtClean="0"/>
              <a:t>(Carragee, 2010)</a:t>
            </a:r>
            <a:endParaRPr lang="en-US" sz="3100" b="0" dirty="0"/>
          </a:p>
        </p:txBody>
      </p:sp>
      <p:sp>
        <p:nvSpPr>
          <p:cNvPr id="6" name="Oval Callout 5"/>
          <p:cNvSpPr/>
          <p:nvPr/>
        </p:nvSpPr>
        <p:spPr>
          <a:xfrm>
            <a:off x="169334" y="592667"/>
            <a:ext cx="4030134" cy="1845733"/>
          </a:xfrm>
          <a:prstGeom prst="wedgeEllipseCallout">
            <a:avLst>
              <a:gd name="adj1" fmla="val 30747"/>
              <a:gd name="adj2" fmla="val 80883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Sadly, you will never be able to work in the oilfields again.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571066" y="1346203"/>
            <a:ext cx="3217333" cy="1498600"/>
          </a:xfrm>
          <a:prstGeom prst="wedgeEllipseCallout">
            <a:avLst>
              <a:gd name="adj1" fmla="val -31336"/>
              <a:gd name="adj2" fmla="val 73025"/>
            </a:avLst>
          </a:prstGeom>
          <a:solidFill>
            <a:srgbClr val="FFFFFF"/>
          </a:solidFill>
          <a:ln w="38100" cmpd="sng">
            <a:solidFill>
              <a:srgbClr val="89C2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Actually, that’s fine with me. 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I hate my job. 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6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247900"/>
          </a:xfrm>
        </p:spPr>
        <p:txBody>
          <a:bodyPr/>
          <a:lstStyle/>
          <a:p>
            <a:pPr algn="ctr"/>
            <a:r>
              <a:rPr lang="en-US" b="1" dirty="0"/>
              <a:t>What are the psychological risk factors for a poor surgical outcome?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251200"/>
            <a:ext cx="7583487" cy="27865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800" i="1" dirty="0" smtClean="0"/>
              <a:t>Assessment </a:t>
            </a:r>
            <a:r>
              <a:rPr lang="en-US" sz="3800" i="1" dirty="0"/>
              <a:t>of Biopsychosocial Risk Factors for Medical Treatment: A Collaborative </a:t>
            </a:r>
            <a:r>
              <a:rPr lang="en-US" sz="3800" i="1" dirty="0" smtClean="0"/>
              <a:t>Approach</a:t>
            </a:r>
          </a:p>
          <a:p>
            <a:pPr marL="0" indent="0" algn="ctr">
              <a:buNone/>
            </a:pPr>
            <a:r>
              <a:rPr lang="en-US" sz="3000" dirty="0" smtClean="0"/>
              <a:t>Daniel Bruns – John Mark Disorbio </a:t>
            </a:r>
            <a:endParaRPr lang="en-US" sz="3000" dirty="0"/>
          </a:p>
          <a:p>
            <a:pPr marL="0" indent="0" algn="ctr">
              <a:buNone/>
            </a:pP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6048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Convergent Model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8800"/>
            <a:ext cx="8293099" cy="4318000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 smtClean="0"/>
              <a:t>Primary Risks Include: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Psychosis</a:t>
            </a:r>
          </a:p>
          <a:p>
            <a:pPr lvl="1">
              <a:lnSpc>
                <a:spcPct val="120000"/>
              </a:lnSpc>
            </a:pPr>
            <a:r>
              <a:rPr lang="en-US" sz="2400" dirty="0" err="1" smtClean="0"/>
              <a:t>Suicidality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err="1" smtClean="0"/>
              <a:t>Homicidality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 Actively abusing illicit drugs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Medically impossible symptoms</a:t>
            </a:r>
            <a:endParaRPr lang="en-US" sz="2400" b="1" u="sng" dirty="0" smtClean="0"/>
          </a:p>
          <a:p>
            <a:pPr>
              <a:lnSpc>
                <a:spcPct val="120000"/>
              </a:lnSpc>
            </a:pPr>
            <a:r>
              <a:rPr lang="en-US" sz="2400" b="1" u="sng" dirty="0" smtClean="0"/>
              <a:t>Secondary Risks Include: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Depression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Anxiety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Somatic complaints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Job dissatisfaction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History of substance abuse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81000"/>
            <a:ext cx="8381999" cy="1473200"/>
          </a:xfrm>
        </p:spPr>
        <p:txBody>
          <a:bodyPr/>
          <a:lstStyle/>
          <a:p>
            <a:pPr algn="ctr"/>
            <a:r>
              <a:rPr lang="en-US" b="1" dirty="0" smtClean="0"/>
              <a:t>Failed Back Surgery Syndrome Suggests a Behavioral Failure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451100"/>
            <a:ext cx="7583487" cy="35866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i.e. successful fusion but: </a:t>
            </a:r>
          </a:p>
          <a:p>
            <a:pPr marL="0" indent="0" algn="ctr">
              <a:buNone/>
            </a:pPr>
            <a:r>
              <a:rPr lang="en-US" sz="3200" dirty="0" smtClean="0"/>
              <a:t>Disproportionate pain reports </a:t>
            </a:r>
          </a:p>
          <a:p>
            <a:pPr marL="0" indent="0" algn="ctr">
              <a:buNone/>
            </a:pPr>
            <a:r>
              <a:rPr lang="en-US" sz="3200" dirty="0" smtClean="0"/>
              <a:t>Overuse of opioids</a:t>
            </a:r>
          </a:p>
          <a:p>
            <a:pPr marL="0" indent="0" algn="ctr">
              <a:buNone/>
            </a:pPr>
            <a:r>
              <a:rPr lang="en-US" sz="3200" dirty="0" smtClean="0"/>
              <a:t>Does not return to work </a:t>
            </a:r>
          </a:p>
          <a:p>
            <a:pPr marL="0" indent="0" algn="ctr">
              <a:buNone/>
            </a:pPr>
            <a:r>
              <a:rPr lang="en-US" sz="3200" dirty="0" smtClean="0"/>
              <a:t>Litigates for SSDI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81000"/>
            <a:ext cx="8013699" cy="1663700"/>
          </a:xfrm>
        </p:spPr>
        <p:txBody>
          <a:bodyPr/>
          <a:lstStyle/>
          <a:p>
            <a:pPr algn="ctr"/>
            <a:r>
              <a:rPr lang="en-US" sz="4000" b="1" dirty="0" smtClean="0"/>
              <a:t>A patient’s behavior influences medical decision making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213100"/>
            <a:ext cx="7583487" cy="2824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Behavioral evaluations help you to better understand the patient </a:t>
            </a:r>
            <a:r>
              <a:rPr lang="en-US" sz="4000" dirty="0"/>
              <a:t>dimension </a:t>
            </a:r>
          </a:p>
        </p:txBody>
      </p:sp>
    </p:spTree>
    <p:extLst>
      <p:ext uri="{BB962C8B-B14F-4D97-AF65-F5344CB8AC3E}">
        <p14:creationId xmlns:p14="http://schemas.microsoft.com/office/powerpoint/2010/main" val="36400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Medication management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Biopsychosocial assessment applied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Identify – addiction history and addiction potential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8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901700"/>
          </a:xfrm>
        </p:spPr>
        <p:txBody>
          <a:bodyPr/>
          <a:lstStyle/>
          <a:p>
            <a:pPr algn="ctr"/>
            <a:r>
              <a:rPr lang="en-US" b="1" dirty="0" smtClean="0"/>
              <a:t>History of Opioids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397000"/>
            <a:ext cx="7583487" cy="4902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Circa 3400 BC</a:t>
            </a:r>
            <a:r>
              <a:rPr lang="en-US" sz="2800" dirty="0" smtClean="0"/>
              <a:t>: The Sumerians in Mesopotamia cultivated the poppy plant (“Joy Plant”). </a:t>
            </a:r>
          </a:p>
          <a:p>
            <a:r>
              <a:rPr lang="en-US" sz="2800" u="sng" dirty="0" smtClean="0"/>
              <a:t>1800’s</a:t>
            </a:r>
            <a:r>
              <a:rPr lang="en-US" sz="2800" dirty="0" smtClean="0"/>
              <a:t>: Morphine first extracted and used as an injectable drug. Addiction was observed. </a:t>
            </a:r>
          </a:p>
          <a:p>
            <a:r>
              <a:rPr lang="en-US" sz="2800" u="sng" dirty="0" smtClean="0"/>
              <a:t>Early 1900’s</a:t>
            </a:r>
            <a:r>
              <a:rPr lang="en-US" sz="2800" dirty="0" smtClean="0"/>
              <a:t>: Heroin legally marketed as a pill, abused by crushing and inhaling or injecting. </a:t>
            </a:r>
          </a:p>
        </p:txBody>
      </p:sp>
    </p:spTree>
    <p:extLst>
      <p:ext uri="{BB962C8B-B14F-4D97-AF65-F5344CB8AC3E}">
        <p14:creationId xmlns:p14="http://schemas.microsoft.com/office/powerpoint/2010/main" val="847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Mark Disorbio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828800"/>
            <a:ext cx="8089899" cy="42089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Co-Author of the </a:t>
            </a:r>
          </a:p>
          <a:p>
            <a:pPr lvl="1"/>
            <a:r>
              <a:rPr lang="en-US" sz="2800" dirty="0" smtClean="0"/>
              <a:t>Battery for Health Improvement 2 – BHI-2 </a:t>
            </a:r>
          </a:p>
          <a:p>
            <a:pPr lvl="1"/>
            <a:r>
              <a:rPr lang="en-US" sz="2800" dirty="0" smtClean="0"/>
              <a:t>BBHI-2 (short form)</a:t>
            </a:r>
            <a:endParaRPr lang="en-US" sz="2800" dirty="0"/>
          </a:p>
          <a:p>
            <a:pPr lvl="1"/>
            <a:r>
              <a:rPr lang="en-US" sz="2800" dirty="0" smtClean="0"/>
              <a:t>MIR – Medical Interventional Risk Report.  </a:t>
            </a:r>
          </a:p>
          <a:p>
            <a:r>
              <a:rPr lang="en-US" sz="3200" dirty="0" smtClean="0"/>
              <a:t>Widely Published </a:t>
            </a:r>
          </a:p>
          <a:p>
            <a:r>
              <a:rPr lang="en-US" sz="3200" dirty="0" smtClean="0"/>
              <a:t>Presented at National and International Societies and Conferences.  </a:t>
            </a:r>
          </a:p>
        </p:txBody>
      </p:sp>
    </p:spTree>
    <p:extLst>
      <p:ext uri="{BB962C8B-B14F-4D97-AF65-F5344CB8AC3E}">
        <p14:creationId xmlns:p14="http://schemas.microsoft.com/office/powerpoint/2010/main" val="2509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901700"/>
          </a:xfrm>
        </p:spPr>
        <p:txBody>
          <a:bodyPr/>
          <a:lstStyle/>
          <a:p>
            <a:pPr algn="ctr"/>
            <a:r>
              <a:rPr lang="en-US" b="1" dirty="0" smtClean="0"/>
              <a:t>History of Opioids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397000"/>
            <a:ext cx="7583487" cy="49022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1900-1990</a:t>
            </a:r>
            <a:r>
              <a:rPr lang="en-US" sz="2400" dirty="0" smtClean="0"/>
              <a:t>: Prevailing view of medicine: opioids associated with addiction, increases disability &amp; decreased effectiveness over time; harms outweigh benefits. </a:t>
            </a:r>
          </a:p>
          <a:p>
            <a:r>
              <a:rPr lang="en-US" sz="2400" u="sng" dirty="0" smtClean="0"/>
              <a:t>Late 1990’s</a:t>
            </a:r>
            <a:r>
              <a:rPr lang="en-US" sz="2400" dirty="0" smtClean="0"/>
              <a:t>: Significant changes in prescribing patterns 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Opioids promoted for non-cancer pain by the medical community, drug companies, and the Joint Commission (5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Vital Sign)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Claims:  very safe at any dose, with little chance of causing addiction or side effects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8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127000"/>
            <a:ext cx="7931150" cy="1041400"/>
          </a:xfrm>
        </p:spPr>
        <p:txBody>
          <a:bodyPr/>
          <a:lstStyle/>
          <a:p>
            <a:pPr algn="ctr"/>
            <a:r>
              <a:rPr lang="en-US" sz="3600" b="1" dirty="0" smtClean="0"/>
              <a:t>BHI 2 Addiction History Risk Score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Assesses a </a:t>
            </a:r>
            <a:r>
              <a:rPr lang="en-US" sz="3600" u="sng" dirty="0" smtClean="0"/>
              <a:t>history</a:t>
            </a:r>
            <a:r>
              <a:rPr lang="en-US" sz="3600" dirty="0" smtClean="0"/>
              <a:t> of 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abusing alcohol and illegal substances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antisocial personality traits 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psychological trauma </a:t>
            </a:r>
          </a:p>
          <a:p>
            <a:pPr lvl="1">
              <a:lnSpc>
                <a:spcPct val="150000"/>
              </a:lnSpc>
            </a:pP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2400" dirty="0"/>
              <a:t>Bruns and Disorbio, </a:t>
            </a:r>
            <a:r>
              <a:rPr lang="en-US" sz="2400" dirty="0" smtClean="0"/>
              <a:t>2003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20700"/>
            <a:ext cx="7829549" cy="685800"/>
          </a:xfrm>
        </p:spPr>
        <p:txBody>
          <a:bodyPr/>
          <a:lstStyle/>
          <a:p>
            <a:r>
              <a:rPr lang="en-US" sz="3600" b="1" dirty="0"/>
              <a:t>BHI 2 Addiction </a:t>
            </a:r>
            <a:r>
              <a:rPr lang="en-US" sz="3600" b="1" dirty="0" smtClean="0"/>
              <a:t>Potential Risk Score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25600"/>
            <a:ext cx="782955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Assesses </a:t>
            </a:r>
            <a:r>
              <a:rPr lang="en-US" sz="3600" u="sng" dirty="0" smtClean="0"/>
              <a:t>current </a:t>
            </a:r>
            <a:r>
              <a:rPr lang="en-US" sz="3600" dirty="0" smtClean="0"/>
              <a:t>difficulties with: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Craving pain medicine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Dependent personality traits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Need for medication or something outside of themselves to reduce pain and solve their problems.</a:t>
            </a:r>
          </a:p>
          <a:p>
            <a:pPr lvl="1">
              <a:spcAft>
                <a:spcPts val="1200"/>
              </a:spcAft>
            </a:pPr>
            <a:endParaRPr lang="en-US" sz="2800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Bruns and Disorbio, 2003</a:t>
            </a:r>
          </a:p>
        </p:txBody>
      </p:sp>
    </p:spTree>
    <p:extLst>
      <p:ext uri="{BB962C8B-B14F-4D97-AF65-F5344CB8AC3E}">
        <p14:creationId xmlns:p14="http://schemas.microsoft.com/office/powerpoint/2010/main" val="18726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90800"/>
            <a:ext cx="7583487" cy="3446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Case Studies BHI-2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0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60267"/>
            <a:ext cx="7583487" cy="116213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Mr. Tough                     Age 45</a:t>
            </a:r>
            <a:br>
              <a:rPr lang="en-US" sz="3600" dirty="0" smtClean="0"/>
            </a:br>
            <a:r>
              <a:rPr lang="en-US" sz="2400" dirty="0" smtClean="0"/>
              <a:t>Occupation –Firefighter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63700"/>
            <a:ext cx="7886699" cy="474979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Injured in fall in burning building, poor </a:t>
            </a:r>
            <a:r>
              <a:rPr lang="en-US" sz="2800" dirty="0" err="1" smtClean="0"/>
              <a:t>visability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Ambulance came to scene.  Mr. Tough was seriously injured.  Taken to ER and placed in the hospital.  Emergency surgery conducted on right leg, arm and ank</a:t>
            </a:r>
            <a:r>
              <a:rPr lang="en-US" sz="2800" dirty="0"/>
              <a:t>l</a:t>
            </a:r>
            <a:r>
              <a:rPr lang="en-US" sz="2800" dirty="0" smtClean="0"/>
              <a:t>e.  Internal organ damage.  </a:t>
            </a:r>
          </a:p>
          <a:p>
            <a:r>
              <a:rPr lang="en-US" sz="2800" dirty="0" smtClean="0"/>
              <a:t>Physiatrist evaluated the patient following his 4 week stay in the hospital.</a:t>
            </a:r>
          </a:p>
          <a:p>
            <a:r>
              <a:rPr lang="en-US" sz="2800" dirty="0" smtClean="0"/>
              <a:t>Treatment began and Mr. Tough received several other surgeries and 1 year of physical therapy.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15900"/>
            <a:ext cx="7583487" cy="7239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sychological Assessment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028700"/>
            <a:ext cx="7778750" cy="5448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 activity altered for work and ADL’s.  Significant pain scores and somatic complaints.</a:t>
            </a:r>
          </a:p>
          <a:p>
            <a:r>
              <a:rPr lang="en-US" dirty="0" smtClean="0"/>
              <a:t>Perseverance scale score at the 96% for patients.</a:t>
            </a:r>
          </a:p>
          <a:p>
            <a:r>
              <a:rPr lang="en-US" dirty="0" smtClean="0"/>
              <a:t>He hardly ever complained.</a:t>
            </a:r>
          </a:p>
          <a:p>
            <a:r>
              <a:rPr lang="en-US" dirty="0" smtClean="0"/>
              <a:t>Worried about the pressure placed on his wife.</a:t>
            </a:r>
          </a:p>
          <a:p>
            <a:r>
              <a:rPr lang="en-US" dirty="0" smtClean="0"/>
              <a:t>Felt guilty he was not out helping his fellow officers.</a:t>
            </a:r>
          </a:p>
          <a:p>
            <a:r>
              <a:rPr lang="en-US" dirty="0" smtClean="0"/>
              <a:t>The major obstacle was the 100 lb. lift requirement</a:t>
            </a:r>
          </a:p>
          <a:p>
            <a:r>
              <a:rPr lang="en-US" dirty="0" smtClean="0"/>
              <a:t>Had to go thru tactical training again.</a:t>
            </a:r>
          </a:p>
          <a:p>
            <a:r>
              <a:rPr lang="en-US" dirty="0" smtClean="0"/>
              <a:t>Worked light duty throughout rehab.</a:t>
            </a:r>
          </a:p>
          <a:p>
            <a:r>
              <a:rPr lang="en-US" dirty="0" smtClean="0"/>
              <a:t>Returned to work full duty.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139700"/>
            <a:ext cx="2903537" cy="2667000"/>
          </a:xfrm>
        </p:spPr>
        <p:txBody>
          <a:bodyPr/>
          <a:lstStyle/>
          <a:p>
            <a:r>
              <a:rPr lang="en-US" sz="4000" dirty="0"/>
              <a:t>Mr. </a:t>
            </a:r>
            <a:r>
              <a:rPr lang="en-US" sz="4000" dirty="0" smtClean="0"/>
              <a:t>Tough: </a:t>
            </a:r>
            <a:r>
              <a:rPr lang="en-US" sz="4000" dirty="0"/>
              <a:t>Initial Psych Evaluation</a:t>
            </a:r>
            <a:endParaRPr lang="en-US" dirty="0"/>
          </a:p>
        </p:txBody>
      </p:sp>
      <p:pic>
        <p:nvPicPr>
          <p:cNvPr id="4" name="Content Placeholder 3" descr="slide 46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8912" r="12943" b="15944"/>
          <a:stretch/>
        </p:blipFill>
        <p:spPr>
          <a:xfrm>
            <a:off x="2984500" y="307712"/>
            <a:ext cx="5799854" cy="6303581"/>
          </a:xfrm>
        </p:spPr>
      </p:pic>
      <p:sp>
        <p:nvSpPr>
          <p:cNvPr id="5" name="Rectangle 4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9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3873"/>
            <a:ext cx="7583487" cy="969128"/>
          </a:xfrm>
        </p:spPr>
        <p:txBody>
          <a:bodyPr/>
          <a:lstStyle/>
          <a:p>
            <a:r>
              <a:rPr lang="en-US" dirty="0" smtClean="0"/>
              <a:t>Mr. Angry </a:t>
            </a: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sz="4000" dirty="0" smtClean="0"/>
              <a:t>Age </a:t>
            </a:r>
            <a:r>
              <a:rPr lang="en-US" sz="4000" dirty="0"/>
              <a:t>35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Occupation: Warehouse Worker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397000"/>
            <a:ext cx="8135937" cy="50419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Mr. Angry was initially injured with a slip and fall while carrying a heavy solid core wood door. 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Had </a:t>
            </a:r>
            <a:r>
              <a:rPr lang="en-US" sz="2800" dirty="0"/>
              <a:t>s</a:t>
            </a:r>
            <a:r>
              <a:rPr lang="en-US" sz="2800" dirty="0" smtClean="0"/>
              <a:t>uccessful L4/L5 laminectomy.  Three years later repeat L4/L5 surgery. Pain did not remit.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Patient abused opioid pain Rx. </a:t>
            </a:r>
            <a:r>
              <a:rPr lang="en-US" sz="2800" dirty="0"/>
              <a:t>Hospitalized </a:t>
            </a:r>
            <a:r>
              <a:rPr lang="en-US" sz="2800" dirty="0" smtClean="0"/>
              <a:t>to </a:t>
            </a:r>
            <a:r>
              <a:rPr lang="en-US" sz="2800" dirty="0"/>
              <a:t>get his pain under control </a:t>
            </a:r>
          </a:p>
        </p:txBody>
      </p:sp>
    </p:spTree>
    <p:extLst>
      <p:ext uri="{BB962C8B-B14F-4D97-AF65-F5344CB8AC3E}">
        <p14:creationId xmlns:p14="http://schemas.microsoft.com/office/powerpoint/2010/main" val="17355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3873"/>
            <a:ext cx="7583487" cy="969128"/>
          </a:xfrm>
        </p:spPr>
        <p:txBody>
          <a:bodyPr/>
          <a:lstStyle/>
          <a:p>
            <a:r>
              <a:rPr lang="en-US" dirty="0" smtClean="0"/>
              <a:t>Mr. Angry </a:t>
            </a: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sz="4000" dirty="0" smtClean="0"/>
              <a:t>Age </a:t>
            </a:r>
            <a:r>
              <a:rPr lang="en-US" sz="4000" dirty="0"/>
              <a:t>35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Occupation: Warehouse Worker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384300"/>
            <a:ext cx="7583487" cy="51943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Injury #2: Slipped and fell on ice in the parking lot of his workplace</a:t>
            </a:r>
            <a:r>
              <a:rPr lang="en-US" sz="2400" dirty="0"/>
              <a:t>. He blamed his employer. </a:t>
            </a:r>
          </a:p>
          <a:p>
            <a:pPr>
              <a:lnSpc>
                <a:spcPct val="130000"/>
              </a:lnSpc>
            </a:pPr>
            <a:r>
              <a:rPr lang="en-US" sz="2400" dirty="0" err="1" smtClean="0"/>
              <a:t>Occ</a:t>
            </a:r>
            <a:r>
              <a:rPr lang="en-US" sz="2400" dirty="0" smtClean="0"/>
              <a:t> Med MD evaluated him and referred to PT. 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Complained to physician that the PT injured him.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Physician referred him for injections.  No help</a:t>
            </a:r>
            <a:r>
              <a:rPr lang="en-US" sz="2400" dirty="0" smtClean="0"/>
              <a:t>.  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Mr. Angry became extremely hostile, verbally offensive and threatening with both physicians and employer.  </a:t>
            </a:r>
          </a:p>
        </p:txBody>
      </p:sp>
    </p:spTree>
    <p:extLst>
      <p:ext uri="{BB962C8B-B14F-4D97-AF65-F5344CB8AC3E}">
        <p14:creationId xmlns:p14="http://schemas.microsoft.com/office/powerpoint/2010/main" val="19458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91888"/>
            <a:ext cx="2890837" cy="2092512"/>
          </a:xfrm>
        </p:spPr>
        <p:txBody>
          <a:bodyPr/>
          <a:lstStyle/>
          <a:p>
            <a:r>
              <a:rPr lang="en-US" sz="3600" dirty="0" smtClean="0"/>
              <a:t>Mr. Angry: Initial Psych Evaluation</a:t>
            </a:r>
            <a:endParaRPr lang="en-US" sz="3600" dirty="0"/>
          </a:p>
        </p:txBody>
      </p:sp>
      <p:pic>
        <p:nvPicPr>
          <p:cNvPr id="4" name="Content Placeholder 3" descr="slide 5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41" b="-24141"/>
          <a:stretch/>
        </p:blipFill>
        <p:spPr>
          <a:xfrm>
            <a:off x="3149600" y="-2743200"/>
            <a:ext cx="6261100" cy="11887200"/>
          </a:xfrm>
        </p:spPr>
      </p:pic>
      <p:sp>
        <p:nvSpPr>
          <p:cNvPr id="6" name="Rectangle 5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64373"/>
            <a:ext cx="6762749" cy="2186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82995"/>
            <a:ext cx="7772399" cy="5716205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algn="l"/>
            <a:r>
              <a:rPr lang="en-US" sz="3200" dirty="0" smtClean="0"/>
              <a:t>The Biopsychosocial Model </a:t>
            </a:r>
          </a:p>
          <a:p>
            <a:pPr algn="ctr"/>
            <a:endParaRPr lang="en-US" sz="2800" dirty="0"/>
          </a:p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A growing body of evidence suggests the use of a Biopsychosocial approach to medical assessment and treatment.  (Kemper 2015)</a:t>
            </a:r>
          </a:p>
          <a:p>
            <a:pPr marL="285750" indent="-285750" algn="l">
              <a:buFont typeface="Arial"/>
              <a:buChar char="•"/>
            </a:pPr>
            <a:endParaRPr lang="en-US" sz="2800" dirty="0"/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The Medical Home – AAFP – new model </a:t>
            </a:r>
          </a:p>
          <a:p>
            <a:pPr marL="285750" indent="-285750" algn="l">
              <a:buFont typeface="Arial"/>
              <a:buChar char="•"/>
            </a:pPr>
            <a:endParaRPr lang="en-US" sz="2800" dirty="0"/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One of the most studied topics in the Biopsychosocial model is assessment and treatment of pain conditions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97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41300"/>
            <a:ext cx="7583487" cy="647700"/>
          </a:xfrm>
        </p:spPr>
        <p:txBody>
          <a:bodyPr/>
          <a:lstStyle/>
          <a:p>
            <a:r>
              <a:rPr lang="en-US" sz="3600" dirty="0"/>
              <a:t>Mr. </a:t>
            </a:r>
            <a:r>
              <a:rPr lang="en-US" sz="3600" dirty="0" smtClean="0"/>
              <a:t>Angry: Treatment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57300"/>
            <a:ext cx="8153399" cy="5207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 designated Work Comp physician and physiatrist agreed to refer him to the surgeon who successfully conducted his laminectomy 10 year before.</a:t>
            </a:r>
          </a:p>
          <a:p>
            <a:r>
              <a:rPr lang="en-US" sz="2800" dirty="0" smtClean="0"/>
              <a:t>Extension/flexion MRI done.</a:t>
            </a:r>
          </a:p>
          <a:p>
            <a:r>
              <a:rPr lang="en-US" sz="2800" dirty="0" smtClean="0"/>
              <a:t>Initiated psychotherapy and Rx of Zoloft. Patient responded to treatments</a:t>
            </a:r>
          </a:p>
          <a:p>
            <a:r>
              <a:rPr lang="en-US" sz="2800" dirty="0" smtClean="0"/>
              <a:t>He stated “I will have a fusion if I can’t get pain under control.”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4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19100"/>
            <a:ext cx="7583487" cy="546100"/>
          </a:xfrm>
        </p:spPr>
        <p:txBody>
          <a:bodyPr/>
          <a:lstStyle/>
          <a:p>
            <a:r>
              <a:rPr lang="en-US" dirty="0"/>
              <a:t>Mr. Angry </a:t>
            </a:r>
            <a:r>
              <a:rPr lang="en-US" dirty="0" smtClean="0"/>
              <a:t>3 Months Later</a:t>
            </a:r>
            <a:endParaRPr lang="en-US" dirty="0"/>
          </a:p>
        </p:txBody>
      </p:sp>
      <p:pic>
        <p:nvPicPr>
          <p:cNvPr id="4" name="Content Placeholder 3" descr="slide 5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59" b="-30659"/>
          <a:stretch/>
        </p:blipFill>
        <p:spPr>
          <a:xfrm>
            <a:off x="1638300" y="-736600"/>
            <a:ext cx="5499099" cy="8940800"/>
          </a:xfrm>
        </p:spPr>
      </p:pic>
      <p:sp>
        <p:nvSpPr>
          <p:cNvPr id="7" name="Rectangle 6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55600"/>
            <a:ext cx="7583487" cy="1044388"/>
          </a:xfrm>
        </p:spPr>
        <p:txBody>
          <a:bodyPr/>
          <a:lstStyle/>
          <a:p>
            <a:pPr algn="ctr"/>
            <a:r>
              <a:rPr lang="en-US" dirty="0" smtClean="0"/>
              <a:t>Medical Interventional </a:t>
            </a:r>
            <a:br>
              <a:rPr lang="en-US" dirty="0" smtClean="0"/>
            </a:br>
            <a:r>
              <a:rPr lang="en-US" dirty="0" smtClean="0"/>
              <a:t>Risk Report- MIR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191499" cy="44121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 Primary and Secondary medical risks to determine for  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Presurgical patient selection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Rehabilitation Risk  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Addiction risk 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Catastrophizing</a:t>
            </a:r>
          </a:p>
          <a:p>
            <a:pPr lvl="1">
              <a:buFont typeface="Wingdings" charset="2"/>
              <a:buChar char="§"/>
            </a:pPr>
            <a:r>
              <a:rPr lang="en-US" sz="2800" dirty="0" err="1" smtClean="0"/>
              <a:t>Kinesiophobia</a:t>
            </a:r>
            <a:endParaRPr lang="en-US" sz="2800" dirty="0" smtClean="0"/>
          </a:p>
          <a:p>
            <a:pPr marL="282575" lvl="1" indent="-282575">
              <a:spcBef>
                <a:spcPts val="2000"/>
              </a:spcBef>
            </a:pPr>
            <a:r>
              <a:rPr lang="en-US" sz="2400" dirty="0" smtClean="0"/>
              <a:t>Bruns </a:t>
            </a:r>
            <a:r>
              <a:rPr lang="en-US" sz="2400" dirty="0"/>
              <a:t>and Disorbio, </a:t>
            </a:r>
            <a:r>
              <a:rPr lang="en-US" sz="2400" dirty="0" smtClean="0"/>
              <a:t>2016</a:t>
            </a:r>
            <a:r>
              <a:rPr lang="en-US" sz="2800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96838"/>
            <a:ext cx="8229600" cy="754062"/>
          </a:xfrm>
        </p:spPr>
        <p:txBody>
          <a:bodyPr>
            <a:normAutofit/>
          </a:bodyPr>
          <a:lstStyle/>
          <a:p>
            <a:r>
              <a:rPr lang="en-US" dirty="0" smtClean="0"/>
              <a:t>BHI 2 MIR Risk Profile</a:t>
            </a:r>
            <a:endParaRPr lang="en-US" dirty="0"/>
          </a:p>
        </p:txBody>
      </p:sp>
      <p:pic>
        <p:nvPicPr>
          <p:cNvPr id="10" name="Content Placeholder 9" descr="MIR Normal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36505" r="75296" b="485"/>
          <a:stretch/>
        </p:blipFill>
        <p:spPr>
          <a:xfrm>
            <a:off x="867352" y="959797"/>
            <a:ext cx="2971801" cy="5529903"/>
          </a:xfrm>
        </p:spPr>
      </p:pic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1146753" y="3124200"/>
            <a:ext cx="2730500" cy="342900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endParaRPr>
          </a:p>
        </p:txBody>
      </p:sp>
      <p:grpSp>
        <p:nvGrpSpPr>
          <p:cNvPr id="96" name="Group 10"/>
          <p:cNvGrpSpPr>
            <a:grpSpLocks/>
          </p:cNvGrpSpPr>
          <p:nvPr/>
        </p:nvGrpSpPr>
        <p:grpSpPr bwMode="auto">
          <a:xfrm>
            <a:off x="4333708" y="2904767"/>
            <a:ext cx="3391142" cy="830863"/>
            <a:chOff x="-1527" y="-1107"/>
            <a:chExt cx="2080" cy="1291"/>
          </a:xfrm>
        </p:grpSpPr>
        <p:sp>
          <p:nvSpPr>
            <p:cNvPr id="97" name="Line 11"/>
            <p:cNvSpPr>
              <a:spLocks noChangeShapeType="1"/>
            </p:cNvSpPr>
            <p:nvPr/>
          </p:nvSpPr>
          <p:spPr bwMode="auto">
            <a:xfrm flipH="1">
              <a:off x="-1527" y="-470"/>
              <a:ext cx="507" cy="0"/>
            </a:xfrm>
            <a:prstGeom prst="line">
              <a:avLst/>
            </a:prstGeom>
            <a:noFill/>
            <a:ln w="76200" cmpd="sng">
              <a:solidFill>
                <a:srgbClr val="D3211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98" name="Text Box 12"/>
            <p:cNvSpPr txBox="1">
              <a:spLocks noChangeArrowheads="1"/>
            </p:cNvSpPr>
            <p:nvPr/>
          </p:nvSpPr>
          <p:spPr bwMode="auto">
            <a:xfrm>
              <a:off x="-1092" y="-1107"/>
              <a:ext cx="1645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F"/>
                  </a:solidFill>
                </a:rPr>
                <a:t># Primary Risk Factors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1159453" y="3530600"/>
            <a:ext cx="2717800" cy="1498600"/>
          </a:xfrm>
          <a:prstGeom prst="rect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endParaRPr>
          </a:p>
        </p:txBody>
      </p:sp>
      <p:grpSp>
        <p:nvGrpSpPr>
          <p:cNvPr id="118" name="Group 10"/>
          <p:cNvGrpSpPr>
            <a:grpSpLocks/>
          </p:cNvGrpSpPr>
          <p:nvPr/>
        </p:nvGrpSpPr>
        <p:grpSpPr bwMode="auto">
          <a:xfrm>
            <a:off x="4422416" y="4034223"/>
            <a:ext cx="3187364" cy="830664"/>
            <a:chOff x="-771" y="-2622"/>
            <a:chExt cx="831" cy="1199"/>
          </a:xfrm>
        </p:grpSpPr>
        <p:sp>
          <p:nvSpPr>
            <p:cNvPr id="119" name="Line 11"/>
            <p:cNvSpPr>
              <a:spLocks noChangeShapeType="1"/>
            </p:cNvSpPr>
            <p:nvPr/>
          </p:nvSpPr>
          <p:spPr bwMode="auto">
            <a:xfrm flipH="1">
              <a:off x="-771" y="-2029"/>
              <a:ext cx="276" cy="18"/>
            </a:xfrm>
            <a:prstGeom prst="line">
              <a:avLst/>
            </a:prstGeom>
            <a:noFill/>
            <a:ln w="76200" cmpd="sng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20" name="Text Box 12"/>
            <p:cNvSpPr txBox="1">
              <a:spLocks noChangeArrowheads="1"/>
            </p:cNvSpPr>
            <p:nvPr/>
          </p:nvSpPr>
          <p:spPr bwMode="auto">
            <a:xfrm>
              <a:off x="-526" y="-2622"/>
              <a:ext cx="586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prstClr val="white"/>
                  </a:solidFill>
                </a:rPr>
                <a:t># Secondary </a:t>
              </a:r>
            </a:p>
            <a:p>
              <a:pPr algn="ctr" eaLnBrk="1" hangingPunct="1"/>
              <a:r>
                <a:rPr lang="en-US" b="1" dirty="0" smtClean="0">
                  <a:solidFill>
                    <a:prstClr val="white"/>
                  </a:solidFill>
                </a:rPr>
                <a:t>Risk Factors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159453" y="2324100"/>
            <a:ext cx="2730500" cy="406400"/>
          </a:xfrm>
          <a:prstGeom prst="rect">
            <a:avLst/>
          </a:prstGeom>
          <a:noFill/>
          <a:ln w="76200" cmpd="sng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endParaRPr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4397467" y="2268684"/>
            <a:ext cx="3516679" cy="461471"/>
            <a:chOff x="-1558" y="-607"/>
            <a:chExt cx="2157" cy="605"/>
          </a:xfrm>
        </p:grpSpPr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H="1" flipV="1">
              <a:off x="-1558" y="-268"/>
              <a:ext cx="546" cy="0"/>
            </a:xfrm>
            <a:prstGeom prst="line">
              <a:avLst/>
            </a:prstGeom>
            <a:noFill/>
            <a:ln w="76200" cmpd="sng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-1046" y="-607"/>
              <a:ext cx="1645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F"/>
                  </a:solidFill>
                </a:rPr>
                <a:t>Validity Measure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172153" y="5384800"/>
            <a:ext cx="2705100" cy="762000"/>
          </a:xfrm>
          <a:prstGeom prst="rect">
            <a:avLst/>
          </a:prstGeom>
          <a:noFill/>
          <a:ln w="76200" cmpd="sng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endParaRP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4372067" y="5532584"/>
            <a:ext cx="3516679" cy="461471"/>
            <a:chOff x="-1558" y="-607"/>
            <a:chExt cx="2157" cy="605"/>
          </a:xfrm>
        </p:grpSpPr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 flipV="1">
              <a:off x="-1558" y="-268"/>
              <a:ext cx="546" cy="0"/>
            </a:xfrm>
            <a:prstGeom prst="line">
              <a:avLst/>
            </a:prstGeom>
            <a:noFill/>
            <a:ln w="76200" cmpd="sng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-1046" y="-607"/>
              <a:ext cx="1645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rgbClr val="FFFFFF"/>
                  </a:solidFill>
                </a:rPr>
                <a:t>Poor Coping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301444" y="6611293"/>
            <a:ext cx="1854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latin typeface="Arial"/>
                <a:cs typeface="Arial"/>
              </a:rPr>
              <a:t>©</a:t>
            </a:r>
            <a:r>
              <a:rPr lang="en-US" sz="900" dirty="0" smtClean="0">
                <a:latin typeface="Arial"/>
                <a:cs typeface="Arial"/>
              </a:rPr>
              <a:t>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1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17" grpId="0" animBg="1"/>
      <p:bldP spid="30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6-09-03 at 7.01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086100"/>
            <a:ext cx="1745126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825500"/>
          </a:xfrm>
        </p:spPr>
        <p:txBody>
          <a:bodyPr/>
          <a:lstStyle/>
          <a:p>
            <a:r>
              <a:rPr lang="en-US" dirty="0" smtClean="0"/>
              <a:t>BHI 2 MIR </a:t>
            </a:r>
            <a:r>
              <a:rPr lang="en-US" dirty="0"/>
              <a:t>Profile: </a:t>
            </a:r>
            <a:r>
              <a:rPr lang="en-US" dirty="0" smtClean="0"/>
              <a:t>Normal</a:t>
            </a:r>
            <a:endParaRPr lang="en-US" dirty="0"/>
          </a:p>
        </p:txBody>
      </p:sp>
      <p:pic>
        <p:nvPicPr>
          <p:cNvPr id="10" name="Content Placeholder 9" descr="MIR Normal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-185"/>
          <a:stretch/>
        </p:blipFill>
        <p:spPr>
          <a:xfrm>
            <a:off x="427751" y="2146300"/>
            <a:ext cx="8229600" cy="4076700"/>
          </a:xfrm>
        </p:spPr>
      </p:pic>
      <p:grpSp>
        <p:nvGrpSpPr>
          <p:cNvPr id="70" name="Group 69"/>
          <p:cNvGrpSpPr/>
          <p:nvPr/>
        </p:nvGrpSpPr>
        <p:grpSpPr>
          <a:xfrm>
            <a:off x="7556501" y="1498600"/>
            <a:ext cx="1409700" cy="2095500"/>
            <a:chOff x="3708400" y="2921000"/>
            <a:chExt cx="1409700" cy="2095500"/>
          </a:xfrm>
        </p:grpSpPr>
        <p:sp>
          <p:nvSpPr>
            <p:cNvPr id="71" name="Oval 70"/>
            <p:cNvSpPr/>
            <p:nvPr/>
          </p:nvSpPr>
          <p:spPr>
            <a:xfrm>
              <a:off x="3708400" y="4711698"/>
              <a:ext cx="622300" cy="30480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780158" y="2921000"/>
              <a:ext cx="1337942" cy="406400"/>
              <a:chOff x="3450541" y="5422900"/>
              <a:chExt cx="1337942" cy="4064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450542" y="5422900"/>
                <a:ext cx="1253848" cy="40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450541" y="5435596"/>
                <a:ext cx="1337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Percentile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cxnSp>
          <p:nvCxnSpPr>
            <p:cNvPr id="73" name="Straight Arrow Connector 72"/>
            <p:cNvCxnSpPr>
              <a:stCxn id="74" idx="2"/>
              <a:endCxn id="71" idx="0"/>
            </p:cNvCxnSpPr>
            <p:nvPr/>
          </p:nvCxnSpPr>
          <p:spPr>
            <a:xfrm flipH="1">
              <a:off x="4019550" y="3327400"/>
              <a:ext cx="387533" cy="138429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562100" y="939804"/>
            <a:ext cx="1866900" cy="2641594"/>
            <a:chOff x="5473700" y="990604"/>
            <a:chExt cx="1866900" cy="2641594"/>
          </a:xfrm>
        </p:grpSpPr>
        <p:sp>
          <p:nvSpPr>
            <p:cNvPr id="83" name="Oval 82"/>
            <p:cNvSpPr/>
            <p:nvPr/>
          </p:nvSpPr>
          <p:spPr>
            <a:xfrm>
              <a:off x="6997700" y="3327398"/>
              <a:ext cx="342900" cy="3048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473700" y="990604"/>
              <a:ext cx="1511300" cy="407428"/>
              <a:chOff x="4711700" y="3949700"/>
              <a:chExt cx="1511300" cy="407428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4711700" y="3949700"/>
                <a:ext cx="1244600" cy="40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724400" y="3987796"/>
                <a:ext cx="149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Std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 T Score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cxnSp>
          <p:nvCxnSpPr>
            <p:cNvPr id="85" name="Straight Arrow Connector 84"/>
            <p:cNvCxnSpPr>
              <a:stCxn id="86" idx="2"/>
              <a:endCxn id="83" idx="1"/>
            </p:cNvCxnSpPr>
            <p:nvPr/>
          </p:nvCxnSpPr>
          <p:spPr>
            <a:xfrm>
              <a:off x="6096000" y="1397004"/>
              <a:ext cx="951917" cy="19750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64300" y="1456835"/>
            <a:ext cx="990600" cy="2124564"/>
            <a:chOff x="8039100" y="2222500"/>
            <a:chExt cx="990600" cy="2124564"/>
          </a:xfrm>
        </p:grpSpPr>
        <p:sp>
          <p:nvSpPr>
            <p:cNvPr id="89" name="Oval 88"/>
            <p:cNvSpPr/>
            <p:nvPr/>
          </p:nvSpPr>
          <p:spPr>
            <a:xfrm>
              <a:off x="8382000" y="4038597"/>
              <a:ext cx="647700" cy="3084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8039100" y="2222500"/>
              <a:ext cx="901700" cy="406400"/>
              <a:chOff x="5334000" y="5588000"/>
              <a:chExt cx="901700" cy="4064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334000" y="5588000"/>
                <a:ext cx="901700" cy="40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346700" y="5600696"/>
                <a:ext cx="86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Rating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  <p:cxnSp>
          <p:nvCxnSpPr>
            <p:cNvPr id="91" name="Straight Arrow Connector 90"/>
            <p:cNvCxnSpPr>
              <a:stCxn id="92" idx="2"/>
              <a:endCxn id="89" idx="0"/>
            </p:cNvCxnSpPr>
            <p:nvPr/>
          </p:nvCxnSpPr>
          <p:spPr>
            <a:xfrm>
              <a:off x="8489950" y="2628900"/>
              <a:ext cx="215900" cy="140969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99043" y="1269641"/>
            <a:ext cx="2616723" cy="4724759"/>
            <a:chOff x="3099043" y="1269641"/>
            <a:chExt cx="2616723" cy="4724759"/>
          </a:xfrm>
        </p:grpSpPr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4686301" y="3835400"/>
              <a:ext cx="685800" cy="2159000"/>
            </a:xfrm>
            <a:prstGeom prst="rect">
              <a:avLst/>
            </a:prstGeom>
            <a:noFill/>
            <a:ln w="57150">
              <a:solidFill>
                <a:srgbClr val="D3211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099043" y="1269641"/>
              <a:ext cx="2616723" cy="2603931"/>
              <a:chOff x="3099043" y="1269641"/>
              <a:chExt cx="2616723" cy="260393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24200" y="1295400"/>
                <a:ext cx="2501900" cy="6223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grpSp>
            <p:nvGrpSpPr>
              <p:cNvPr id="96" name="Group 10"/>
              <p:cNvGrpSpPr>
                <a:grpSpLocks/>
              </p:cNvGrpSpPr>
              <p:nvPr/>
            </p:nvGrpSpPr>
            <p:grpSpPr bwMode="auto">
              <a:xfrm>
                <a:off x="3099043" y="1269641"/>
                <a:ext cx="2616723" cy="2603931"/>
                <a:chOff x="-140" y="-3253"/>
                <a:chExt cx="1605" cy="40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623" y="-2266"/>
                  <a:ext cx="429" cy="3059"/>
                </a:xfrm>
                <a:prstGeom prst="line">
                  <a:avLst/>
                </a:prstGeom>
                <a:noFill/>
                <a:ln w="57150" cmpd="sng">
                  <a:solidFill>
                    <a:srgbClr val="D32117"/>
                  </a:solidFill>
                  <a:round/>
                  <a:headEnd type="none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Trebuchet MS"/>
                  </a:endParaRPr>
                </a:p>
              </p:txBody>
            </p:sp>
            <p:sp>
              <p:nvSpPr>
                <p:cNvPr id="9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-140" y="-3253"/>
                  <a:ext cx="1605" cy="1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1800" b="1" dirty="0" smtClean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Average Range Like CBC</a:t>
                  </a:r>
                </a:p>
                <a:p>
                  <a:pPr algn="ctr" eaLnBrk="1" hangingPunct="1"/>
                  <a:r>
                    <a:rPr lang="en-US" sz="1800" dirty="0" smtClean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Normal = 50</a:t>
                  </a:r>
                  <a:endParaRPr lang="en-US" sz="1800" dirty="0">
                    <a:solidFill>
                      <a:srgbClr val="FF000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253296" y="1557876"/>
            <a:ext cx="2303637" cy="4461924"/>
            <a:chOff x="253296" y="1557876"/>
            <a:chExt cx="2303637" cy="4461924"/>
          </a:xfrm>
        </p:grpSpPr>
        <p:sp>
          <p:nvSpPr>
            <p:cNvPr id="15" name="Rectangle 14"/>
            <p:cNvSpPr/>
            <p:nvPr/>
          </p:nvSpPr>
          <p:spPr>
            <a:xfrm>
              <a:off x="266700" y="1587500"/>
              <a:ext cx="1676400" cy="3429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17" name="Rectangle 4"/>
            <p:cNvSpPr>
              <a:spLocks noChangeArrowheads="1"/>
            </p:cNvSpPr>
            <p:nvPr/>
          </p:nvSpPr>
          <p:spPr bwMode="auto">
            <a:xfrm>
              <a:off x="1007534" y="3619500"/>
              <a:ext cx="1549399" cy="24003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  <p:grpSp>
          <p:nvGrpSpPr>
            <p:cNvPr id="118" name="Group 10"/>
            <p:cNvGrpSpPr>
              <a:grpSpLocks/>
            </p:cNvGrpSpPr>
            <p:nvPr/>
          </p:nvGrpSpPr>
          <p:grpSpPr bwMode="auto">
            <a:xfrm>
              <a:off x="253296" y="1557876"/>
              <a:ext cx="1675945" cy="2074234"/>
              <a:chOff x="-426" y="-2640"/>
              <a:chExt cx="455" cy="2994"/>
            </a:xfrm>
          </p:grpSpPr>
          <p:sp>
            <p:nvSpPr>
              <p:cNvPr id="119" name="Line 11"/>
              <p:cNvSpPr>
                <a:spLocks noChangeShapeType="1"/>
              </p:cNvSpPr>
              <p:nvPr/>
            </p:nvSpPr>
            <p:spPr bwMode="auto">
              <a:xfrm>
                <a:off x="-198" y="-2066"/>
                <a:ext cx="182" cy="24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20" name="Text Box 12"/>
              <p:cNvSpPr txBox="1">
                <a:spLocks noChangeArrowheads="1"/>
              </p:cNvSpPr>
              <p:nvPr/>
            </p:nvSpPr>
            <p:spPr bwMode="auto">
              <a:xfrm>
                <a:off x="-426" y="-2640"/>
                <a:ext cx="455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Scale Names</a:t>
                </a:r>
                <a:endParaRPr lang="en-US" sz="1800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007534" y="3848100"/>
            <a:ext cx="1574800" cy="2222500"/>
            <a:chOff x="1016000" y="3886200"/>
            <a:chExt cx="2489200" cy="2222500"/>
          </a:xfrm>
        </p:grpSpPr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1016000" y="4241800"/>
              <a:ext cx="2489200" cy="292100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041399" y="4597400"/>
              <a:ext cx="2451100" cy="812800"/>
            </a:xfrm>
            <a:prstGeom prst="rect">
              <a:avLst/>
            </a:prstGeom>
            <a:noFill/>
            <a:ln w="76200" cmpd="sng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1028700" y="3886200"/>
              <a:ext cx="2463801" cy="241300"/>
            </a:xfrm>
            <a:prstGeom prst="rect">
              <a:avLst/>
            </a:prstGeom>
            <a:noFill/>
            <a:ln w="762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1054100" y="5562600"/>
              <a:ext cx="2425701" cy="546100"/>
            </a:xfrm>
            <a:prstGeom prst="rect">
              <a:avLst/>
            </a:prstGeom>
            <a:noFill/>
            <a:ln w="76200" cmpd="sng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6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MIR High RIsk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-288"/>
          <a:stretch/>
        </p:blipFill>
        <p:spPr>
          <a:xfrm>
            <a:off x="457200" y="2209800"/>
            <a:ext cx="8229600" cy="4140200"/>
          </a:xfr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57200" y="392651"/>
            <a:ext cx="7583487" cy="690881"/>
          </a:xfrm>
        </p:spPr>
        <p:txBody>
          <a:bodyPr/>
          <a:lstStyle/>
          <a:p>
            <a:r>
              <a:rPr lang="en-US" dirty="0"/>
              <a:t>MIR </a:t>
            </a:r>
            <a:r>
              <a:rPr lang="en-US" dirty="0" smtClean="0"/>
              <a:t>Profile: High Risk</a:t>
            </a:r>
            <a:endParaRPr lang="en-US" dirty="0"/>
          </a:p>
        </p:txBody>
      </p:sp>
      <p:grpSp>
        <p:nvGrpSpPr>
          <p:cNvPr id="64" name="Group 11"/>
          <p:cNvGrpSpPr>
            <a:grpSpLocks/>
          </p:cNvGrpSpPr>
          <p:nvPr/>
        </p:nvGrpSpPr>
        <p:grpSpPr bwMode="auto">
          <a:xfrm rot="2700000">
            <a:off x="5710236" y="4160841"/>
            <a:ext cx="317500" cy="457200"/>
            <a:chOff x="4120" y="240"/>
            <a:chExt cx="232" cy="336"/>
          </a:xfrm>
        </p:grpSpPr>
        <p:sp>
          <p:nvSpPr>
            <p:cNvPr id="65" name="AutoShape 12"/>
            <p:cNvSpPr>
              <a:spLocks noChangeArrowheads="1"/>
            </p:cNvSpPr>
            <p:nvPr/>
          </p:nvSpPr>
          <p:spPr bwMode="auto">
            <a:xfrm flipH="1">
              <a:off x="4128" y="248"/>
              <a:ext cx="224" cy="168"/>
            </a:xfrm>
            <a:prstGeom prst="flowChartPunchedTape">
              <a:avLst/>
            </a:prstGeom>
            <a:solidFill>
              <a:srgbClr val="D3211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4120" y="240"/>
              <a:ext cx="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07899" y="4637087"/>
            <a:ext cx="698500" cy="1435102"/>
            <a:chOff x="5607899" y="4637087"/>
            <a:chExt cx="698500" cy="1435102"/>
          </a:xfrm>
        </p:grpSpPr>
        <p:grpSp>
          <p:nvGrpSpPr>
            <p:cNvPr id="25" name="Group 11"/>
            <p:cNvGrpSpPr>
              <a:grpSpLocks/>
            </p:cNvGrpSpPr>
            <p:nvPr/>
          </p:nvGrpSpPr>
          <p:grpSpPr bwMode="auto">
            <a:xfrm rot="2700000">
              <a:off x="5842849" y="4935538"/>
              <a:ext cx="317500" cy="457200"/>
              <a:chOff x="4120" y="240"/>
              <a:chExt cx="232" cy="336"/>
            </a:xfrm>
            <a:solidFill>
              <a:srgbClr val="FFFF00"/>
            </a:solidFill>
          </p:grpSpPr>
          <p:sp>
            <p:nvSpPr>
              <p:cNvPr id="26" name="AutoShape 12"/>
              <p:cNvSpPr>
                <a:spLocks noChangeArrowheads="1"/>
              </p:cNvSpPr>
              <p:nvPr/>
            </p:nvSpPr>
            <p:spPr bwMode="auto">
              <a:xfrm flipH="1">
                <a:off x="4128" y="248"/>
                <a:ext cx="224" cy="168"/>
              </a:xfrm>
              <a:prstGeom prst="flowChartPunchedTap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120" y="240"/>
                <a:ext cx="8" cy="3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grpSp>
          <p:nvGrpSpPr>
            <p:cNvPr id="28" name="Group 11"/>
            <p:cNvGrpSpPr>
              <a:grpSpLocks/>
            </p:cNvGrpSpPr>
            <p:nvPr/>
          </p:nvGrpSpPr>
          <p:grpSpPr bwMode="auto">
            <a:xfrm rot="2700000">
              <a:off x="5677749" y="5240338"/>
              <a:ext cx="317500" cy="457200"/>
              <a:chOff x="4120" y="240"/>
              <a:chExt cx="232" cy="336"/>
            </a:xfrm>
            <a:solidFill>
              <a:srgbClr val="FFFF00"/>
            </a:solidFill>
          </p:grpSpPr>
          <p:sp>
            <p:nvSpPr>
              <p:cNvPr id="29" name="AutoShape 12"/>
              <p:cNvSpPr>
                <a:spLocks noChangeArrowheads="1"/>
              </p:cNvSpPr>
              <p:nvPr/>
            </p:nvSpPr>
            <p:spPr bwMode="auto">
              <a:xfrm flipH="1">
                <a:off x="4128" y="248"/>
                <a:ext cx="224" cy="168"/>
              </a:xfrm>
              <a:prstGeom prst="flowChartPunchedTap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>
                <a:off x="4120" y="240"/>
                <a:ext cx="8" cy="3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 rot="2700000">
              <a:off x="5728549" y="5684839"/>
              <a:ext cx="317500" cy="457200"/>
              <a:chOff x="4120" y="240"/>
              <a:chExt cx="232" cy="336"/>
            </a:xfrm>
            <a:solidFill>
              <a:srgbClr val="FFFF00"/>
            </a:solidFill>
          </p:grpSpPr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 flipH="1">
                <a:off x="4128" y="248"/>
                <a:ext cx="224" cy="168"/>
              </a:xfrm>
              <a:prstGeom prst="flowChartPunchedTap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4120" y="240"/>
                <a:ext cx="8" cy="3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grpSp>
          <p:nvGrpSpPr>
            <p:cNvPr id="35" name="Group 11"/>
            <p:cNvGrpSpPr>
              <a:grpSpLocks/>
            </p:cNvGrpSpPr>
            <p:nvPr/>
          </p:nvGrpSpPr>
          <p:grpSpPr bwMode="auto">
            <a:xfrm rot="2700000">
              <a:off x="5919049" y="4567237"/>
              <a:ext cx="317500" cy="457200"/>
              <a:chOff x="4120" y="240"/>
              <a:chExt cx="232" cy="336"/>
            </a:xfrm>
            <a:solidFill>
              <a:srgbClr val="FFFF00"/>
            </a:solidFill>
          </p:grpSpPr>
          <p:sp>
            <p:nvSpPr>
              <p:cNvPr id="36" name="AutoShape 12"/>
              <p:cNvSpPr>
                <a:spLocks noChangeArrowheads="1"/>
              </p:cNvSpPr>
              <p:nvPr/>
            </p:nvSpPr>
            <p:spPr bwMode="auto">
              <a:xfrm flipH="1">
                <a:off x="4128" y="248"/>
                <a:ext cx="224" cy="168"/>
              </a:xfrm>
              <a:prstGeom prst="flowChartPunchedTap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4120" y="240"/>
                <a:ext cx="8" cy="3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724290" y="1146328"/>
            <a:ext cx="2316397" cy="2939419"/>
            <a:chOff x="5724290" y="1062454"/>
            <a:chExt cx="2316397" cy="2939419"/>
          </a:xfrm>
        </p:grpSpPr>
        <p:sp>
          <p:nvSpPr>
            <p:cNvPr id="56" name="Rectangle 55"/>
            <p:cNvSpPr/>
            <p:nvPr/>
          </p:nvSpPr>
          <p:spPr>
            <a:xfrm>
              <a:off x="5724290" y="1062454"/>
              <a:ext cx="2316397" cy="73392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724290" y="1116178"/>
              <a:ext cx="2316396" cy="2885695"/>
              <a:chOff x="3303826" y="1727088"/>
              <a:chExt cx="2316396" cy="288569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303826" y="1727088"/>
                <a:ext cx="23163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Primary risk factors present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50" name="Straight Arrow Connector 49"/>
              <p:cNvCxnSpPr>
                <a:stCxn id="56" idx="2"/>
              </p:cNvCxnSpPr>
              <p:nvPr/>
            </p:nvCxnSpPr>
            <p:spPr>
              <a:xfrm flipH="1">
                <a:off x="3577491" y="2407285"/>
                <a:ext cx="884534" cy="2205498"/>
              </a:xfrm>
              <a:prstGeom prst="straightConnector1">
                <a:avLst/>
              </a:prstGeom>
              <a:ln w="57150" cmpd="sng">
                <a:solidFill>
                  <a:srgbClr val="D3172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565023" y="1402876"/>
            <a:ext cx="2533777" cy="3230622"/>
            <a:chOff x="565023" y="1443718"/>
            <a:chExt cx="2533777" cy="3230622"/>
          </a:xfrm>
        </p:grpSpPr>
        <p:sp>
          <p:nvSpPr>
            <p:cNvPr id="44" name="Rectangle 43"/>
            <p:cNvSpPr/>
            <p:nvPr/>
          </p:nvSpPr>
          <p:spPr>
            <a:xfrm>
              <a:off x="565023" y="1443718"/>
              <a:ext cx="2209927" cy="50671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65023" y="1513371"/>
              <a:ext cx="2533777" cy="3160969"/>
              <a:chOff x="2800223" y="1279763"/>
              <a:chExt cx="2533777" cy="3160969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686300" y="4135930"/>
                <a:ext cx="647700" cy="30480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00223" y="1279763"/>
                <a:ext cx="2209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Six primary risks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54" name="Straight Arrow Connector 53"/>
              <p:cNvCxnSpPr>
                <a:stCxn id="44" idx="2"/>
                <a:endCxn id="52" idx="0"/>
              </p:cNvCxnSpPr>
              <p:nvPr/>
            </p:nvCxnSpPr>
            <p:spPr>
              <a:xfrm>
                <a:off x="3905187" y="1716828"/>
                <a:ext cx="1104963" cy="2419102"/>
              </a:xfrm>
              <a:prstGeom prst="straightConnector1">
                <a:avLst/>
              </a:prstGeom>
              <a:ln w="57150" cmpd="sng">
                <a:solidFill>
                  <a:srgbClr val="D3172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3335867" y="1438971"/>
            <a:ext cx="2628352" cy="4724759"/>
            <a:chOff x="3285068" y="1269641"/>
            <a:chExt cx="2628352" cy="4724759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5042424" y="3835400"/>
              <a:ext cx="870996" cy="2159000"/>
            </a:xfrm>
            <a:prstGeom prst="rect">
              <a:avLst/>
            </a:prstGeom>
            <a:noFill/>
            <a:ln w="57150">
              <a:solidFill>
                <a:srgbClr val="D3211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285068" y="1269641"/>
              <a:ext cx="2226899" cy="2565960"/>
              <a:chOff x="3285068" y="1269641"/>
              <a:chExt cx="2226899" cy="256596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285068" y="1295400"/>
                <a:ext cx="1933074" cy="6223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rebuchet MS"/>
                </a:endParaRPr>
              </a:p>
            </p:txBody>
          </p:sp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>
                <a:off x="3327288" y="1269641"/>
                <a:ext cx="2184679" cy="2565960"/>
                <a:chOff x="0" y="-3253"/>
                <a:chExt cx="1340" cy="3987"/>
              </a:xfrm>
            </p:grpSpPr>
            <p:sp>
              <p:nvSpPr>
                <p:cNvPr id="42" name="Line 11"/>
                <p:cNvSpPr>
                  <a:spLocks noChangeShapeType="1"/>
                </p:cNvSpPr>
                <p:nvPr/>
              </p:nvSpPr>
              <p:spPr bwMode="auto">
                <a:xfrm>
                  <a:off x="623" y="-2266"/>
                  <a:ext cx="717" cy="3000"/>
                </a:xfrm>
                <a:prstGeom prst="line">
                  <a:avLst/>
                </a:prstGeom>
                <a:noFill/>
                <a:ln w="57150" cmpd="sng">
                  <a:solidFill>
                    <a:srgbClr val="D32117"/>
                  </a:solidFill>
                  <a:round/>
                  <a:headEnd type="none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  <a:latin typeface="Trebuchet MS"/>
                  </a:endParaRPr>
                </a:p>
              </p:txBody>
            </p:sp>
            <p:sp>
              <p:nvSpPr>
                <p:cNvPr id="4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0" y="-3253"/>
                  <a:ext cx="1134" cy="1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1800" b="1" dirty="0" smtClean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Scores outside </a:t>
                  </a:r>
                </a:p>
                <a:p>
                  <a:pPr algn="ctr" eaLnBrk="1" hangingPunct="1"/>
                  <a:r>
                    <a:rPr lang="en-US" sz="1800" b="1" dirty="0" smtClean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average </a:t>
                  </a:r>
                  <a:r>
                    <a:rPr lang="en-US" sz="1800" b="1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lang="en-US" sz="1800" b="1" dirty="0" smtClean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ange</a:t>
                  </a:r>
                  <a:endParaRPr lang="en-US" sz="1800" dirty="0">
                    <a:solidFill>
                      <a:srgbClr val="FF000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45" name="Rectangle 44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1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31799"/>
            <a:ext cx="7583487" cy="104438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This Profile Has </a:t>
            </a:r>
            <a:br>
              <a:rPr lang="en-US" sz="4000" b="1" dirty="0" smtClean="0"/>
            </a:br>
            <a:r>
              <a:rPr lang="en-US" sz="4000" b="1" dirty="0" smtClean="0"/>
              <a:t>6 Primary Risk Factors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2084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Auditory hallucinations</a:t>
            </a:r>
            <a:endParaRPr lang="en-US" sz="2800" b="1" dirty="0"/>
          </a:p>
          <a:p>
            <a:r>
              <a:rPr lang="en-US" sz="2800" b="1" dirty="0" smtClean="0"/>
              <a:t>Suicidal ideation</a:t>
            </a:r>
          </a:p>
          <a:p>
            <a:r>
              <a:rPr lang="en-US" sz="2800" b="1" dirty="0" smtClean="0"/>
              <a:t>Violent ideation</a:t>
            </a:r>
          </a:p>
          <a:p>
            <a:r>
              <a:rPr lang="en-US" sz="2800" b="1" dirty="0"/>
              <a:t>Pain level = 10 in 7 body areas</a:t>
            </a:r>
          </a:p>
          <a:p>
            <a:r>
              <a:rPr lang="en-US" sz="2800" b="1" dirty="0" smtClean="0"/>
              <a:t>Antisocial tendencies &gt; 99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percentile</a:t>
            </a:r>
          </a:p>
          <a:p>
            <a:r>
              <a:rPr lang="en-US" sz="2800" b="1" dirty="0" smtClean="0"/>
              <a:t>Hates physicians &gt; 99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13331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491"/>
            <a:ext cx="7583487" cy="749135"/>
          </a:xfrm>
        </p:spPr>
        <p:txBody>
          <a:bodyPr/>
          <a:lstStyle/>
          <a:p>
            <a:r>
              <a:rPr lang="en-US" dirty="0" smtClean="0"/>
              <a:t>MIR Profile: Low Risk</a:t>
            </a:r>
            <a:endParaRPr lang="en-US" dirty="0"/>
          </a:p>
        </p:txBody>
      </p:sp>
      <p:pic>
        <p:nvPicPr>
          <p:cNvPr id="10" name="Content Placeholder 9" descr="MIR Low RIsk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6" b="-36"/>
          <a:stretch/>
        </p:blipFill>
        <p:spPr>
          <a:xfrm>
            <a:off x="457200" y="2146300"/>
            <a:ext cx="8229600" cy="4241800"/>
          </a:xfrm>
        </p:spPr>
      </p:pic>
      <p:grpSp>
        <p:nvGrpSpPr>
          <p:cNvPr id="42" name="Group 41"/>
          <p:cNvGrpSpPr/>
          <p:nvPr/>
        </p:nvGrpSpPr>
        <p:grpSpPr>
          <a:xfrm>
            <a:off x="3200401" y="1484191"/>
            <a:ext cx="2260600" cy="2705097"/>
            <a:chOff x="3153963" y="1371604"/>
            <a:chExt cx="2260600" cy="2705097"/>
          </a:xfrm>
        </p:grpSpPr>
        <p:sp>
          <p:nvSpPr>
            <p:cNvPr id="43" name="Oval 42"/>
            <p:cNvSpPr/>
            <p:nvPr/>
          </p:nvSpPr>
          <p:spPr>
            <a:xfrm>
              <a:off x="4639863" y="3771899"/>
              <a:ext cx="774700" cy="30480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53963" y="1371604"/>
              <a:ext cx="1485900" cy="4064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rebuchet MS"/>
                </a:rPr>
                <a:t>Valid Profile</a:t>
              </a:r>
              <a:endParaRPr lang="en-US" b="1" dirty="0">
                <a:solidFill>
                  <a:srgbClr val="FF0000"/>
                </a:solidFill>
                <a:latin typeface="Trebuchet MS"/>
              </a:endParaRPr>
            </a:p>
          </p:txBody>
        </p:sp>
        <p:cxnSp>
          <p:nvCxnSpPr>
            <p:cNvPr id="45" name="Straight Arrow Connector 44"/>
            <p:cNvCxnSpPr>
              <a:stCxn id="46" idx="2"/>
              <a:endCxn id="43" idx="0"/>
            </p:cNvCxnSpPr>
            <p:nvPr/>
          </p:nvCxnSpPr>
          <p:spPr>
            <a:xfrm>
              <a:off x="3896913" y="1778004"/>
              <a:ext cx="1130300" cy="199389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4509370" y="4229100"/>
            <a:ext cx="1033195" cy="1892300"/>
          </a:xfrm>
          <a:prstGeom prst="rect">
            <a:avLst/>
          </a:prstGeom>
          <a:noFill/>
          <a:ln w="57150">
            <a:solidFill>
              <a:srgbClr val="D321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54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/>
          </a:bodyPr>
          <a:lstStyle/>
          <a:p>
            <a:r>
              <a:rPr lang="en-US" dirty="0"/>
              <a:t>MIR Profile: </a:t>
            </a:r>
            <a:r>
              <a:rPr lang="en-US" dirty="0" smtClean="0"/>
              <a:t>Fake Good</a:t>
            </a:r>
            <a:endParaRPr lang="en-US" dirty="0"/>
          </a:p>
        </p:txBody>
      </p:sp>
      <p:pic>
        <p:nvPicPr>
          <p:cNvPr id="10" name="Content Placeholder 9" descr="MIR Fake Good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 b="-32"/>
          <a:stretch/>
        </p:blipFill>
        <p:spPr>
          <a:xfrm>
            <a:off x="457200" y="2159000"/>
            <a:ext cx="8229600" cy="4203700"/>
          </a:xfrm>
        </p:spPr>
      </p:pic>
      <p:grpSp>
        <p:nvGrpSpPr>
          <p:cNvPr id="13" name="Group 12"/>
          <p:cNvGrpSpPr/>
          <p:nvPr/>
        </p:nvGrpSpPr>
        <p:grpSpPr>
          <a:xfrm>
            <a:off x="1219787" y="1104900"/>
            <a:ext cx="4215813" cy="3149600"/>
            <a:chOff x="1219787" y="1104900"/>
            <a:chExt cx="4215813" cy="3149600"/>
          </a:xfrm>
        </p:grpSpPr>
        <p:sp>
          <p:nvSpPr>
            <p:cNvPr id="3" name="Rectangle 2"/>
            <p:cNvSpPr/>
            <p:nvPr/>
          </p:nvSpPr>
          <p:spPr>
            <a:xfrm>
              <a:off x="1219787" y="1117566"/>
              <a:ext cx="3047413" cy="910664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19787" y="1104900"/>
              <a:ext cx="4215813" cy="3149600"/>
              <a:chOff x="2477087" y="787400"/>
              <a:chExt cx="4215813" cy="31496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524500" y="3619498"/>
                <a:ext cx="1168400" cy="31750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477087" y="787400"/>
                <a:ext cx="30474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Very low Self-Disclosure suggests attempt to 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fake good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69" name="Straight Arrow Connector 68"/>
              <p:cNvCxnSpPr>
                <a:stCxn id="71" idx="2"/>
                <a:endCxn id="67" idx="1"/>
              </p:cNvCxnSpPr>
              <p:nvPr/>
            </p:nvCxnSpPr>
            <p:spPr>
              <a:xfrm>
                <a:off x="4000794" y="1710730"/>
                <a:ext cx="1694814" cy="1955265"/>
              </a:xfrm>
              <a:prstGeom prst="straightConnector1">
                <a:avLst/>
              </a:prstGeom>
              <a:ln w="57150" cmpd="sng">
                <a:solidFill>
                  <a:srgbClr val="D3172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40300" y="1104900"/>
            <a:ext cx="3098800" cy="4064000"/>
            <a:chOff x="4940300" y="1104900"/>
            <a:chExt cx="3098800" cy="4064000"/>
          </a:xfrm>
        </p:grpSpPr>
        <p:sp>
          <p:nvSpPr>
            <p:cNvPr id="4" name="Rectangle 3"/>
            <p:cNvSpPr/>
            <p:nvPr/>
          </p:nvSpPr>
          <p:spPr>
            <a:xfrm>
              <a:off x="5168900" y="1104900"/>
              <a:ext cx="2870200" cy="92333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940300" y="1104900"/>
              <a:ext cx="3098800" cy="4064000"/>
              <a:chOff x="2235200" y="850900"/>
              <a:chExt cx="3098800" cy="4064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235200" y="4610098"/>
                <a:ext cx="647700" cy="30480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63800" y="850900"/>
                <a:ext cx="287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Rehab Risk score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high average despite attempt to fake good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2"/>
                <a:endCxn id="23" idx="0"/>
              </p:cNvCxnSpPr>
              <p:nvPr/>
            </p:nvCxnSpPr>
            <p:spPr>
              <a:xfrm flipH="1">
                <a:off x="2559050" y="1774230"/>
                <a:ext cx="1339850" cy="2835868"/>
              </a:xfrm>
              <a:prstGeom prst="straightConnector1">
                <a:avLst/>
              </a:prstGeom>
              <a:ln w="57150" cmpd="sng">
                <a:solidFill>
                  <a:srgbClr val="D3172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1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Content Placeholder 54" descr="MIR Rx RIsk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 b="-65"/>
          <a:stretch/>
        </p:blipFill>
        <p:spPr>
          <a:xfrm>
            <a:off x="457200" y="2197100"/>
            <a:ext cx="8229600" cy="4178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57698"/>
            <a:ext cx="7894098" cy="714183"/>
          </a:xfrm>
        </p:spPr>
        <p:txBody>
          <a:bodyPr/>
          <a:lstStyle/>
          <a:p>
            <a:r>
              <a:rPr lang="en-US" dirty="0"/>
              <a:t>MIR Profile: </a:t>
            </a:r>
            <a:r>
              <a:rPr lang="en-US" dirty="0" smtClean="0"/>
              <a:t>Rx Risk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85900" y="1425388"/>
            <a:ext cx="4470400" cy="4124512"/>
            <a:chOff x="1485900" y="1425388"/>
            <a:chExt cx="4470400" cy="4124512"/>
          </a:xfrm>
        </p:grpSpPr>
        <p:sp>
          <p:nvSpPr>
            <p:cNvPr id="3" name="Rectangle 2"/>
            <p:cNvSpPr/>
            <p:nvPr/>
          </p:nvSpPr>
          <p:spPr>
            <a:xfrm>
              <a:off x="1485900" y="1425388"/>
              <a:ext cx="2552700" cy="64633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rebuchet M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85900" y="1425388"/>
              <a:ext cx="4470400" cy="4124512"/>
              <a:chOff x="2743200" y="1107888"/>
              <a:chExt cx="4470400" cy="412451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013838" y="4737100"/>
                <a:ext cx="1199762" cy="495300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200" y="1107888"/>
                <a:ext cx="2552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Elevated addiction history and potential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9" name="Straight Arrow Connector 18"/>
              <p:cNvCxnSpPr>
                <a:stCxn id="18" idx="2"/>
                <a:endCxn id="17" idx="1"/>
              </p:cNvCxnSpPr>
              <p:nvPr/>
            </p:nvCxnSpPr>
            <p:spPr>
              <a:xfrm>
                <a:off x="4019550" y="1754219"/>
                <a:ext cx="2169989" cy="3055416"/>
              </a:xfrm>
              <a:prstGeom prst="straightConnector1">
                <a:avLst/>
              </a:prstGeom>
              <a:ln w="57150" cmpd="sng">
                <a:solidFill>
                  <a:srgbClr val="D3172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5041900" y="1346200"/>
            <a:ext cx="2497375" cy="4762500"/>
            <a:chOff x="5041900" y="1346200"/>
            <a:chExt cx="2497375" cy="4762500"/>
          </a:xfrm>
        </p:grpSpPr>
        <p:sp>
          <p:nvSpPr>
            <p:cNvPr id="5" name="Rectangle 4"/>
            <p:cNvSpPr/>
            <p:nvPr/>
          </p:nvSpPr>
          <p:spPr>
            <a:xfrm>
              <a:off x="5168900" y="1346200"/>
              <a:ext cx="2370375" cy="64633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rebuchet M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41900" y="1346200"/>
              <a:ext cx="2497375" cy="4762500"/>
              <a:chOff x="2336800" y="1092200"/>
              <a:chExt cx="2497375" cy="47625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336800" y="5359400"/>
                <a:ext cx="1312188" cy="495300"/>
              </a:xfrm>
              <a:prstGeom prst="ellipse">
                <a:avLst/>
              </a:prstGeom>
              <a:noFill/>
              <a:ln w="38100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63800" y="1092200"/>
                <a:ext cx="2370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High level of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/>
                    <a:cs typeface="Calibri"/>
                  </a:rPr>
                  <a:t>K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inesiophobia</a:t>
                </a:r>
                <a:endParaRPr lang="en-US" b="1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23" name="Straight Arrow Connector 22"/>
              <p:cNvCxnSpPr>
                <a:stCxn id="22" idx="2"/>
                <a:endCxn id="21" idx="7"/>
              </p:cNvCxnSpPr>
              <p:nvPr/>
            </p:nvCxnSpPr>
            <p:spPr>
              <a:xfrm flipH="1">
                <a:off x="3456823" y="1738531"/>
                <a:ext cx="192165" cy="3693404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/>
          <p:cNvSpPr/>
          <p:nvPr/>
        </p:nvSpPr>
        <p:spPr>
          <a:xfrm>
            <a:off x="7007012" y="6611293"/>
            <a:ext cx="21750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 smtClean="0">
                <a:latin typeface="Arial"/>
                <a:cs typeface="Arial"/>
              </a:rPr>
              <a:t>BHI 2 ©2003 </a:t>
            </a:r>
            <a:r>
              <a:rPr lang="en-US" sz="900" dirty="0">
                <a:latin typeface="Arial"/>
                <a:cs typeface="Arial"/>
              </a:rPr>
              <a:t>by </a:t>
            </a:r>
            <a:r>
              <a:rPr lang="en-US" sz="900" dirty="0" smtClean="0">
                <a:latin typeface="Arial"/>
                <a:cs typeface="Arial"/>
              </a:rPr>
              <a:t>Pearson Assessments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8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 of this model includes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9400"/>
            <a:ext cx="7583487" cy="448833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Pain and disability </a:t>
            </a:r>
          </a:p>
          <a:p>
            <a:r>
              <a:rPr lang="en-US" sz="2800" dirty="0" smtClean="0"/>
              <a:t>Characteristics of patient </a:t>
            </a:r>
          </a:p>
          <a:p>
            <a:r>
              <a:rPr lang="en-US" sz="2800" dirty="0" smtClean="0"/>
              <a:t>Treatment outcomes have been studied in many settings. (Gatchel 2007)</a:t>
            </a:r>
            <a:endParaRPr lang="en-US" sz="2800" dirty="0"/>
          </a:p>
          <a:p>
            <a:r>
              <a:rPr lang="en-US" sz="2800" dirty="0" smtClean="0"/>
              <a:t>Different mental health disorders (Gatchel 2004)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01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mara BHI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33" r="-23633"/>
          <a:stretch>
            <a:fillRect/>
          </a:stretch>
        </p:blipFill>
        <p:spPr>
          <a:xfrm>
            <a:off x="927100" y="381000"/>
            <a:ext cx="7150100" cy="6172200"/>
          </a:xfrm>
        </p:spPr>
      </p:pic>
    </p:spTree>
    <p:extLst>
      <p:ext uri="{BB962C8B-B14F-4D97-AF65-F5344CB8AC3E}">
        <p14:creationId xmlns:p14="http://schemas.microsoft.com/office/powerpoint/2010/main" val="6053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mara  MIR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18" r="-64818"/>
          <a:stretch>
            <a:fillRect/>
          </a:stretch>
        </p:blipFill>
        <p:spPr>
          <a:xfrm>
            <a:off x="-800100" y="381000"/>
            <a:ext cx="10807700" cy="6019800"/>
          </a:xfrm>
        </p:spPr>
      </p:pic>
    </p:spTree>
    <p:extLst>
      <p:ext uri="{BB962C8B-B14F-4D97-AF65-F5344CB8AC3E}">
        <p14:creationId xmlns:p14="http://schemas.microsoft.com/office/powerpoint/2010/main" val="36077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hael  BHI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5" r="-64965"/>
          <a:stretch>
            <a:fillRect/>
          </a:stretch>
        </p:blipFill>
        <p:spPr>
          <a:xfrm>
            <a:off x="-495300" y="279400"/>
            <a:ext cx="10439400" cy="6324600"/>
          </a:xfrm>
        </p:spPr>
      </p:pic>
    </p:spTree>
    <p:extLst>
      <p:ext uri="{BB962C8B-B14F-4D97-AF65-F5344CB8AC3E}">
        <p14:creationId xmlns:p14="http://schemas.microsoft.com/office/powerpoint/2010/main" val="33862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hael MIR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18" r="-64818"/>
          <a:stretch>
            <a:fillRect/>
          </a:stretch>
        </p:blipFill>
        <p:spPr>
          <a:xfrm>
            <a:off x="-317499" y="215900"/>
            <a:ext cx="10210799" cy="6375400"/>
          </a:xfrm>
        </p:spPr>
      </p:pic>
    </p:spTree>
    <p:extLst>
      <p:ext uri="{BB962C8B-B14F-4D97-AF65-F5344CB8AC3E}">
        <p14:creationId xmlns:p14="http://schemas.microsoft.com/office/powerpoint/2010/main" val="6862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fonso 2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5" r="-64965"/>
          <a:stretch>
            <a:fillRect/>
          </a:stretch>
        </p:blipFill>
        <p:spPr>
          <a:xfrm>
            <a:off x="-88900" y="279400"/>
            <a:ext cx="9867900" cy="6286500"/>
          </a:xfrm>
        </p:spPr>
      </p:pic>
    </p:spTree>
    <p:extLst>
      <p:ext uri="{BB962C8B-B14F-4D97-AF65-F5344CB8AC3E}">
        <p14:creationId xmlns:p14="http://schemas.microsoft.com/office/powerpoint/2010/main" val="11116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fonso 1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60" r="-65260"/>
          <a:stretch>
            <a:fillRect/>
          </a:stretch>
        </p:blipFill>
        <p:spPr>
          <a:xfrm>
            <a:off x="-228600" y="279400"/>
            <a:ext cx="9994900" cy="6235700"/>
          </a:xfrm>
        </p:spPr>
      </p:pic>
    </p:spTree>
    <p:extLst>
      <p:ext uri="{BB962C8B-B14F-4D97-AF65-F5344CB8AC3E}">
        <p14:creationId xmlns:p14="http://schemas.microsoft.com/office/powerpoint/2010/main" val="19660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rald  BHI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5" r="-64965"/>
          <a:stretch>
            <a:fillRect/>
          </a:stretch>
        </p:blipFill>
        <p:spPr>
          <a:xfrm>
            <a:off x="-533400" y="241300"/>
            <a:ext cx="10261600" cy="6311900"/>
          </a:xfrm>
        </p:spPr>
      </p:pic>
    </p:spTree>
    <p:extLst>
      <p:ext uri="{BB962C8B-B14F-4D97-AF65-F5344CB8AC3E}">
        <p14:creationId xmlns:p14="http://schemas.microsoft.com/office/powerpoint/2010/main" val="12979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rald  MIR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71" r="-64671"/>
          <a:stretch>
            <a:fillRect/>
          </a:stretch>
        </p:blipFill>
        <p:spPr>
          <a:xfrm>
            <a:off x="-431799" y="292100"/>
            <a:ext cx="10071100" cy="6248400"/>
          </a:xfrm>
        </p:spPr>
      </p:pic>
    </p:spTree>
    <p:extLst>
      <p:ext uri="{BB962C8B-B14F-4D97-AF65-F5344CB8AC3E}">
        <p14:creationId xmlns:p14="http://schemas.microsoft.com/office/powerpoint/2010/main" val="18051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goire BHI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5" r="-64965"/>
          <a:stretch>
            <a:fillRect/>
          </a:stretch>
        </p:blipFill>
        <p:spPr>
          <a:xfrm>
            <a:off x="-431800" y="279400"/>
            <a:ext cx="10071100" cy="6286500"/>
          </a:xfrm>
        </p:spPr>
      </p:pic>
    </p:spTree>
    <p:extLst>
      <p:ext uri="{BB962C8B-B14F-4D97-AF65-F5344CB8AC3E}">
        <p14:creationId xmlns:p14="http://schemas.microsoft.com/office/powerpoint/2010/main" val="4059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goire MIR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65" r="-64965"/>
          <a:stretch>
            <a:fillRect/>
          </a:stretch>
        </p:blipFill>
        <p:spPr>
          <a:xfrm>
            <a:off x="-241300" y="266700"/>
            <a:ext cx="9969500" cy="6286500"/>
          </a:xfrm>
        </p:spPr>
      </p:pic>
    </p:spTree>
    <p:extLst>
      <p:ext uri="{BB962C8B-B14F-4D97-AF65-F5344CB8AC3E}">
        <p14:creationId xmlns:p14="http://schemas.microsoft.com/office/powerpoint/2010/main" val="25569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It is estimated that 116 million Americans suffer with chronic pain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01800"/>
            <a:ext cx="7583487" cy="4749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Estimated costs to economy 560 to 635 billion dollars a year.</a:t>
            </a:r>
          </a:p>
          <a:p>
            <a:r>
              <a:rPr lang="en-US" sz="2800" dirty="0" smtClean="0"/>
              <a:t>Americans consume 80% of all narcotic prescriptions in the world. 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ccidental prescription overdose deaths are greater than cocaine and methamphetamines combined.  </a:t>
            </a:r>
          </a:p>
          <a:p>
            <a:r>
              <a:rPr lang="en-US" sz="2800" dirty="0" smtClean="0"/>
              <a:t>The cost to the fabric of our society is mounting exponentially.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7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98500"/>
          </a:xfrm>
        </p:spPr>
        <p:txBody>
          <a:bodyPr/>
          <a:lstStyle/>
          <a:p>
            <a:r>
              <a:rPr lang="en-US" sz="4400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1" y="1574800"/>
            <a:ext cx="8153400" cy="4864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biopsychosocial model has become the accepted standard for the treatment of pain and injury</a:t>
            </a:r>
            <a:endParaRPr lang="en-US" sz="3200" dirty="0"/>
          </a:p>
          <a:p>
            <a:r>
              <a:rPr lang="en-US" sz="3200" dirty="0" smtClean="0"/>
              <a:t>Along with medical imaging, diagnostic injections, nerve conduction studies and other biological tests, psychological measures play an essential role in the assessment of the injured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32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2100"/>
            <a:ext cx="7583487" cy="838200"/>
          </a:xfrm>
        </p:spPr>
        <p:txBody>
          <a:bodyPr/>
          <a:lstStyle/>
          <a:p>
            <a:r>
              <a:rPr lang="en-US" dirty="0" smtClean="0"/>
              <a:t>John Mark Disorbio, Ed.D.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282700"/>
            <a:ext cx="7583487" cy="52197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Contact Information: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Office Phone:  303-674-7171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Fax:  303-674-1223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E-Mail:  </a:t>
            </a:r>
            <a:r>
              <a:rPr lang="en-US" sz="3000" dirty="0" smtClean="0">
                <a:hlinkClick r:id="rId2"/>
              </a:rPr>
              <a:t>jmdisorbio@earthlink.net</a:t>
            </a:r>
            <a:endParaRPr lang="en-US" sz="3000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Office Location:  225 Union Blvd., Suite 150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    Lakewood, Colorado  80225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Northern Colorado:  Daniel Bruns, </a:t>
            </a:r>
            <a:r>
              <a:rPr lang="en-US" sz="3000" dirty="0" err="1" smtClean="0"/>
              <a:t>Psy.D</a:t>
            </a:r>
            <a:r>
              <a:rPr lang="en-US" sz="30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3000" dirty="0" smtClean="0"/>
              <a:t>E-mail:  </a:t>
            </a:r>
            <a:r>
              <a:rPr lang="en-US" sz="3000" dirty="0" smtClean="0">
                <a:hlinkClick r:id="rId3"/>
              </a:rPr>
              <a:t>dbruns@healthpsych.com</a:t>
            </a:r>
            <a:endParaRPr lang="en-US" sz="3000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971800"/>
          </a:xfrm>
        </p:spPr>
        <p:txBody>
          <a:bodyPr/>
          <a:lstStyle/>
          <a:p>
            <a:r>
              <a:rPr lang="en-US" sz="3600" dirty="0" smtClean="0"/>
              <a:t>Given the complex nature of pain assessment and treatment, it is crucial to determine medical aspects of injury, but also the psychosocial contributions.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038599"/>
            <a:ext cx="7583487" cy="1999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Multifactorial diagnosis required for biopsychosocial assessment.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66279"/>
            <a:ext cx="7583487" cy="1936377"/>
          </a:xfrm>
        </p:spPr>
        <p:txBody>
          <a:bodyPr/>
          <a:lstStyle/>
          <a:p>
            <a:r>
              <a:rPr lang="en-US" sz="2800" dirty="0" smtClean="0"/>
              <a:t>This presentation will provide the medical providers with an understanding of the complexities of chronic pain treatment and strategies to deal with issues such as: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862922"/>
            <a:ext cx="7583487" cy="31748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Opioid medication patient selection</a:t>
            </a:r>
          </a:p>
          <a:p>
            <a:r>
              <a:rPr lang="en-US" sz="2800" dirty="0" smtClean="0"/>
              <a:t>Job dissatisfaction (i.e.: boss)</a:t>
            </a:r>
          </a:p>
          <a:p>
            <a:r>
              <a:rPr lang="en-US" sz="2800" dirty="0" smtClean="0"/>
              <a:t>Pre-surgical psychological readiness</a:t>
            </a:r>
          </a:p>
          <a:p>
            <a:r>
              <a:rPr lang="en-US" sz="2800" dirty="0" smtClean="0"/>
              <a:t>Potential rehab risk outcome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6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8299</TotalTime>
  <Words>2201</Words>
  <Application>Microsoft Office PowerPoint</Application>
  <PresentationFormat>On-screen Show (4:3)</PresentationFormat>
  <Paragraphs>385</Paragraphs>
  <Slides>71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Revolution</vt:lpstr>
      <vt:lpstr>2_Revolution</vt:lpstr>
      <vt:lpstr>Stream</vt:lpstr>
      <vt:lpstr>The Biopsychosocial Assessment and Treatment of Injured and Chronic  Pain Patients:  How to Detect  Difficult Patients </vt:lpstr>
      <vt:lpstr>PowerPoint Presentation</vt:lpstr>
      <vt:lpstr>My Background</vt:lpstr>
      <vt:lpstr>Dr. Mark Disorbio</vt:lpstr>
      <vt:lpstr>PowerPoint Presentation</vt:lpstr>
      <vt:lpstr>Application of this model includes</vt:lpstr>
      <vt:lpstr>It is estimated that 116 million Americans suffer with chronic pain</vt:lpstr>
      <vt:lpstr>Given the complex nature of pain assessment and treatment, it is crucial to determine medical aspects of injury, but also the psychosocial contributions.  </vt:lpstr>
      <vt:lpstr>This presentation will provide the medical providers with an understanding of the complexities of chronic pain treatment and strategies to deal with issues such as:</vt:lpstr>
      <vt:lpstr>PowerPoint Presentation</vt:lpstr>
      <vt:lpstr>ACOEM Treatment Guidelines</vt:lpstr>
      <vt:lpstr>ACOEM: Criteria For  Psych Referral</vt:lpstr>
      <vt:lpstr>How Good Are  Psychometric Tests?</vt:lpstr>
      <vt:lpstr>ACOEM recommends that for a test to be used, it should be standardized</vt:lpstr>
      <vt:lpstr>PowerPoint Presentation</vt:lpstr>
      <vt:lpstr>Tests Meeting Criteria </vt:lpstr>
      <vt:lpstr>BHI 2</vt:lpstr>
      <vt:lpstr>The Biopsychosocial Vortex</vt:lpstr>
      <vt:lpstr>PowerPoint Presentation</vt:lpstr>
      <vt:lpstr>PowerPoint Presentation</vt:lpstr>
      <vt:lpstr>Presurgical Patient Selection </vt:lpstr>
      <vt:lpstr>Sample Guidelines Rxing  Presurgical Psych Evals </vt:lpstr>
      <vt:lpstr>PowerPoint Presentation</vt:lpstr>
      <vt:lpstr>Bob and  Dr. Cutter</vt:lpstr>
      <vt:lpstr>When do you perform surgery?</vt:lpstr>
      <vt:lpstr>When do you perform surgery?</vt:lpstr>
      <vt:lpstr>PowerPoint Presentation</vt:lpstr>
      <vt:lpstr>What constitutes a good outcome?</vt:lpstr>
      <vt:lpstr>PowerPoint Presentation</vt:lpstr>
      <vt:lpstr>Most Surgical outcome variables are behavioral  </vt:lpstr>
      <vt:lpstr>What do surgical patients say is an acceptable outcome?</vt:lpstr>
      <vt:lpstr>Good outcome or bad?</vt:lpstr>
      <vt:lpstr>Outcome paradoxes  (Carragee, 2010)</vt:lpstr>
      <vt:lpstr>What are the psychological risk factors for a poor surgical outcome? </vt:lpstr>
      <vt:lpstr>Convergent Model </vt:lpstr>
      <vt:lpstr>Failed Back Surgery Syndrome Suggests a Behavioral Failure </vt:lpstr>
      <vt:lpstr>A patient’s behavior influences medical decision making </vt:lpstr>
      <vt:lpstr>PowerPoint Presentation</vt:lpstr>
      <vt:lpstr>History of Opioids </vt:lpstr>
      <vt:lpstr>History of Opioids </vt:lpstr>
      <vt:lpstr>BHI 2 Addiction History Risk Score</vt:lpstr>
      <vt:lpstr>BHI 2 Addiction Potential Risk Score</vt:lpstr>
      <vt:lpstr>PowerPoint Presentation</vt:lpstr>
      <vt:lpstr>     Mr. Tough                     Age 45 Occupation –Firefighter</vt:lpstr>
      <vt:lpstr>Psychological Assessment Results</vt:lpstr>
      <vt:lpstr>Mr. Tough: Initial Psych Evaluation</vt:lpstr>
      <vt:lpstr>Mr. Angry                       Age 35  Occupation: Warehouse Worker</vt:lpstr>
      <vt:lpstr>Mr. Angry                       Age 35  Occupation: Warehouse Worker</vt:lpstr>
      <vt:lpstr>Mr. Angry: Initial Psych Evaluation</vt:lpstr>
      <vt:lpstr>Mr. Angry: Treatment</vt:lpstr>
      <vt:lpstr>Mr. Angry 3 Months Later</vt:lpstr>
      <vt:lpstr>Medical Interventional  Risk Report- MIR</vt:lpstr>
      <vt:lpstr>BHI 2 MIR Risk Profile</vt:lpstr>
      <vt:lpstr>BHI 2 MIR Profile: Normal</vt:lpstr>
      <vt:lpstr>MIR Profile: High Risk</vt:lpstr>
      <vt:lpstr>This Profile Has  6 Primary Risk Factors</vt:lpstr>
      <vt:lpstr>MIR Profile: Low Risk</vt:lpstr>
      <vt:lpstr>MIR Profile: Fake Good</vt:lpstr>
      <vt:lpstr>MIR Profile: Rx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John Mark Disorbio, Ed.D. </vt:lpstr>
    </vt:vector>
  </TitlesOfParts>
  <Company>Health Psychology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Biopsychosocial Assessment and Treatment of Injured Workers</dc:title>
  <dc:creator>Daniel Bruns</dc:creator>
  <cp:lastModifiedBy>maureen</cp:lastModifiedBy>
  <cp:revision>157</cp:revision>
  <cp:lastPrinted>2017-01-18T16:36:10Z</cp:lastPrinted>
  <dcterms:created xsi:type="dcterms:W3CDTF">2016-08-01T17:40:59Z</dcterms:created>
  <dcterms:modified xsi:type="dcterms:W3CDTF">2018-04-05T18:57:51Z</dcterms:modified>
</cp:coreProperties>
</file>