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46"/>
  </p:notesMasterIdLst>
  <p:sldIdLst>
    <p:sldId id="256" r:id="rId2"/>
    <p:sldId id="311" r:id="rId3"/>
    <p:sldId id="292" r:id="rId4"/>
    <p:sldId id="257" r:id="rId5"/>
    <p:sldId id="258" r:id="rId6"/>
    <p:sldId id="259" r:id="rId7"/>
    <p:sldId id="260" r:id="rId8"/>
    <p:sldId id="265" r:id="rId9"/>
    <p:sldId id="262" r:id="rId10"/>
    <p:sldId id="263" r:id="rId11"/>
    <p:sldId id="293" r:id="rId12"/>
    <p:sldId id="294" r:id="rId13"/>
    <p:sldId id="264" r:id="rId14"/>
    <p:sldId id="267" r:id="rId15"/>
    <p:sldId id="312" r:id="rId16"/>
    <p:sldId id="313" r:id="rId17"/>
    <p:sldId id="268" r:id="rId18"/>
    <p:sldId id="269" r:id="rId19"/>
    <p:sldId id="270" r:id="rId20"/>
    <p:sldId id="295" r:id="rId21"/>
    <p:sldId id="296" r:id="rId22"/>
    <p:sldId id="297" r:id="rId23"/>
    <p:sldId id="298" r:id="rId24"/>
    <p:sldId id="299" r:id="rId25"/>
    <p:sldId id="301" r:id="rId26"/>
    <p:sldId id="300" r:id="rId27"/>
    <p:sldId id="317" r:id="rId28"/>
    <p:sldId id="302" r:id="rId29"/>
    <p:sldId id="314" r:id="rId30"/>
    <p:sldId id="315" r:id="rId31"/>
    <p:sldId id="271" r:id="rId32"/>
    <p:sldId id="272" r:id="rId33"/>
    <p:sldId id="273" r:id="rId34"/>
    <p:sldId id="274" r:id="rId35"/>
    <p:sldId id="318" r:id="rId36"/>
    <p:sldId id="303" r:id="rId37"/>
    <p:sldId id="304" r:id="rId38"/>
    <p:sldId id="305" r:id="rId39"/>
    <p:sldId id="306" r:id="rId40"/>
    <p:sldId id="279" r:id="rId41"/>
    <p:sldId id="282" r:id="rId42"/>
    <p:sldId id="286" r:id="rId43"/>
    <p:sldId id="310" r:id="rId44"/>
    <p:sldId id="26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291" autoAdjust="0"/>
  </p:normalViewPr>
  <p:slideViewPr>
    <p:cSldViewPr snapToGrid="0">
      <p:cViewPr>
        <p:scale>
          <a:sx n="76" d="100"/>
          <a:sy n="76" d="100"/>
        </p:scale>
        <p:origin x="-58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E229-ADC9-47D6-94C6-4DC4024EE47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C31AA-47A3-4C3F-8512-85D4B3E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cadaveric dissection study found &gt; 22% of cervical neuroforamina contained an arterial vessel within 2mm of the needle trajectory using a posterior foraminal approach.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31AA-47A3-4C3F-8512-85D4B3E5C6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5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as simple as it may seem on the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31AA-47A3-4C3F-8512-85D4B3E5C6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8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Fluoro</a:t>
            </a:r>
            <a:r>
              <a:rPr lang="en-US" dirty="0"/>
              <a:t> was used. Pt pre-treated</a:t>
            </a:r>
            <a:r>
              <a:rPr lang="en-US" baseline="0" dirty="0"/>
              <a:t> with an epidural saline “wash” up to 10cc to determine what volume would cause pain, and the follow up treatment ESI would remain at volumes lower than that.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31AA-47A3-4C3F-8512-85D4B3E5C6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9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31AA-47A3-4C3F-8512-85D4B3E5C6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 back to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31AA-47A3-4C3F-8512-85D4B3E5C6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1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MBBs just done at wrong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31AA-47A3-4C3F-8512-85D4B3E5C6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discussed beforehand.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31AA-47A3-4C3F-8512-85D4B3E5C69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NRS numeric rating scale, Neck Disability</a:t>
            </a:r>
            <a:r>
              <a:rPr lang="en-US" baseline="0" dirty="0"/>
              <a:t> Index – </a:t>
            </a:r>
            <a:r>
              <a:rPr lang="en-US" baseline="0" dirty="0" err="1"/>
              <a:t>evals</a:t>
            </a:r>
            <a:r>
              <a:rPr lang="en-US" baseline="0" dirty="0"/>
              <a:t> pain intensity, personal care, lifting, reading, headaches, concentration, work, recreation, driving, sleeping.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31AA-47A3-4C3F-8512-85D4B3E5C69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0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1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7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50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2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880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6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0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5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1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7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8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4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2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91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0AF35-060C-4D85-9ED7-16EC6FEFD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Cervical ESIs: What’s the Evidence?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20EF05-BF9A-4267-BE7F-79BFFB0C8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Haley Burke, MD</a:t>
            </a:r>
          </a:p>
          <a:p>
            <a:r>
              <a:rPr lang="en-US" dirty="0"/>
              <a:t>April 7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  <a:p>
            <a:r>
              <a:rPr lang="en-US" dirty="0"/>
              <a:t>Colorado Pain Society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8214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7235E-85F9-4E6D-98D0-0859AB54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Epidural Steroid Injections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FD4EEA-FFA8-49FA-9FA8-F2DE78322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550505"/>
            <a:ext cx="8704159" cy="44908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Rate of C/T ESIs has doubled (119% increase) among Medicare enrollees in the US over the past decade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900" dirty="0"/>
              <a:t>   House et al. Cervical Epidural Steroid Injection Techniques and Evidence. Phys Med </a:t>
            </a:r>
            <a:r>
              <a:rPr lang="en-US" sz="900" dirty="0" err="1"/>
              <a:t>Rehabil</a:t>
            </a:r>
            <a:r>
              <a:rPr lang="en-US" sz="900" dirty="0"/>
              <a:t> </a:t>
            </a:r>
            <a:r>
              <a:rPr lang="en-US" sz="900" dirty="0" err="1"/>
              <a:t>Clin</a:t>
            </a:r>
            <a:r>
              <a:rPr lang="en-US" sz="900" dirty="0"/>
              <a:t> N Am. 2018(29).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1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13" y="140738"/>
            <a:ext cx="6713817" cy="6302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6658" y="6581001"/>
            <a:ext cx="40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Anesthesiology, V 121 (5). November 2014. </a:t>
            </a:r>
          </a:p>
        </p:txBody>
      </p:sp>
    </p:spTree>
    <p:extLst>
      <p:ext uri="{BB962C8B-B14F-4D97-AF65-F5344CB8AC3E}">
        <p14:creationId xmlns:p14="http://schemas.microsoft.com/office/powerpoint/2010/main" val="135377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Epidural Steroid Injections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7664"/>
            <a:ext cx="8596668" cy="4783136"/>
          </a:xfrm>
        </p:spPr>
        <p:txBody>
          <a:bodyPr>
            <a:normAutofit/>
          </a:bodyPr>
          <a:lstStyle/>
          <a:p>
            <a:r>
              <a:rPr lang="en-US" dirty="0"/>
              <a:t>Currently exists a lack of consensus regarding the ideal technique for Cervical ESI to best balance safety and efficacy</a:t>
            </a:r>
          </a:p>
          <a:p>
            <a:r>
              <a:rPr lang="en-US" dirty="0"/>
              <a:t>Epidural administration of medication</a:t>
            </a:r>
          </a:p>
          <a:p>
            <a:pPr lvl="1"/>
            <a:r>
              <a:rPr lang="en-US" dirty="0"/>
              <a:t>Achieves high concentration of treating agent within the epidural space to inhibit inflammation and reduce nociceptive afferent signaling</a:t>
            </a:r>
          </a:p>
          <a:p>
            <a:pPr lvl="1"/>
            <a:r>
              <a:rPr lang="en-US" dirty="0" err="1"/>
              <a:t>Transforaminal</a:t>
            </a:r>
            <a:endParaRPr lang="en-US" dirty="0"/>
          </a:p>
          <a:p>
            <a:pPr lvl="1"/>
            <a:r>
              <a:rPr lang="en-US" dirty="0" err="1"/>
              <a:t>Interlaminar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100" dirty="0"/>
              <a:t>House et al. Cervical Epidural Steroid Injection Techniques and Evidence. Phys Med </a:t>
            </a:r>
            <a:r>
              <a:rPr lang="en-US" sz="1100" dirty="0" err="1"/>
              <a:t>Rehabil</a:t>
            </a:r>
            <a:r>
              <a:rPr lang="en-US" sz="1100" dirty="0"/>
              <a:t> </a:t>
            </a:r>
            <a:r>
              <a:rPr lang="en-US" sz="1100" dirty="0" err="1"/>
              <a:t>Clin</a:t>
            </a:r>
            <a:r>
              <a:rPr lang="en-US" sz="1100" dirty="0"/>
              <a:t> N Am. 2018(29).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1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B7957-1EFD-49CA-8E3D-6493F5D7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7" y="156237"/>
            <a:ext cx="7724544" cy="824424"/>
          </a:xfrm>
        </p:spPr>
        <p:txBody>
          <a:bodyPr/>
          <a:lstStyle/>
          <a:p>
            <a:r>
              <a:rPr lang="en-US" dirty="0"/>
              <a:t>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11E862-F51B-4700-B8DC-4688443D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47" y="980661"/>
            <a:ext cx="6704127" cy="5721102"/>
          </a:xfrm>
        </p:spPr>
        <p:txBody>
          <a:bodyPr/>
          <a:lstStyle/>
          <a:p>
            <a:r>
              <a:rPr lang="en-US" dirty="0"/>
              <a:t>1 anterior spinal artery and 2 posterior spinal arteries</a:t>
            </a:r>
          </a:p>
          <a:p>
            <a:pPr lvl="1"/>
            <a:r>
              <a:rPr lang="en-US" dirty="0"/>
              <a:t>Ascending cervical, deep cervical, and vertebral arteries branch to radicular and spinal and radicular medullary arteries </a:t>
            </a:r>
          </a:p>
          <a:p>
            <a:pPr lvl="1"/>
            <a:r>
              <a:rPr lang="en-US" dirty="0"/>
              <a:t>Spinal and radicular medullary arteries traverse the neuroforamina</a:t>
            </a:r>
          </a:p>
          <a:p>
            <a:pPr lvl="2"/>
            <a:r>
              <a:rPr lang="en-US" dirty="0"/>
              <a:t>Perfuse the exiting spinal nerve root</a:t>
            </a:r>
          </a:p>
          <a:p>
            <a:pPr lvl="2"/>
            <a:r>
              <a:rPr lang="en-US" dirty="0"/>
              <a:t>Penetrate the dura then anastomose with anterior and posterior spinal arteries</a:t>
            </a:r>
          </a:p>
          <a:p>
            <a:pPr lvl="1"/>
            <a:r>
              <a:rPr lang="en-US" dirty="0"/>
              <a:t>Vertebral arteries provide blood supply to brainstem and posterior regions of the brain.</a:t>
            </a:r>
          </a:p>
          <a:p>
            <a:pPr lvl="2"/>
            <a:r>
              <a:rPr lang="en-US" dirty="0"/>
              <a:t>Traverse cephalad between transverse foramina of C2-C6</a:t>
            </a:r>
          </a:p>
          <a:p>
            <a:pPr lvl="2"/>
            <a:r>
              <a:rPr lang="en-US" dirty="0"/>
              <a:t>Anterior to the facets </a:t>
            </a:r>
          </a:p>
          <a:p>
            <a:pPr lvl="2"/>
            <a:r>
              <a:rPr lang="en-US" dirty="0"/>
              <a:t>Usually anterior to ventral ramus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EFB866-AF95-4308-8F57-5EEECD23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929" y="980661"/>
            <a:ext cx="4017958" cy="54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4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E4CD9-EA1F-4E75-9315-7DA6E66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08" y="224913"/>
            <a:ext cx="8596668" cy="1320800"/>
          </a:xfrm>
        </p:spPr>
        <p:txBody>
          <a:bodyPr/>
          <a:lstStyle/>
          <a:p>
            <a:r>
              <a:rPr lang="en-US" dirty="0"/>
              <a:t>Safety Considerations with Transforaminal 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0AB6C-9FBC-4C4B-AB62-88A48CC4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08" y="1545713"/>
            <a:ext cx="9309629" cy="5043487"/>
          </a:xfrm>
        </p:spPr>
        <p:txBody>
          <a:bodyPr>
            <a:normAutofit/>
          </a:bodyPr>
          <a:lstStyle/>
          <a:p>
            <a:r>
              <a:rPr lang="en-US" dirty="0"/>
              <a:t>Serious complications are rare when standard techniques are employed</a:t>
            </a:r>
          </a:p>
          <a:p>
            <a:r>
              <a:rPr lang="en-US" dirty="0"/>
              <a:t>Consult SIS recommendations</a:t>
            </a:r>
          </a:p>
          <a:p>
            <a:r>
              <a:rPr lang="en-US" dirty="0"/>
              <a:t>Multiple case reports of CNS infarction have been published subsequent to use of particulate steroids. </a:t>
            </a:r>
          </a:p>
          <a:p>
            <a:r>
              <a:rPr lang="en-US" dirty="0"/>
              <a:t>Dexamethasone particles are 10X smaller than RBCs and do not aggregate under light microscopy. </a:t>
            </a:r>
          </a:p>
          <a:p>
            <a:r>
              <a:rPr lang="en-US" dirty="0"/>
              <a:t>Comparative outcomes research suggests no advantage for particulates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DSA: improves detection of intravascular contrast flow up to 2-fold</a:t>
            </a:r>
          </a:p>
          <a:p>
            <a:r>
              <a:rPr lang="en-US" dirty="0"/>
              <a:t>DSA: increases radiation exposure 2-4 fold – so prudent as opposed to routine use may be recommended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228600" indent="-228600">
              <a:buAutoNum type="arabicParenR"/>
            </a:pPr>
            <a:r>
              <a:rPr lang="en-US" sz="900" dirty="0"/>
              <a:t>Mehta P et al. Systemic review of efficacy of particulate versus nonparticulate corticosteroids in epidural injections. PMR 2017;9(5). </a:t>
            </a:r>
          </a:p>
          <a:p>
            <a:pPr marL="228600" indent="-228600">
              <a:buAutoNum type="arabicParenR"/>
            </a:pPr>
            <a:r>
              <a:rPr lang="en-US" sz="900" dirty="0" err="1"/>
              <a:t>Rathmaell</a:t>
            </a:r>
            <a:r>
              <a:rPr lang="en-US" sz="900" dirty="0"/>
              <a:t> J et al. Safeguards to prevent neurologic complications after epidural steroid injections: consensus opinions from a multidisciplinary working group and national organizations. </a:t>
            </a:r>
            <a:r>
              <a:rPr lang="en-US" sz="900" i="1" dirty="0" err="1"/>
              <a:t>Aneesthesiology</a:t>
            </a:r>
            <a:r>
              <a:rPr lang="en-US" sz="900" i="1" dirty="0"/>
              <a:t> 2015;122(5).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0401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81B0D-E33D-4ADE-81A6-DAE5D714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2316"/>
          </a:xfrm>
        </p:spPr>
        <p:txBody>
          <a:bodyPr/>
          <a:lstStyle/>
          <a:p>
            <a:r>
              <a:rPr lang="en-US" dirty="0"/>
              <a:t>Effect of Injectate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6E209F-3396-4256-8D66-8896131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4421"/>
            <a:ext cx="8596668" cy="4356941"/>
          </a:xfrm>
        </p:spPr>
        <p:txBody>
          <a:bodyPr/>
          <a:lstStyle/>
          <a:p>
            <a:r>
              <a:rPr lang="en-US" dirty="0" err="1"/>
              <a:t>Dreyfuss</a:t>
            </a:r>
            <a:r>
              <a:rPr lang="en-US" dirty="0"/>
              <a:t> 2006: Randomized 30 pts with unilateral radiculopathy. </a:t>
            </a:r>
          </a:p>
          <a:p>
            <a:pPr lvl="1"/>
            <a:r>
              <a:rPr lang="en-US" dirty="0"/>
              <a:t>TFESI with 1mL 4% lidocaine and either Dexamethasone 12.5mg or Triamcinolone 60mg</a:t>
            </a:r>
          </a:p>
          <a:p>
            <a:pPr lvl="1"/>
            <a:r>
              <a:rPr lang="en-US" dirty="0"/>
              <a:t>Clinically and statistically significant improvement at 4 weeks. </a:t>
            </a:r>
          </a:p>
          <a:p>
            <a:pPr lvl="1"/>
            <a:r>
              <a:rPr lang="en-US" dirty="0"/>
              <a:t>Nonsignificant trend favoring particulate steroids</a:t>
            </a:r>
          </a:p>
          <a:p>
            <a:r>
              <a:rPr lang="en-US" dirty="0"/>
              <a:t>Lee et al 2009: Retrospective review of 159 pts with radiculopathy</a:t>
            </a:r>
          </a:p>
          <a:p>
            <a:pPr lvl="1"/>
            <a:r>
              <a:rPr lang="en-US" dirty="0"/>
              <a:t>TFESI with Dexamethasone 10mg compared to Triamcinolone 40mg </a:t>
            </a:r>
          </a:p>
          <a:p>
            <a:pPr lvl="1"/>
            <a:r>
              <a:rPr lang="en-US" dirty="0"/>
              <a:t>Nonsignificant trend favoring particulate steroid</a:t>
            </a:r>
          </a:p>
          <a:p>
            <a:r>
              <a:rPr lang="en-US" dirty="0"/>
              <a:t>Shakir et al 2013: Retrospective review of 441 pts with radiculopathy</a:t>
            </a:r>
          </a:p>
          <a:p>
            <a:pPr lvl="1"/>
            <a:r>
              <a:rPr lang="en-US" dirty="0"/>
              <a:t>TFESI with 1ml 1% lidocaine and either </a:t>
            </a:r>
            <a:r>
              <a:rPr lang="en-US" dirty="0" err="1"/>
              <a:t>Dex</a:t>
            </a:r>
            <a:r>
              <a:rPr lang="en-US" dirty="0"/>
              <a:t> 15mg or Triamcinolone 40mg</a:t>
            </a:r>
          </a:p>
          <a:p>
            <a:pPr lvl="1"/>
            <a:r>
              <a:rPr lang="en-US" dirty="0"/>
              <a:t>No difference in pain reduction between groups. </a:t>
            </a:r>
          </a:p>
        </p:txBody>
      </p:sp>
    </p:spTree>
    <p:extLst>
      <p:ext uri="{BB962C8B-B14F-4D97-AF65-F5344CB8AC3E}">
        <p14:creationId xmlns:p14="http://schemas.microsoft.com/office/powerpoint/2010/main" val="197010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FF587-26C1-4B1D-87C2-B223B660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0994"/>
          </a:xfrm>
        </p:spPr>
        <p:txBody>
          <a:bodyPr/>
          <a:lstStyle/>
          <a:p>
            <a:r>
              <a:rPr lang="en-US" dirty="0"/>
              <a:t>A note about Local Anesthetic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564C90-52F3-479A-88D9-67A1EA26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430595"/>
            <a:ext cx="8713563" cy="4610768"/>
          </a:xfrm>
        </p:spPr>
        <p:txBody>
          <a:bodyPr/>
          <a:lstStyle/>
          <a:p>
            <a:r>
              <a:rPr lang="en-US" dirty="0"/>
              <a:t>Risk of subdural or subarachnoid injection leading to high spinal block</a:t>
            </a:r>
          </a:p>
          <a:p>
            <a:r>
              <a:rPr lang="en-US" dirty="0"/>
              <a:t>Risk of intra-arterial injection leading to seizure</a:t>
            </a:r>
          </a:p>
          <a:p>
            <a:r>
              <a:rPr lang="en-US" dirty="0"/>
              <a:t>Hwang et al 2016: studied 1 LA: ( Ropivacaine, bupivacaine, and lidocaine) combined with 1 steroid (triamcinolone, dexamethasone, and betamethasone)</a:t>
            </a:r>
          </a:p>
          <a:p>
            <a:pPr lvl="1"/>
            <a:r>
              <a:rPr lang="en-US" dirty="0"/>
              <a:t>Each combination observed under light microscopy </a:t>
            </a:r>
          </a:p>
          <a:p>
            <a:pPr lvl="1"/>
            <a:r>
              <a:rPr lang="en-US" dirty="0" err="1"/>
              <a:t>NaOH</a:t>
            </a:r>
            <a:r>
              <a:rPr lang="en-US" dirty="0"/>
              <a:t> added and pH recorded</a:t>
            </a:r>
          </a:p>
          <a:p>
            <a:pPr lvl="1"/>
            <a:r>
              <a:rPr lang="en-US" dirty="0"/>
              <a:t>Ropivacaine crystal precipitates larger than arterioles were seen at physiologic pH</a:t>
            </a:r>
          </a:p>
          <a:p>
            <a:pPr lvl="1"/>
            <a:r>
              <a:rPr lang="en-US" dirty="0"/>
              <a:t>Other LA did not precipitate into crystals. </a:t>
            </a:r>
          </a:p>
        </p:txBody>
      </p:sp>
    </p:spTree>
    <p:extLst>
      <p:ext uri="{BB962C8B-B14F-4D97-AF65-F5344CB8AC3E}">
        <p14:creationId xmlns:p14="http://schemas.microsoft.com/office/powerpoint/2010/main" val="140103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9E685-7FB4-4CB3-B01C-BF85B269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Considerations with Interlaminar 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E1894E-F6C1-4B68-A299-50FADF50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Minimal risk of ischemic infarction</a:t>
            </a:r>
          </a:p>
          <a:p>
            <a:r>
              <a:rPr lang="en-US" dirty="0"/>
              <a:t>Venous plexus in the dorsal epidural space lends towards risk of epidural hematoma</a:t>
            </a:r>
          </a:p>
          <a:p>
            <a:r>
              <a:rPr lang="en-US" dirty="0"/>
              <a:t>Risk of </a:t>
            </a:r>
            <a:r>
              <a:rPr lang="en-US" dirty="0" err="1"/>
              <a:t>dural</a:t>
            </a:r>
            <a:r>
              <a:rPr lang="en-US" dirty="0"/>
              <a:t> puncture or direct spinal cord trauma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Increased risk above C7</a:t>
            </a:r>
          </a:p>
          <a:p>
            <a:pPr lvl="1"/>
            <a:r>
              <a:rPr lang="en-US" dirty="0"/>
              <a:t>2005-2008: review of malpractice claims presented 20 cases of direct spinal cord injury from cervical ESI</a:t>
            </a:r>
            <a:r>
              <a:rPr lang="en-US" baseline="30000" dirty="0"/>
              <a:t>2</a:t>
            </a:r>
          </a:p>
          <a:p>
            <a:pPr marL="57150" indent="0">
              <a:buNone/>
            </a:pPr>
            <a:endParaRPr lang="en-US" baseline="30000" dirty="0"/>
          </a:p>
          <a:p>
            <a:pPr marL="57150" indent="0">
              <a:buNone/>
            </a:pPr>
            <a:endParaRPr lang="en-US" baseline="30000" dirty="0"/>
          </a:p>
          <a:p>
            <a:pPr marL="57150" indent="0">
              <a:buNone/>
            </a:pPr>
            <a:endParaRPr lang="en-US" baseline="30000" dirty="0"/>
          </a:p>
          <a:p>
            <a:pPr marL="400050">
              <a:buAutoNum type="arabicParenR"/>
            </a:pPr>
            <a:r>
              <a:rPr lang="en-US" sz="1000" dirty="0"/>
              <a:t>House et al. Cervical Epidural Steroid Injection Techniques and Evidence. Phys Med </a:t>
            </a:r>
            <a:r>
              <a:rPr lang="en-US" sz="1000" dirty="0" err="1"/>
              <a:t>Rehabil</a:t>
            </a:r>
            <a:r>
              <a:rPr lang="en-US" sz="1000" dirty="0"/>
              <a:t> </a:t>
            </a:r>
            <a:r>
              <a:rPr lang="en-US" sz="1000" dirty="0" err="1"/>
              <a:t>Clin</a:t>
            </a:r>
            <a:r>
              <a:rPr lang="en-US" sz="1000" dirty="0"/>
              <a:t> N Am. 2018(29). </a:t>
            </a:r>
          </a:p>
          <a:p>
            <a:pPr marL="400050">
              <a:buAutoNum type="arabicParenR"/>
            </a:pPr>
            <a:r>
              <a:rPr lang="en-US" sz="1000" dirty="0"/>
              <a:t>Rathmell J et al. Injury and liability associated with cervical procedures for chronic pain. </a:t>
            </a:r>
            <a:r>
              <a:rPr lang="en-US" sz="1000" i="1" dirty="0"/>
              <a:t>Anesthesiology </a:t>
            </a:r>
            <a:r>
              <a:rPr lang="en-US" sz="1000" dirty="0"/>
              <a:t>2011;114(4)</a:t>
            </a:r>
          </a:p>
          <a:p>
            <a:pPr marL="5715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7974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4FAC3-F425-4974-9C70-39417140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24" y="168787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Evidence Base for Cervical ESI – Why is this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993AB-5CC8-4131-A770-2B25762E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72" y="1378513"/>
            <a:ext cx="9100847" cy="5782187"/>
          </a:xfrm>
        </p:spPr>
        <p:txBody>
          <a:bodyPr>
            <a:normAutofit/>
          </a:bodyPr>
          <a:lstStyle/>
          <a:p>
            <a:r>
              <a:rPr lang="en-US" dirty="0"/>
              <a:t>For cervical procedures, ILESI studies outnumber investigations of TFESI</a:t>
            </a:r>
          </a:p>
          <a:p>
            <a:r>
              <a:rPr lang="en-US" dirty="0"/>
              <a:t>Methodological heterogeneity limits interpretation of the clinical outcome literature</a:t>
            </a:r>
          </a:p>
          <a:p>
            <a:r>
              <a:rPr lang="en-US" dirty="0"/>
              <a:t>Various definitions of clinical effectiveness in pain reduction, analgesic use, and disability</a:t>
            </a:r>
          </a:p>
          <a:p>
            <a:r>
              <a:rPr lang="en-US" dirty="0"/>
              <a:t>Different Injectate mixtures between studies</a:t>
            </a:r>
          </a:p>
          <a:p>
            <a:r>
              <a:rPr lang="en-US" dirty="0"/>
              <a:t>Results confounded by natural history of cervical pain and radiculopathy</a:t>
            </a:r>
          </a:p>
          <a:p>
            <a:r>
              <a:rPr lang="en-US" dirty="0"/>
              <a:t>Results confounded by oral medications, other concurrent treatments which may be provided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/>
              <a:t>House et al. Cervical Epidural Steroid Injection Techniques and Evidence. Phys Med </a:t>
            </a:r>
            <a:r>
              <a:rPr lang="en-US" sz="900" dirty="0" err="1"/>
              <a:t>Rehabil</a:t>
            </a:r>
            <a:r>
              <a:rPr lang="en-US" sz="900" dirty="0"/>
              <a:t> </a:t>
            </a:r>
            <a:r>
              <a:rPr lang="en-US" sz="900" dirty="0" err="1"/>
              <a:t>Clin</a:t>
            </a:r>
            <a:r>
              <a:rPr lang="en-US" sz="900" dirty="0"/>
              <a:t> N Am. 2018(29).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5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6FE9F-8DD8-431E-AA8A-6EEC3846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09" y="309563"/>
            <a:ext cx="8596668" cy="1320800"/>
          </a:xfrm>
        </p:spPr>
        <p:txBody>
          <a:bodyPr/>
          <a:lstStyle/>
          <a:p>
            <a:r>
              <a:rPr lang="en-US" dirty="0"/>
              <a:t>Evidence Base for Cervical ESI – Why is this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26FAF-B832-44B5-8AB7-BF93EF39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30364"/>
            <a:ext cx="8759652" cy="4996786"/>
          </a:xfrm>
        </p:spPr>
        <p:txBody>
          <a:bodyPr/>
          <a:lstStyle/>
          <a:p>
            <a:r>
              <a:rPr lang="en-US" dirty="0"/>
              <a:t>ESIs may treat numerous types of pathologies</a:t>
            </a:r>
          </a:p>
          <a:p>
            <a:r>
              <a:rPr lang="en-US" dirty="0"/>
              <a:t>Lack of standard technique – blind vs. </a:t>
            </a:r>
            <a:r>
              <a:rPr lang="en-US" dirty="0" err="1"/>
              <a:t>fluoro</a:t>
            </a:r>
            <a:r>
              <a:rPr lang="en-US" dirty="0"/>
              <a:t> </a:t>
            </a:r>
          </a:p>
          <a:p>
            <a:r>
              <a:rPr lang="en-US" dirty="0"/>
              <a:t>Pain metrics may vary</a:t>
            </a:r>
          </a:p>
          <a:p>
            <a:pPr lvl="1"/>
            <a:r>
              <a:rPr lang="en-US" dirty="0"/>
              <a:t>Numeric rating scale, % decrease in NRS</a:t>
            </a:r>
          </a:p>
          <a:p>
            <a:pPr lvl="1"/>
            <a:r>
              <a:rPr lang="en-US" dirty="0"/>
              <a:t>Proportion of pts with &gt; 50% improvement in NRS or VAS</a:t>
            </a:r>
          </a:p>
          <a:p>
            <a:r>
              <a:rPr lang="en-US" dirty="0"/>
              <a:t>Functional outcomes assessment included: </a:t>
            </a:r>
          </a:p>
          <a:p>
            <a:pPr lvl="1"/>
            <a:r>
              <a:rPr lang="en-US" dirty="0"/>
              <a:t>Pain disability index (PDI)</a:t>
            </a:r>
          </a:p>
          <a:p>
            <a:pPr lvl="1"/>
            <a:r>
              <a:rPr lang="en-US" dirty="0"/>
              <a:t>Neck disability index (NDI)</a:t>
            </a:r>
          </a:p>
          <a:p>
            <a:pPr lvl="1"/>
            <a:r>
              <a:rPr lang="en-US" dirty="0" err="1"/>
              <a:t>Oswestry</a:t>
            </a:r>
            <a:r>
              <a:rPr lang="en-US" dirty="0"/>
              <a:t> NDI</a:t>
            </a:r>
          </a:p>
          <a:p>
            <a:pPr lvl="1"/>
            <a:r>
              <a:rPr lang="en-US" dirty="0"/>
              <a:t>Work status</a:t>
            </a:r>
          </a:p>
          <a:p>
            <a:r>
              <a:rPr lang="en-US" dirty="0"/>
              <a:t>MAJOR WEAKNESS: LACK OF PLACEBO CONTROL TREATMENT GROUPS</a:t>
            </a:r>
          </a:p>
          <a:p>
            <a:pPr lvl="1"/>
            <a:r>
              <a:rPr lang="en-US" dirty="0"/>
              <a:t>“Placebos” employed: IM steroid, or epidural 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0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74EA4-4DB1-4401-AFAB-8974AFD0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C184FD-0E50-42CE-971D-F6007E65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0" y="1488613"/>
            <a:ext cx="8596668" cy="3880773"/>
          </a:xfrm>
        </p:spPr>
        <p:txBody>
          <a:bodyPr/>
          <a:lstStyle/>
          <a:p>
            <a:r>
              <a:rPr lang="en-US" dirty="0"/>
              <a:t>Identify the common pathologies treated by C-ESI</a:t>
            </a:r>
          </a:p>
          <a:p>
            <a:r>
              <a:rPr lang="en-US" dirty="0"/>
              <a:t>Understand obstacles to determining efficacy of this procedure</a:t>
            </a:r>
          </a:p>
          <a:p>
            <a:r>
              <a:rPr lang="en-US" dirty="0"/>
              <a:t>Understand current literature support for different approaches to cervical epidurals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91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7713"/>
          </a:xfrm>
        </p:spPr>
        <p:txBody>
          <a:bodyPr/>
          <a:lstStyle/>
          <a:p>
            <a:r>
              <a:rPr lang="en-US" dirty="0"/>
              <a:t>C-ESI – Are they effective?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7313"/>
            <a:ext cx="8596668" cy="4684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Benyamin, Abdi et al. were the first to conduct a systemic review to evaluate the effect of C-ILESI  in various types of neck pain and UE radicular pain</a:t>
            </a:r>
          </a:p>
          <a:p>
            <a:r>
              <a:rPr lang="en-US" dirty="0"/>
              <a:t>Reviewed literature from 1966-2008. </a:t>
            </a:r>
          </a:p>
          <a:p>
            <a:r>
              <a:rPr lang="en-US" dirty="0"/>
              <a:t>Review limited by paucity of literature and lack of randomized trials using fluoroscopy</a:t>
            </a:r>
          </a:p>
          <a:p>
            <a:r>
              <a:rPr lang="en-US" dirty="0"/>
              <a:t>Analysis of evidence: 5 levels, each with 3 subcategories. </a:t>
            </a:r>
          </a:p>
          <a:p>
            <a:r>
              <a:rPr lang="en-US" dirty="0"/>
              <a:t>For positive outcome, only studies with clinically relevant and effective  ESI compared to placebo or active control in randomized trials were considered.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Benyamin et al. .Systemic review of the effectiveness of cervical epidurals in the management of chronic neck pain. </a:t>
            </a:r>
            <a:r>
              <a:rPr lang="en-US" sz="1200" i="1" dirty="0"/>
              <a:t>Pain Physician</a:t>
            </a:r>
            <a:r>
              <a:rPr lang="en-US" sz="1200" dirty="0"/>
              <a:t>. 2009.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3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6" y="280987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Systemic review of effectiveness of ILESI in chronic neck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5913"/>
            <a:ext cx="8596668" cy="44554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Initially 1,994 articles were considered, eventually 3 randomized trials were included. </a:t>
            </a:r>
          </a:p>
          <a:p>
            <a:r>
              <a:rPr lang="en-US" dirty="0" err="1"/>
              <a:t>Castagnera</a:t>
            </a:r>
            <a:r>
              <a:rPr lang="en-US" dirty="0"/>
              <a:t> et al: N = 24, High volume C-ESI (</a:t>
            </a:r>
            <a:r>
              <a:rPr lang="en-US" dirty="0" err="1"/>
              <a:t>avg</a:t>
            </a:r>
            <a:r>
              <a:rPr lang="en-US" dirty="0"/>
              <a:t> ~8.5cc). </a:t>
            </a:r>
          </a:p>
          <a:p>
            <a:pPr lvl="1"/>
            <a:r>
              <a:rPr lang="en-US" dirty="0"/>
              <a:t>Group 1: Lidocaine 0.5%, Triamcinolone, Group 2: </a:t>
            </a:r>
            <a:r>
              <a:rPr lang="en-US" dirty="0" err="1"/>
              <a:t>Lidcoaine</a:t>
            </a:r>
            <a:r>
              <a:rPr lang="en-US" dirty="0"/>
              <a:t>, Triamcinolone, and 2.5% morphine. </a:t>
            </a:r>
          </a:p>
          <a:p>
            <a:pPr lvl="1"/>
            <a:r>
              <a:rPr lang="en-US" dirty="0"/>
              <a:t>Documented “complete or excelling” (</a:t>
            </a:r>
            <a:r>
              <a:rPr lang="en-US" u="sng" dirty="0"/>
              <a:t>&gt;</a:t>
            </a:r>
            <a:r>
              <a:rPr lang="en-US" dirty="0"/>
              <a:t>75% pain relief) pain relief in about 70% of both groups on </a:t>
            </a:r>
            <a:r>
              <a:rPr lang="en-US" dirty="0" err="1"/>
              <a:t>avg</a:t>
            </a:r>
            <a:r>
              <a:rPr lang="en-US" dirty="0"/>
              <a:t> for 48 </a:t>
            </a:r>
            <a:r>
              <a:rPr lang="en-US" dirty="0" err="1"/>
              <a:t>mo</a:t>
            </a:r>
            <a:r>
              <a:rPr lang="en-US" dirty="0"/>
              <a:t> and for some, up to 60 months. No benefit from addition of morphine. </a:t>
            </a:r>
          </a:p>
          <a:p>
            <a:r>
              <a:rPr lang="en-US" dirty="0" err="1"/>
              <a:t>Stav</a:t>
            </a:r>
            <a:r>
              <a:rPr lang="en-US" dirty="0"/>
              <a:t> et al: ESI + LA vs. steroid and lidocaine injected into neck muscles</a:t>
            </a:r>
          </a:p>
          <a:p>
            <a:pPr lvl="1"/>
            <a:r>
              <a:rPr lang="en-US" dirty="0"/>
              <a:t>Pain relief/ROM, Decreased Rx at one week: 76% vs. 36%</a:t>
            </a:r>
          </a:p>
          <a:p>
            <a:pPr lvl="1"/>
            <a:r>
              <a:rPr lang="en-US" dirty="0"/>
              <a:t>Outcome measures at one year: 68% vs. 12%. </a:t>
            </a:r>
          </a:p>
          <a:p>
            <a:r>
              <a:rPr lang="en-US" dirty="0" err="1"/>
              <a:t>Pasqualucci</a:t>
            </a:r>
            <a:r>
              <a:rPr lang="en-US" dirty="0"/>
              <a:t> et al: evaluated ESIs given X 3 Q5 days vs. a continuous ESI X 30 days</a:t>
            </a:r>
          </a:p>
          <a:p>
            <a:pPr lvl="1"/>
            <a:r>
              <a:rPr lang="en-US" dirty="0"/>
              <a:t>Positive short term results only (&lt; 6 </a:t>
            </a:r>
            <a:r>
              <a:rPr lang="en-US" dirty="0" err="1"/>
              <a:t>mo</a:t>
            </a:r>
            <a:r>
              <a:rPr lang="en-US" dirty="0"/>
              <a:t>) for both</a:t>
            </a:r>
          </a:p>
        </p:txBody>
      </p:sp>
    </p:spTree>
    <p:extLst>
      <p:ext uri="{BB962C8B-B14F-4D97-AF65-F5344CB8AC3E}">
        <p14:creationId xmlns:p14="http://schemas.microsoft.com/office/powerpoint/2010/main" val="627781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09" y="309563"/>
            <a:ext cx="8596668" cy="1320800"/>
          </a:xfrm>
        </p:spPr>
        <p:txBody>
          <a:bodyPr/>
          <a:lstStyle/>
          <a:p>
            <a:r>
              <a:rPr lang="en-US" dirty="0"/>
              <a:t>Systemic review of effectiveness of ILESI in chronic neck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0363"/>
            <a:ext cx="8596668" cy="4410999"/>
          </a:xfrm>
        </p:spPr>
        <p:txBody>
          <a:bodyPr/>
          <a:lstStyle/>
          <a:p>
            <a:r>
              <a:rPr lang="en-US" dirty="0"/>
              <a:t>Effectiveness: All 3 RCTs demonstrated effectiveness short term and 2 were positive for long term relief. </a:t>
            </a:r>
          </a:p>
          <a:p>
            <a:r>
              <a:rPr lang="en-US" dirty="0"/>
              <a:t>Ultimately, this systemic review attributed Level II-1 evidence - USPSTF</a:t>
            </a:r>
          </a:p>
          <a:p>
            <a:pPr lvl="1"/>
            <a:r>
              <a:rPr lang="en-US" dirty="0"/>
              <a:t>Evidence was obtained from well-designed controlled trials without randomization (observational studies also included)</a:t>
            </a:r>
          </a:p>
          <a:p>
            <a:r>
              <a:rPr lang="en-US" dirty="0"/>
              <a:t>Grading recommendations for cervical ILESI: 1C: strong recommendation despite relatively low-quality  evidence – benefits outweigh risks.</a:t>
            </a:r>
          </a:p>
          <a:p>
            <a:pPr lvl="1"/>
            <a:r>
              <a:rPr lang="en-US" dirty="0"/>
              <a:t>Implication from this grading system is that the recommendation may change when higher quality evidence is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8390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Effectiveness of C-ESI in the Management of Chronic Neck and Upper Extremity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Systemic Review by </a:t>
            </a:r>
            <a:r>
              <a:rPr lang="en-US" dirty="0" err="1"/>
              <a:t>Diwan</a:t>
            </a:r>
            <a:r>
              <a:rPr lang="en-US" dirty="0"/>
              <a:t> and Abdi et al 2012</a:t>
            </a:r>
          </a:p>
          <a:p>
            <a:r>
              <a:rPr lang="en-US" dirty="0"/>
              <a:t>Comprehensive systemic review </a:t>
            </a:r>
          </a:p>
          <a:p>
            <a:r>
              <a:rPr lang="en-US" dirty="0"/>
              <a:t>Objective: evaluate CILESI for various types of chronic neck and UE pain secondary to different cervical pathologies. </a:t>
            </a:r>
          </a:p>
          <a:p>
            <a:r>
              <a:rPr lang="en-US" dirty="0"/>
              <a:t>Studies included: </a:t>
            </a:r>
          </a:p>
          <a:p>
            <a:pPr lvl="1"/>
            <a:r>
              <a:rPr lang="en-US" dirty="0"/>
              <a:t>RCTs</a:t>
            </a:r>
          </a:p>
          <a:p>
            <a:pPr lvl="1"/>
            <a:r>
              <a:rPr lang="en-US" dirty="0"/>
              <a:t>Non-randomized observational studies</a:t>
            </a:r>
          </a:p>
          <a:p>
            <a:pPr lvl="1"/>
            <a:r>
              <a:rPr lang="en-US" dirty="0"/>
              <a:t>Case reports and reviews for adverse effects</a:t>
            </a:r>
          </a:p>
          <a:p>
            <a:r>
              <a:rPr lang="en-US" dirty="0"/>
              <a:t>Interventions: fluoroscopic or CT guided</a:t>
            </a:r>
          </a:p>
          <a:p>
            <a:r>
              <a:rPr lang="en-US" dirty="0"/>
              <a:t>Outcomes measured:</a:t>
            </a:r>
          </a:p>
          <a:p>
            <a:pPr lvl="1"/>
            <a:r>
              <a:rPr lang="en-US" dirty="0"/>
              <a:t>Primary: pain relief</a:t>
            </a:r>
          </a:p>
          <a:p>
            <a:pPr lvl="1"/>
            <a:r>
              <a:rPr lang="en-US" dirty="0"/>
              <a:t>Secondary: functional improvement, change in psychological status, return to work, reduction of medication or other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94651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84" y="2095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Effectiveness of C-ESI in the Management of Chronic Neck and Upper Extremity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1530350"/>
            <a:ext cx="9081029" cy="4684713"/>
          </a:xfrm>
        </p:spPr>
        <p:txBody>
          <a:bodyPr>
            <a:normAutofit/>
          </a:bodyPr>
          <a:lstStyle/>
          <a:p>
            <a:r>
              <a:rPr lang="en-US" sz="2000" dirty="0"/>
              <a:t>Search strategy: Emphasized chronic neck and UE pain, disc herniation, </a:t>
            </a:r>
            <a:r>
              <a:rPr lang="en-US" sz="2000" dirty="0" err="1"/>
              <a:t>discogenic</a:t>
            </a:r>
            <a:r>
              <a:rPr lang="en-US" sz="2000" dirty="0"/>
              <a:t> pain, post cervical surgery syndrome, cervical spinal stenosis, radiculitis and radiculopathy treated with C-ILESI. </a:t>
            </a:r>
          </a:p>
          <a:p>
            <a:r>
              <a:rPr lang="en-US" sz="2000" dirty="0"/>
              <a:t>Clinical Relevance evaluated according to the Cochrane Back Review Group and quality of each article used was assessed by Cochrane review criteria. </a:t>
            </a:r>
          </a:p>
          <a:p>
            <a:r>
              <a:rPr lang="en-US" sz="2000" dirty="0"/>
              <a:t>Studies’ Outcome: positive only if the ESI met criteria to be clinically relevant and effective and was compared to placebo or active control. </a:t>
            </a:r>
          </a:p>
          <a:p>
            <a:pPr lvl="1"/>
            <a:r>
              <a:rPr lang="en-US" sz="2000" dirty="0"/>
              <a:t>Statistical significance must be met.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26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5" y="142875"/>
            <a:ext cx="10793887" cy="6603174"/>
          </a:xfrm>
        </p:spPr>
      </p:pic>
    </p:spTree>
    <p:extLst>
      <p:ext uri="{BB962C8B-B14F-4D97-AF65-F5344CB8AC3E}">
        <p14:creationId xmlns:p14="http://schemas.microsoft.com/office/powerpoint/2010/main" val="376145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72" y="25241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Effectiveness of C-ESI in the Management of Chronic Neck and Upper Extremity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71" y="1573212"/>
            <a:ext cx="9352491" cy="4727576"/>
          </a:xfrm>
        </p:spPr>
        <p:txBody>
          <a:bodyPr/>
          <a:lstStyle/>
          <a:p>
            <a:r>
              <a:rPr lang="en-US" dirty="0"/>
              <a:t>Eventually, 7 trials were assessed out of 34 considered</a:t>
            </a:r>
          </a:p>
          <a:p>
            <a:r>
              <a:rPr lang="en-US" dirty="0"/>
              <a:t>4 studies regarding disc herniation and radiculitis</a:t>
            </a:r>
          </a:p>
          <a:p>
            <a:pPr lvl="1"/>
            <a:r>
              <a:rPr lang="en-US" dirty="0"/>
              <a:t>3 previously included in the review by Benyamin. 1 by </a:t>
            </a:r>
            <a:r>
              <a:rPr lang="en-US" dirty="0" err="1"/>
              <a:t>Manchikanti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3 of 4 studies demonstrated pain relief from 1-4 ILESI at 12 months for 68-79% of participants</a:t>
            </a:r>
          </a:p>
          <a:p>
            <a:r>
              <a:rPr lang="en-US" dirty="0"/>
              <a:t>1 study considered </a:t>
            </a:r>
            <a:r>
              <a:rPr lang="en-US" dirty="0" err="1"/>
              <a:t>discogenic</a:t>
            </a:r>
            <a:r>
              <a:rPr lang="en-US" dirty="0"/>
              <a:t> pain without herniation – active control LA only</a:t>
            </a:r>
          </a:p>
          <a:p>
            <a:pPr lvl="1"/>
            <a:r>
              <a:rPr lang="en-US" dirty="0"/>
              <a:t>N= 120. Pain relief and function improved in 72%% and 68% at 12 </a:t>
            </a:r>
            <a:r>
              <a:rPr lang="en-US" dirty="0" err="1"/>
              <a:t>mo</a:t>
            </a:r>
            <a:endParaRPr lang="en-US" dirty="0"/>
          </a:p>
          <a:p>
            <a:r>
              <a:rPr lang="en-US" dirty="0"/>
              <a:t>1 study considered spinal stenosis – active control LA only</a:t>
            </a:r>
          </a:p>
          <a:p>
            <a:pPr lvl="1"/>
            <a:r>
              <a:rPr lang="en-US" dirty="0"/>
              <a:t>N = 60. Pain relief and function improved in 73% vs. 70% at 12 </a:t>
            </a:r>
            <a:r>
              <a:rPr lang="en-US" dirty="0" err="1"/>
              <a:t>mo</a:t>
            </a:r>
            <a:endParaRPr lang="en-US" dirty="0"/>
          </a:p>
          <a:p>
            <a:r>
              <a:rPr lang="en-US" dirty="0"/>
              <a:t>1 study considered cervical post-surgery syndrome – active control LA only </a:t>
            </a:r>
          </a:p>
          <a:p>
            <a:pPr lvl="1"/>
            <a:r>
              <a:rPr lang="en-US" dirty="0"/>
              <a:t>N= 56. Pain relief and function improved in 71% vs. 64% at 12 mo.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B4698-292F-480F-A0BF-A40683EA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4628"/>
          </a:xfrm>
        </p:spPr>
        <p:txBody>
          <a:bodyPr/>
          <a:lstStyle/>
          <a:p>
            <a:r>
              <a:rPr lang="en-US" dirty="0"/>
              <a:t>Rating Scale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E90E11C-F4FC-4DAA-8A35-FC42AAFE0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88" y="1462936"/>
            <a:ext cx="11302663" cy="40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64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Effectiveness of C-ESI in the Management of Chronic Neck and Upper Extremity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 line:</a:t>
            </a:r>
          </a:p>
          <a:p>
            <a:r>
              <a:rPr lang="en-US" dirty="0"/>
              <a:t>Cervical disc herniation: evidence is good for C-ILESI with steroid + LA and fair for LA only</a:t>
            </a:r>
          </a:p>
          <a:p>
            <a:r>
              <a:rPr lang="en-US" dirty="0"/>
              <a:t>Axial or discogenic pain: evidence is fair for LA +/- steroids</a:t>
            </a:r>
          </a:p>
          <a:p>
            <a:r>
              <a:rPr lang="en-US" dirty="0"/>
              <a:t>Spinal stenosis: Evidence is fair for LA +/- steroids</a:t>
            </a:r>
          </a:p>
          <a:p>
            <a:r>
              <a:rPr lang="en-US" dirty="0"/>
              <a:t>Post-surgery syndrome: evidence is fair for LA +/- steroids</a:t>
            </a:r>
          </a:p>
          <a:p>
            <a:r>
              <a:rPr lang="en-US" dirty="0"/>
              <a:t>Note: ‘fair’ evidence largely due to paucity of quality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46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16275-6C47-4E81-8DFF-9F8BCFDF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83" y="411574"/>
            <a:ext cx="8596668" cy="810126"/>
          </a:xfrm>
        </p:spPr>
        <p:txBody>
          <a:bodyPr/>
          <a:lstStyle/>
          <a:p>
            <a:r>
              <a:rPr lang="en-US" dirty="0"/>
              <a:t>Evidence base for C-ESI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FAD02A-4978-4DB7-8EC2-F41CDC6B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9727"/>
            <a:ext cx="8596668" cy="4621636"/>
          </a:xfrm>
        </p:spPr>
        <p:txBody>
          <a:bodyPr/>
          <a:lstStyle/>
          <a:p>
            <a:r>
              <a:rPr lang="en-US" dirty="0"/>
              <a:t>One systemic review of cervical ESI published in the past 5 years. </a:t>
            </a:r>
          </a:p>
          <a:p>
            <a:r>
              <a:rPr lang="en-US" dirty="0"/>
              <a:t>This review notes all RCTs for c-TFESIs were unfit for inclusion based on inadequate quality. </a:t>
            </a:r>
          </a:p>
        </p:txBody>
      </p:sp>
    </p:spTree>
    <p:extLst>
      <p:ext uri="{BB962C8B-B14F-4D97-AF65-F5344CB8AC3E}">
        <p14:creationId xmlns:p14="http://schemas.microsoft.com/office/powerpoint/2010/main" val="170088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3909A-CB80-45B0-9BA9-F62EA1F4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14284"/>
            <a:ext cx="8596668" cy="1320800"/>
          </a:xfrm>
        </p:spPr>
        <p:txBody>
          <a:bodyPr/>
          <a:lstStyle/>
          <a:p>
            <a:r>
              <a:rPr lang="en-US" dirty="0"/>
              <a:t>Disclosures: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DF48C-53AB-4269-9EC3-D623C5CA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Speakers Bureau for Amgen and </a:t>
            </a:r>
            <a:r>
              <a:rPr lang="en-US" dirty="0" err="1"/>
              <a:t>Depomed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72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C7E20-134A-4A13-B707-AEBAA35C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02326"/>
            <a:ext cx="8427855" cy="393896"/>
          </a:xfrm>
        </p:spPr>
        <p:txBody>
          <a:bodyPr>
            <a:normAutofit fontScale="90000"/>
          </a:bodyPr>
          <a:lstStyle/>
          <a:p>
            <a:r>
              <a:rPr lang="en-US" sz="1200" dirty="0"/>
              <a:t>House et al. Cervical Epidural Steroid Injection Techniques and Evidence. Phys Med </a:t>
            </a:r>
            <a:r>
              <a:rPr lang="en-US" sz="1200" dirty="0" err="1"/>
              <a:t>Rehabil</a:t>
            </a:r>
            <a:r>
              <a:rPr lang="en-US" sz="1200" dirty="0"/>
              <a:t> </a:t>
            </a:r>
            <a:r>
              <a:rPr lang="en-US" sz="1200" dirty="0" err="1"/>
              <a:t>Clin</a:t>
            </a:r>
            <a:r>
              <a:rPr lang="en-US" sz="1200" dirty="0"/>
              <a:t> N Am. 2018(29). </a:t>
            </a:r>
            <a:br>
              <a:rPr lang="en-US" sz="1200" dirty="0"/>
            </a:b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93F4FE8-0973-42DE-B436-8A5E54047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05" y="559191"/>
            <a:ext cx="11423390" cy="51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36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0BC3E-3523-41CD-9824-CA338083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for: C-ILESI vs. catheter directed ILESI treating unilateral radicular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60ACAA-4779-4C89-A0CD-4663D90CF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McCormick et al 2017: Prospective, randomized, single-blinded comparative trial of targeted steroid injection via epidural catheter versus standard C7-T1 IL approach</a:t>
            </a:r>
          </a:p>
          <a:p>
            <a:r>
              <a:rPr lang="en-US" dirty="0"/>
              <a:t>First published study on this topic</a:t>
            </a:r>
          </a:p>
          <a:p>
            <a:r>
              <a:rPr lang="en-US" dirty="0"/>
              <a:t>Primary outcome: proportion of participants with </a:t>
            </a:r>
            <a:r>
              <a:rPr lang="en-US" u="sng" dirty="0"/>
              <a:t>&gt;</a:t>
            </a:r>
            <a:r>
              <a:rPr lang="en-US" dirty="0"/>
              <a:t> 50% pain reduction on NRS at 1 mo. </a:t>
            </a:r>
          </a:p>
          <a:p>
            <a:r>
              <a:rPr lang="en-US" dirty="0"/>
              <a:t>Secondary outcomes: </a:t>
            </a:r>
            <a:r>
              <a:rPr lang="en-US" dirty="0" err="1"/>
              <a:t>Oswestry</a:t>
            </a:r>
            <a:r>
              <a:rPr lang="en-US" dirty="0"/>
              <a:t> Neck Disability Index, Pain Disability Index, McGill Pain Questionnaire, Patient Global Impression of Change, Daily Morphine Equivalent, Medication Quantification Scale III score.</a:t>
            </a:r>
          </a:p>
        </p:txBody>
      </p:sp>
    </p:spTree>
    <p:extLst>
      <p:ext uri="{BB962C8B-B14F-4D97-AF65-F5344CB8AC3E}">
        <p14:creationId xmlns:p14="http://schemas.microsoft.com/office/powerpoint/2010/main" val="3930924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74695-A7E8-4CBD-8360-6054FF1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for: C-ILESI vs. catheter directed ILESI treating unilateral radicular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EA96D-4472-45F2-89A8-A97A68ECF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Methods: Diagnostic criteria</a:t>
            </a:r>
          </a:p>
          <a:p>
            <a:pPr lvl="1"/>
            <a:r>
              <a:rPr lang="en-US" dirty="0"/>
              <a:t>C2-C6 radicular pain</a:t>
            </a:r>
          </a:p>
          <a:p>
            <a:pPr lvl="1"/>
            <a:r>
              <a:rPr lang="en-US" dirty="0"/>
              <a:t>MRI imaging c/w clinical symptoms</a:t>
            </a:r>
          </a:p>
          <a:p>
            <a:pPr lvl="1"/>
            <a:r>
              <a:rPr lang="en-US" dirty="0"/>
              <a:t> NRS </a:t>
            </a:r>
            <a:r>
              <a:rPr lang="en-US" u="sng" dirty="0"/>
              <a:t>&gt;</a:t>
            </a:r>
            <a:r>
              <a:rPr lang="en-US" dirty="0"/>
              <a:t>  4</a:t>
            </a:r>
          </a:p>
          <a:p>
            <a:pPr lvl="1"/>
            <a:r>
              <a:rPr lang="en-US" dirty="0"/>
              <a:t>Pain duration &gt; 4 weeks despite conservative therapy</a:t>
            </a:r>
          </a:p>
          <a:p>
            <a:pPr lvl="1"/>
            <a:r>
              <a:rPr lang="en-US" dirty="0"/>
              <a:t>Among several contraindications: ESI w/in past 6 months, prior cervical surgery, </a:t>
            </a:r>
            <a:r>
              <a:rPr lang="en-US" dirty="0" err="1"/>
              <a:t>pt</a:t>
            </a:r>
            <a:r>
              <a:rPr lang="en-US" dirty="0"/>
              <a:t> request for procedural sedation.</a:t>
            </a:r>
          </a:p>
          <a:p>
            <a:r>
              <a:rPr lang="en-US" dirty="0"/>
              <a:t>79 subjects randomized</a:t>
            </a:r>
          </a:p>
          <a:p>
            <a:r>
              <a:rPr lang="en-US" dirty="0"/>
              <a:t>Injectate: 2mL triamcinolone 40mg/mL in 1mL 1% lidocaine = total 3mL injected </a:t>
            </a:r>
          </a:p>
          <a:p>
            <a:r>
              <a:rPr lang="en-US" dirty="0"/>
              <a:t>Measures/surveys listed earlier were obtained before the initial injection, at 2 weeks, 1 </a:t>
            </a:r>
            <a:r>
              <a:rPr lang="en-US" dirty="0" err="1"/>
              <a:t>mo</a:t>
            </a:r>
            <a:r>
              <a:rPr lang="en-US" dirty="0"/>
              <a:t>, 3 </a:t>
            </a:r>
            <a:r>
              <a:rPr lang="en-US" dirty="0" err="1"/>
              <a:t>mo</a:t>
            </a:r>
            <a:r>
              <a:rPr lang="en-US" dirty="0"/>
              <a:t>, and 6 months by blinded researcher. </a:t>
            </a:r>
          </a:p>
        </p:txBody>
      </p:sp>
    </p:spTree>
    <p:extLst>
      <p:ext uri="{BB962C8B-B14F-4D97-AF65-F5344CB8AC3E}">
        <p14:creationId xmlns:p14="http://schemas.microsoft.com/office/powerpoint/2010/main" val="643612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EEDE7-B260-45B4-A3FA-7B8D144F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for: C-ILESI vs. catheter directed ILESI treating unilateral radicular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BC756-7E68-4FC1-9239-49842FB7D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Results: Vast majority of subjects (all but 2) had pathology noted clinically and radiographically at C5 and C6 root levels. </a:t>
            </a:r>
          </a:p>
          <a:p>
            <a:pPr lvl="1"/>
            <a:r>
              <a:rPr lang="en-US" dirty="0"/>
              <a:t>62% had C6 </a:t>
            </a:r>
            <a:r>
              <a:rPr lang="en-US" dirty="0" err="1"/>
              <a:t>radic</a:t>
            </a:r>
            <a:endParaRPr lang="en-US" dirty="0"/>
          </a:p>
          <a:p>
            <a:pPr lvl="1"/>
            <a:r>
              <a:rPr lang="en-US" dirty="0"/>
              <a:t>35% had C5 </a:t>
            </a:r>
            <a:r>
              <a:rPr lang="en-US" dirty="0" err="1"/>
              <a:t>radic</a:t>
            </a:r>
            <a:endParaRPr lang="en-US" dirty="0"/>
          </a:p>
          <a:p>
            <a:r>
              <a:rPr lang="en-US" dirty="0"/>
              <a:t>39% of catheter directed subjects and 47% of standard subjects had second injections, 3 participants in the catheter group and 1 subject in standard group received a 3</a:t>
            </a:r>
            <a:r>
              <a:rPr lang="en-US" baseline="30000" dirty="0"/>
              <a:t>rd</a:t>
            </a:r>
            <a:r>
              <a:rPr lang="en-US" dirty="0"/>
              <a:t> injection.</a:t>
            </a:r>
          </a:p>
          <a:p>
            <a:r>
              <a:rPr lang="en-US" dirty="0"/>
              <a:t>At 1 </a:t>
            </a:r>
            <a:r>
              <a:rPr lang="en-US" dirty="0" err="1"/>
              <a:t>mo</a:t>
            </a:r>
            <a:r>
              <a:rPr lang="en-US" dirty="0"/>
              <a:t>: a greater proportion of subjects with &gt;50% NRS pain reduction were in the catheter targeted group change in median pain score from baseline: 7-2 vs. 6-3 in the standard group. </a:t>
            </a:r>
          </a:p>
          <a:p>
            <a:pPr lvl="1"/>
            <a:r>
              <a:rPr lang="en-US" dirty="0"/>
              <a:t>No statistically significant difference between groups</a:t>
            </a:r>
          </a:p>
          <a:p>
            <a:r>
              <a:rPr lang="en-US" dirty="0"/>
              <a:t>The targeted group had more frequently reported clinically meaningful improvement in NRS&lt; ONDI, and PGIC scores at all follow up intervals vs. the standard group. Also lower incidence of spine surgery in targeted group. </a:t>
            </a:r>
          </a:p>
          <a:p>
            <a:pPr lvl="1"/>
            <a:r>
              <a:rPr lang="en-US" dirty="0"/>
              <a:t>Also not 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2697028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81530-EE1F-4BAA-A852-5FF396BE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for: C-ILESI vs. catheter directed ILESI treating unilateral radicular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5B0529-E341-403E-8A74-C6A13B02A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groups had significant benefit, </a:t>
            </a:r>
            <a:r>
              <a:rPr lang="en-US" dirty="0" err="1"/>
              <a:t>avg</a:t>
            </a:r>
            <a:r>
              <a:rPr lang="en-US" dirty="0"/>
              <a:t> 4 NRS points, lower than baseline at 6 months. </a:t>
            </a:r>
          </a:p>
          <a:p>
            <a:r>
              <a:rPr lang="en-US" dirty="0"/>
              <a:t>Study underpowered to detect group differences in secondary measures. </a:t>
            </a:r>
          </a:p>
          <a:p>
            <a:r>
              <a:rPr lang="en-US" dirty="0"/>
              <a:t>Anatomic differences likely explain smaller effect size</a:t>
            </a:r>
          </a:p>
          <a:p>
            <a:r>
              <a:rPr lang="en-US" dirty="0"/>
              <a:t>Both associated with clinically meaningful improvement in pain, function, disability, and medication use for the duration of the 6 month follow up. </a:t>
            </a:r>
          </a:p>
          <a:p>
            <a:r>
              <a:rPr lang="en-US" dirty="0"/>
              <a:t>Determined that radicular </a:t>
            </a:r>
            <a:r>
              <a:rPr lang="en-US" dirty="0" err="1"/>
              <a:t>Sx</a:t>
            </a:r>
            <a:r>
              <a:rPr lang="en-US" dirty="0"/>
              <a:t> unrelated to antecedent trauma or injury and lower baseline MPQ were associated with greater likelihood of clinical improvement after ESI. </a:t>
            </a:r>
          </a:p>
        </p:txBody>
      </p:sp>
    </p:spTree>
    <p:extLst>
      <p:ext uri="{BB962C8B-B14F-4D97-AF65-F5344CB8AC3E}">
        <p14:creationId xmlns:p14="http://schemas.microsoft.com/office/powerpoint/2010/main" val="3812509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9A414-3049-413E-9FCF-921159A7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67" y="117943"/>
            <a:ext cx="8596668" cy="698695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Cervical ILESI </a:t>
            </a:r>
            <a:br>
              <a:rPr lang="en-US" dirty="0"/>
            </a:br>
            <a:r>
              <a:rPr lang="en-US" dirty="0"/>
              <a:t>2.5, 5, and 10mL patterns: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C5BFD6B-15E5-4726-AFE4-1475EA0C8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00" y="1561513"/>
            <a:ext cx="11033993" cy="35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8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BC1E2-0656-42A6-9757-803CB5F5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year Follow up Results of CESIs in chronic axial or discogenic neck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D94EBC-8219-4A8D-8E4A-7B184137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Objective: assess effectiveness of CILESI of local anesthetic with or without steroids for axial or discogenic pain in patients without disc herniation, radiculitis, or facet joint pain. </a:t>
            </a:r>
          </a:p>
          <a:p>
            <a:r>
              <a:rPr lang="en-US" dirty="0"/>
              <a:t>Design: randomized, double-blind, active-controlled trial</a:t>
            </a:r>
          </a:p>
          <a:p>
            <a:r>
              <a:rPr lang="en-US" dirty="0"/>
              <a:t>Methods: 120 patients included, all of whom had negative diagnostic MBBs.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900" dirty="0"/>
              <a:t>Manchikanti L et al. Two-year follow up results of fluoroscopic cervical epidural injection in chronic axial or discogenic neck pain: a randomized, double-blind, controlled trial. 2014.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92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8C7BA-5DD3-4FE4-A2FA-D99FEF3E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year Follow up Results of CESIs in chronic axial or discogenic neck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65FDA-2655-4E43-A8DA-970EAA6B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Group 1: lidocaine 0.5% 5mL</a:t>
            </a:r>
          </a:p>
          <a:p>
            <a:r>
              <a:rPr lang="en-US" dirty="0"/>
              <a:t>Group 2: lidocaine 0.5% 4mL + 1mL (6mg) nonparticulate betamethasone</a:t>
            </a:r>
          </a:p>
          <a:p>
            <a:r>
              <a:rPr lang="en-US" dirty="0"/>
              <a:t>Procedures per year: Average 3.6 the first year and 5.8 at the end of the second year</a:t>
            </a:r>
          </a:p>
          <a:p>
            <a:r>
              <a:rPr lang="en-US" dirty="0"/>
              <a:t>Primary outcome: </a:t>
            </a:r>
            <a:r>
              <a:rPr lang="en-US" u="sng" dirty="0"/>
              <a:t>&gt;</a:t>
            </a:r>
            <a:r>
              <a:rPr lang="en-US" dirty="0"/>
              <a:t> 50% improvement in pain and function. </a:t>
            </a:r>
          </a:p>
          <a:p>
            <a:pPr lvl="1"/>
            <a:r>
              <a:rPr lang="en-US" dirty="0"/>
              <a:t>NRS</a:t>
            </a:r>
          </a:p>
          <a:p>
            <a:pPr lvl="1"/>
            <a:r>
              <a:rPr lang="en-US" dirty="0"/>
              <a:t>NDI</a:t>
            </a:r>
          </a:p>
          <a:p>
            <a:pPr lvl="1"/>
            <a:r>
              <a:rPr lang="en-US" dirty="0"/>
              <a:t>Opioid intake</a:t>
            </a:r>
          </a:p>
          <a:p>
            <a:pPr lvl="1"/>
            <a:r>
              <a:rPr lang="en-US" dirty="0"/>
              <a:t>Employment, changes in weight</a:t>
            </a:r>
          </a:p>
          <a:p>
            <a:r>
              <a:rPr lang="en-US" dirty="0"/>
              <a:t>ILESIs were performed under </a:t>
            </a:r>
            <a:r>
              <a:rPr lang="en-US" dirty="0" err="1"/>
              <a:t>fluoro</a:t>
            </a:r>
            <a:r>
              <a:rPr lang="en-US" dirty="0"/>
              <a:t> from C7-T1 to C5-6 (</a:t>
            </a:r>
            <a:r>
              <a:rPr lang="en-US" dirty="0" err="1"/>
              <a:t>yike</a:t>
            </a:r>
            <a:r>
              <a:rPr lang="en-US" dirty="0"/>
              <a:t>!)</a:t>
            </a:r>
          </a:p>
          <a:p>
            <a:r>
              <a:rPr lang="en-US" dirty="0"/>
              <a:t>All patients provided with PT and medication 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72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E3650-3D38-4F40-A764-E98C0707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year Follow up Results of CESIs in chronic axial or discogenic neck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61C5F3-548C-4843-A511-576831A0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Findings:</a:t>
            </a:r>
          </a:p>
          <a:p>
            <a:r>
              <a:rPr lang="en-US" dirty="0"/>
              <a:t>Baseline NRS score for Group 1: 7.9 and for Group 2: 7.6</a:t>
            </a:r>
          </a:p>
          <a:p>
            <a:r>
              <a:rPr lang="en-US" dirty="0"/>
              <a:t>At 3 months: 73% of Group 1 and 85% of group 2 had &gt; 50% pain relief</a:t>
            </a:r>
          </a:p>
          <a:p>
            <a:r>
              <a:rPr lang="en-US" dirty="0"/>
              <a:t>At 3 months: both had significant improvement in pain to 3.7 and 3.3 respectively</a:t>
            </a:r>
          </a:p>
          <a:p>
            <a:r>
              <a:rPr lang="en-US" dirty="0"/>
              <a:t>At 24 months, continued pain relief  present in 75% of both groups and </a:t>
            </a:r>
            <a:r>
              <a:rPr lang="en-US" dirty="0" err="1"/>
              <a:t>avg</a:t>
            </a:r>
            <a:r>
              <a:rPr lang="en-US" dirty="0"/>
              <a:t> NRS score of 3.7 and 3.5%. </a:t>
            </a:r>
          </a:p>
          <a:p>
            <a:pPr lvl="1"/>
            <a:r>
              <a:rPr lang="en-US" dirty="0"/>
              <a:t>Difference between groups not significant. </a:t>
            </a:r>
          </a:p>
          <a:p>
            <a:r>
              <a:rPr lang="en-US" dirty="0"/>
              <a:t>Decrease in opioids: </a:t>
            </a:r>
          </a:p>
          <a:p>
            <a:pPr lvl="1"/>
            <a:r>
              <a:rPr lang="en-US" dirty="0"/>
              <a:t>Average Baseline MED Group 1: 47 and group 2: 39.1</a:t>
            </a:r>
          </a:p>
          <a:p>
            <a:pPr lvl="1"/>
            <a:r>
              <a:rPr lang="en-US" dirty="0"/>
              <a:t>At 24 months: 36.9 and 34.5 (both statistically significant compared to baseline)</a:t>
            </a:r>
          </a:p>
        </p:txBody>
      </p:sp>
    </p:spTree>
    <p:extLst>
      <p:ext uri="{BB962C8B-B14F-4D97-AF65-F5344CB8AC3E}">
        <p14:creationId xmlns:p14="http://schemas.microsoft.com/office/powerpoint/2010/main" val="3270746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A8327-8C79-4437-B03A-CD3B96A8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year Follow up Results of CESIs in chronic axial or discogenic neck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8C8711-692A-4435-9E85-E79E04E23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 line: 71% of patient experienced at least 50% pain relief at 24 months with or without steroids. </a:t>
            </a:r>
          </a:p>
          <a:p>
            <a:r>
              <a:rPr lang="en-US" dirty="0"/>
              <a:t>Average of 6 procedures over a period of 2 years was required for 72 week effective period during a 2 year process</a:t>
            </a:r>
          </a:p>
        </p:txBody>
      </p:sp>
    </p:spTree>
    <p:extLst>
      <p:ext uri="{BB962C8B-B14F-4D97-AF65-F5344CB8AC3E}">
        <p14:creationId xmlns:p14="http://schemas.microsoft.com/office/powerpoint/2010/main" val="61989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45673-6ED1-419A-87B6-BAFB871D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 Pain: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FD361-B4B9-4EC0-B4E3-D0183FA05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Prevalence rate exceeds 30%</a:t>
            </a:r>
          </a:p>
          <a:p>
            <a:r>
              <a:rPr lang="en-US" dirty="0"/>
              <a:t>50% of all individuals experiencing neck pain will have chronic symptoms</a:t>
            </a:r>
          </a:p>
          <a:p>
            <a:r>
              <a:rPr lang="en-US" dirty="0"/>
              <a:t>Lifetime risk of developing cervicalgia approaches 50% in the general population. 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leading cause of disability in the United states according to the Global Burden of Disease 2010. </a:t>
            </a:r>
          </a:p>
          <a:p>
            <a:pPr lvl="1"/>
            <a:r>
              <a:rPr lang="en-US" dirty="0"/>
              <a:t>Ranks behind back pain, depression, and arthralgias, though associated with all 3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900" dirty="0"/>
              <a:t>Cohen S. Epidemiology, Diagnosis, and Treatment of Neck Pain. Mayo </a:t>
            </a:r>
            <a:r>
              <a:rPr lang="en-US" sz="900" dirty="0" err="1"/>
              <a:t>Clin</a:t>
            </a:r>
            <a:r>
              <a:rPr lang="en-US" sz="900" dirty="0"/>
              <a:t> Proc. 2015:90(2).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06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A557A-AA02-4560-86AD-9BE90037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C-ILESI in treatment of cervical spinal stenosis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61299C-5B87-4D86-9AF1-6C372EB10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Design: randomized, double-blind, active control trial</a:t>
            </a:r>
          </a:p>
          <a:p>
            <a:r>
              <a:rPr lang="en-US" dirty="0"/>
              <a:t>Methods: 60 patients randomized – to LA and LA + steroids</a:t>
            </a:r>
          </a:p>
          <a:p>
            <a:r>
              <a:rPr lang="en-US" dirty="0"/>
              <a:t>Outcomes assessment:</a:t>
            </a:r>
          </a:p>
          <a:p>
            <a:pPr lvl="1"/>
            <a:r>
              <a:rPr lang="en-US" dirty="0"/>
              <a:t>NRS</a:t>
            </a:r>
          </a:p>
          <a:p>
            <a:pPr lvl="1"/>
            <a:r>
              <a:rPr lang="en-US" dirty="0"/>
              <a:t>NDI</a:t>
            </a:r>
          </a:p>
          <a:p>
            <a:pPr lvl="1"/>
            <a:r>
              <a:rPr lang="en-US" dirty="0"/>
              <a:t>Employment status</a:t>
            </a:r>
          </a:p>
          <a:p>
            <a:pPr lvl="1"/>
            <a:r>
              <a:rPr lang="en-US" dirty="0"/>
              <a:t>Opioid intake</a:t>
            </a:r>
          </a:p>
          <a:p>
            <a:r>
              <a:rPr lang="en-US" dirty="0"/>
              <a:t>Assessed at 3, 6, 12 months</a:t>
            </a:r>
          </a:p>
          <a:p>
            <a:r>
              <a:rPr lang="en-US" dirty="0"/>
              <a:t>Significant pain relief or functional status defined as 50% or more reduction of NRS or NDI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900" dirty="0"/>
              <a:t>Manchikanti et al. Fluoroscopic epidural injections in cervical spinal stenosis: preliminary results of a randomized, double-blind, active control trial. </a:t>
            </a:r>
            <a:r>
              <a:rPr lang="en-US" sz="900" i="1" dirty="0"/>
              <a:t>Pain Physician</a:t>
            </a:r>
            <a:r>
              <a:rPr lang="en-US" sz="900" dirty="0"/>
              <a:t>. 2012. </a:t>
            </a:r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58930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7D05F-F487-4090-A95B-354E4241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C-ILESI in treatment of cervical spinal stenosis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EF4E1B-1FE3-4748-9347-99161519C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pain relief seen in 73% of group I and 70% of group II</a:t>
            </a:r>
          </a:p>
          <a:p>
            <a:r>
              <a:rPr lang="en-US" dirty="0"/>
              <a:t>Both with significant pain relief and functional improvement </a:t>
            </a:r>
          </a:p>
          <a:p>
            <a:r>
              <a:rPr lang="en-US" dirty="0"/>
              <a:t>After 1 procedure: pain relief for 11.3 and 8.6 weeks respectively</a:t>
            </a:r>
          </a:p>
          <a:p>
            <a:r>
              <a:rPr lang="en-US" dirty="0"/>
              <a:t>After 2 procedures: pain relief 13.7 and 13.6 weeks</a:t>
            </a:r>
          </a:p>
          <a:p>
            <a:r>
              <a:rPr lang="en-US" dirty="0"/>
              <a:t>Average total relief in one year period: 42.2 and 34.3 weeks</a:t>
            </a:r>
          </a:p>
        </p:txBody>
      </p:sp>
    </p:spTree>
    <p:extLst>
      <p:ext uri="{BB962C8B-B14F-4D97-AF65-F5344CB8AC3E}">
        <p14:creationId xmlns:p14="http://schemas.microsoft.com/office/powerpoint/2010/main" val="4026051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E4023-6942-4032-954C-120D904D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05" y="255639"/>
            <a:ext cx="8274937" cy="909484"/>
          </a:xfrm>
        </p:spPr>
        <p:txBody>
          <a:bodyPr>
            <a:noAutofit/>
          </a:bodyPr>
          <a:lstStyle/>
          <a:p>
            <a:r>
              <a:rPr lang="en-US" sz="2600" dirty="0"/>
              <a:t>Comparison of clinic efficacy between Interlaminar and Transforaminal Epidural Injection in Patients with Axial Pain due to cervical disc Herniation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5BD0EF-D30C-4D57-B449-705E44B3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05" y="1714500"/>
            <a:ext cx="9672807" cy="4957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Methods: </a:t>
            </a:r>
          </a:p>
          <a:p>
            <a:r>
              <a:rPr lang="en-US" sz="2400" dirty="0"/>
              <a:t>All for axial cervical pain associated with central or </a:t>
            </a:r>
            <a:r>
              <a:rPr lang="en-US" sz="2400" dirty="0" err="1"/>
              <a:t>paramedian</a:t>
            </a:r>
            <a:r>
              <a:rPr lang="en-US" sz="2400" dirty="0"/>
              <a:t> cervical disc herniation</a:t>
            </a:r>
          </a:p>
          <a:p>
            <a:r>
              <a:rPr lang="en-US" sz="2400" dirty="0"/>
              <a:t>56 pts underwent ILESI and 52 underwent TFESI</a:t>
            </a:r>
          </a:p>
          <a:p>
            <a:pPr lvl="1"/>
            <a:r>
              <a:rPr lang="en-US" sz="2400" dirty="0"/>
              <a:t>ILESI performed at C5-6 (yikes), C6-7, and C7-T1</a:t>
            </a:r>
          </a:p>
          <a:p>
            <a:pPr lvl="1"/>
            <a:r>
              <a:rPr lang="en-US" sz="2400" dirty="0"/>
              <a:t>ILESI: 5mg </a:t>
            </a:r>
            <a:r>
              <a:rPr lang="en-US" sz="2400" dirty="0" err="1"/>
              <a:t>Dex</a:t>
            </a:r>
            <a:r>
              <a:rPr lang="en-US" sz="2400" dirty="0"/>
              <a:t> in 3cc 0.5% lidocaine</a:t>
            </a:r>
          </a:p>
          <a:p>
            <a:pPr lvl="1"/>
            <a:r>
              <a:rPr lang="en-US" sz="2400" dirty="0"/>
              <a:t>TFESI performed at the level of targeted pathology</a:t>
            </a:r>
          </a:p>
          <a:p>
            <a:pPr lvl="1"/>
            <a:r>
              <a:rPr lang="en-US" sz="2400" dirty="0"/>
              <a:t>TFESI: 5mg </a:t>
            </a:r>
            <a:r>
              <a:rPr lang="en-US" sz="2400" dirty="0" err="1"/>
              <a:t>dex</a:t>
            </a:r>
            <a:r>
              <a:rPr lang="en-US" sz="2400" dirty="0"/>
              <a:t> in 1.5cc 0.5% lidocaine</a:t>
            </a:r>
          </a:p>
          <a:p>
            <a:r>
              <a:rPr lang="en-US" sz="2400" dirty="0"/>
              <a:t>Outcomes assessed: NRS and NDI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300" dirty="0"/>
              <a:t>Lee and Lee. Comparison of clinical efficacy between interlaminar and transforaminal epidural injection in patients with axial pain due to cervical disc herniation. </a:t>
            </a:r>
            <a:r>
              <a:rPr lang="en-US" sz="1300" i="1" dirty="0"/>
              <a:t>Medicine</a:t>
            </a:r>
            <a:r>
              <a:rPr lang="en-US" sz="1300" dirty="0"/>
              <a:t>. 2016.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54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7" y="252412"/>
            <a:ext cx="8596668" cy="1320800"/>
          </a:xfrm>
        </p:spPr>
        <p:txBody>
          <a:bodyPr>
            <a:noAutofit/>
          </a:bodyPr>
          <a:lstStyle/>
          <a:p>
            <a:r>
              <a:rPr lang="en-US" sz="2800" dirty="0"/>
              <a:t>Comparison of clinic efficacy between </a:t>
            </a:r>
            <a:r>
              <a:rPr lang="en-US" sz="2800" dirty="0" err="1"/>
              <a:t>Interlaminar</a:t>
            </a:r>
            <a:r>
              <a:rPr lang="en-US" sz="2800" dirty="0"/>
              <a:t> and </a:t>
            </a:r>
            <a:r>
              <a:rPr lang="en-US" sz="2800" dirty="0" err="1"/>
              <a:t>Transforaminal</a:t>
            </a:r>
            <a:r>
              <a:rPr lang="en-US" sz="2800" dirty="0"/>
              <a:t> Epidural Injection in Patients with Axial Pain due to cervical disc Herniation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828801"/>
            <a:ext cx="8816802" cy="4455450"/>
          </a:xfrm>
        </p:spPr>
        <p:txBody>
          <a:bodyPr/>
          <a:lstStyle/>
          <a:p>
            <a:r>
              <a:rPr lang="en-US" dirty="0"/>
              <a:t>Successful relief: defined as 50% or more reduction of NRS in comparison with pre-treatment</a:t>
            </a:r>
          </a:p>
          <a:p>
            <a:r>
              <a:rPr lang="en-US" dirty="0"/>
              <a:t>Successful functional improvement: at least 40% reduction of NDI</a:t>
            </a:r>
          </a:p>
          <a:p>
            <a:r>
              <a:rPr lang="en-US" dirty="0"/>
              <a:t>Overall: 79 and 57 among 108 pts had successful pain relief at 2 and 8 weeks </a:t>
            </a:r>
          </a:p>
          <a:p>
            <a:pPr lvl="1"/>
            <a:r>
              <a:rPr lang="en-US" dirty="0"/>
              <a:t>Approximately 48% of patients had pain relief lasting at 8 weeks</a:t>
            </a:r>
          </a:p>
          <a:p>
            <a:r>
              <a:rPr lang="en-US" dirty="0"/>
              <a:t>No significant difference in ILESI vs. TFESI in proportion of successful results of NRS after 2 weeks and 8 weeks</a:t>
            </a:r>
          </a:p>
          <a:p>
            <a:r>
              <a:rPr lang="en-US" dirty="0"/>
              <a:t>No significant difference in proportion of successful NDI between each group at 2 and 8 weeks noted</a:t>
            </a:r>
          </a:p>
          <a:p>
            <a:endParaRPr lang="en-US" dirty="0"/>
          </a:p>
          <a:p>
            <a:r>
              <a:rPr lang="en-US" dirty="0"/>
              <a:t>On note: relatively low concentrations of steroid and LA were used for both ESI </a:t>
            </a:r>
          </a:p>
          <a:p>
            <a:r>
              <a:rPr lang="en-US" dirty="0"/>
              <a:t>Results may vary with high concentrations of steroid and LA</a:t>
            </a:r>
          </a:p>
        </p:txBody>
      </p:sp>
    </p:spTree>
    <p:extLst>
      <p:ext uri="{BB962C8B-B14F-4D97-AF65-F5344CB8AC3E}">
        <p14:creationId xmlns:p14="http://schemas.microsoft.com/office/powerpoint/2010/main" val="1698091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09AA8-E34B-42D1-B1B2-AE418138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40" y="250723"/>
            <a:ext cx="8596668" cy="678425"/>
          </a:xfrm>
        </p:spPr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319B3E-884C-4D06-A80C-C8255791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929148"/>
            <a:ext cx="9896167" cy="5678129"/>
          </a:xfrm>
        </p:spPr>
        <p:txBody>
          <a:bodyPr>
            <a:normAutofit fontScale="62500" lnSpcReduction="20000"/>
          </a:bodyPr>
          <a:lstStyle/>
          <a:p>
            <a:pPr>
              <a:buFont typeface="Wingdings 3" charset="2"/>
              <a:buAutoNum type="arabicParenR"/>
            </a:pPr>
            <a:r>
              <a:rPr lang="en-US" dirty="0"/>
              <a:t>Benyamin et al. .Systemic review of the effectiveness of cervical epidurals in the management of chronic neck pain. </a:t>
            </a:r>
            <a:r>
              <a:rPr lang="en-US" i="1" dirty="0"/>
              <a:t>Pain Physician</a:t>
            </a:r>
            <a:r>
              <a:rPr lang="en-US" dirty="0"/>
              <a:t>. 2009. 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Cohen S. Epidemiology, diagnosis, and treatment of neck pain. Mayo </a:t>
            </a:r>
            <a:r>
              <a:rPr lang="en-US" dirty="0" err="1"/>
              <a:t>Clin</a:t>
            </a:r>
            <a:r>
              <a:rPr lang="en-US" dirty="0"/>
              <a:t> Proc. 2015:90(2). 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Diwan et al. Effectiveness of cervical epidural injections in the management of chronic neck and upper extremity pain. </a:t>
            </a:r>
            <a:r>
              <a:rPr lang="en-US" i="1" dirty="0"/>
              <a:t>Pain Physician 2012. </a:t>
            </a:r>
            <a:endParaRPr lang="en-US" dirty="0"/>
          </a:p>
          <a:p>
            <a:pPr>
              <a:buFont typeface="Wingdings 3" charset="2"/>
              <a:buAutoNum type="arabicParenR"/>
            </a:pPr>
            <a:r>
              <a:rPr lang="en-US" dirty="0"/>
              <a:t>Engel A et al. The effectiveness and risks of </a:t>
            </a:r>
            <a:r>
              <a:rPr lang="en-US" dirty="0" err="1"/>
              <a:t>fluroscopically</a:t>
            </a:r>
            <a:r>
              <a:rPr lang="en-US" dirty="0"/>
              <a:t> guided cervical transforaminal injections of steroids: A systematic Review with Comprehensive Analysis of the published Data. </a:t>
            </a:r>
            <a:r>
              <a:rPr lang="en-US" i="1" dirty="0"/>
              <a:t>Pain Medicine. 2014. </a:t>
            </a:r>
            <a:endParaRPr lang="en-US" dirty="0"/>
          </a:p>
          <a:p>
            <a:pPr>
              <a:buAutoNum type="arabicParenR"/>
            </a:pPr>
            <a:r>
              <a:rPr lang="en-US" dirty="0"/>
              <a:t>Gore </a:t>
            </a:r>
            <a:r>
              <a:rPr lang="en-US" dirty="0" err="1"/>
              <a:t>Dr</a:t>
            </a:r>
            <a:r>
              <a:rPr lang="en-US" dirty="0"/>
              <a:t> et al. Neck pain: a long-term follow-up of 205 patients. </a:t>
            </a:r>
            <a:r>
              <a:rPr lang="en-US" i="1" dirty="0"/>
              <a:t>Spine</a:t>
            </a:r>
            <a:r>
              <a:rPr lang="en-US" dirty="0"/>
              <a:t>. 1987;12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House et al. Cervical Epidural Steroid Injection Techniques and Evidence. Phys Med </a:t>
            </a:r>
            <a:r>
              <a:rPr lang="en-US" dirty="0" err="1"/>
              <a:t>Rehabil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N Am. 2018(29). 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Lee and Lee. Can repeat injection provide clinical benefit in patients with cervical disc herniation and stenosis when the first epidural injection results only in partial response? </a:t>
            </a:r>
            <a:r>
              <a:rPr lang="en-US" i="1" dirty="0"/>
              <a:t>Medicine</a:t>
            </a:r>
            <a:r>
              <a:rPr lang="en-US" dirty="0"/>
              <a:t>. 2016.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Lee and Lee. Comparison of clinical efficacy between interlaminar and transforaminal epidural injection in patients with axial pain due to cervical disc herniation. </a:t>
            </a:r>
            <a:r>
              <a:rPr lang="en-US" i="1" dirty="0"/>
              <a:t>Medicine</a:t>
            </a:r>
            <a:r>
              <a:rPr lang="en-US" dirty="0"/>
              <a:t>. 2016. 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Manchikanti et al. Cervical radicular pain: the role of interlaminar and transforaminal epidural injections. </a:t>
            </a:r>
            <a:r>
              <a:rPr lang="en-US" i="1" dirty="0" err="1"/>
              <a:t>Curr</a:t>
            </a:r>
            <a:r>
              <a:rPr lang="en-US" i="1" dirty="0"/>
              <a:t> Pain Headache Rep</a:t>
            </a:r>
            <a:r>
              <a:rPr lang="en-US" dirty="0"/>
              <a:t>. 2014. 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Manchikanti L et al. Two-year follow up results of fluoroscopic cervical epidural injection in chronic axial or discogenic neck pain: a randomized, double-blind, controlled trial. 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Manchikanti et al. Fluoroscopic epidural injections in cervical spinal stenosis: preliminary results of a randomized, double-blind, active control trial. </a:t>
            </a:r>
            <a:r>
              <a:rPr lang="en-US" i="1" dirty="0"/>
              <a:t>Pain Physician</a:t>
            </a:r>
            <a:r>
              <a:rPr lang="en-US" dirty="0"/>
              <a:t>. 2012. 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McCormick Z et al. A prospective randomized comparative trial of targeted steroid injection via epidural catheter versus standard C7-T1 interlaminar approach for the treatment of unilateral cervical radicular pain. </a:t>
            </a:r>
            <a:r>
              <a:rPr lang="en-US" i="1" dirty="0"/>
              <a:t>Reg </a:t>
            </a:r>
            <a:r>
              <a:rPr lang="en-US" i="1" dirty="0" err="1"/>
              <a:t>Anesth</a:t>
            </a:r>
            <a:r>
              <a:rPr lang="en-US" i="1" dirty="0"/>
              <a:t> Pain Med </a:t>
            </a:r>
            <a:r>
              <a:rPr lang="en-US" dirty="0"/>
              <a:t>2017;42(1)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Mehta P et al. Systemic review of efficacy of particulate versus nonparticulate corticosteroids in epidural injections. PMR 2017;9(5). </a:t>
            </a:r>
          </a:p>
          <a:p>
            <a:pPr>
              <a:buAutoNum type="arabicParenR"/>
            </a:pPr>
            <a:r>
              <a:rPr lang="en-US" dirty="0"/>
              <a:t>Mochida K et al. Regression of cervical disc herniation observed on magnetic resonance images. </a:t>
            </a:r>
            <a:r>
              <a:rPr lang="en-US" i="1" dirty="0"/>
              <a:t>Spine</a:t>
            </a:r>
            <a:r>
              <a:rPr lang="en-US" dirty="0"/>
              <a:t>. 1998;23(9)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Rathmell J et al. Safeguards to prevent neurologic complications after epidural steroid injections: consensus opinions from a multidisciplinary working group and national organizations. </a:t>
            </a:r>
            <a:r>
              <a:rPr lang="en-US" i="1" dirty="0"/>
              <a:t>Anesthesiology 2015;122(5). 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Rathmell J et al. Injury and liability associated with cervical procedures for chronic pain. </a:t>
            </a:r>
            <a:r>
              <a:rPr lang="en-US" i="1" dirty="0"/>
              <a:t>Anesthesiology </a:t>
            </a:r>
            <a:r>
              <a:rPr lang="en-US" dirty="0"/>
              <a:t>2011;114(4)</a:t>
            </a:r>
          </a:p>
          <a:p>
            <a:pPr>
              <a:buFont typeface="Wingdings 3" charset="2"/>
              <a:buAutoNum type="arabicParenR"/>
            </a:pPr>
            <a:r>
              <a:rPr lang="en-US" dirty="0"/>
              <a:t>Van </a:t>
            </a:r>
            <a:r>
              <a:rPr lang="en-US" dirty="0" err="1"/>
              <a:t>Boxem</a:t>
            </a:r>
            <a:r>
              <a:rPr lang="en-US" dirty="0"/>
              <a:t> K et al. Pulsed radiofrequency: a review of the basic science as applied to the pathophysiology of radicular pain: a call for clinical translation. </a:t>
            </a:r>
            <a:r>
              <a:rPr lang="en-US" i="1" dirty="0"/>
              <a:t>Reg </a:t>
            </a:r>
            <a:r>
              <a:rPr lang="en-US" i="1" dirty="0" err="1"/>
              <a:t>Anesth</a:t>
            </a:r>
            <a:r>
              <a:rPr lang="en-US" i="1" dirty="0"/>
              <a:t> Pain Med</a:t>
            </a:r>
            <a:r>
              <a:rPr lang="en-US" dirty="0"/>
              <a:t> 2014;39(2). </a:t>
            </a:r>
          </a:p>
          <a:p>
            <a:pPr>
              <a:buAutoNum type="arabicParenR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2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7417E-08DC-408F-8350-D7FE5BAA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Develops Neck Pain?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915647-2AEC-42C3-9664-640C8FB6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311965"/>
            <a:ext cx="7471984" cy="5327986"/>
          </a:xfrm>
        </p:spPr>
        <p:txBody>
          <a:bodyPr>
            <a:normAutofit/>
          </a:bodyPr>
          <a:lstStyle/>
          <a:p>
            <a:r>
              <a:rPr lang="en-US" dirty="0"/>
              <a:t>Women more than men</a:t>
            </a:r>
          </a:p>
          <a:p>
            <a:r>
              <a:rPr lang="en-US" dirty="0"/>
              <a:t>Possibly most common in middle age. </a:t>
            </a:r>
          </a:p>
          <a:p>
            <a:r>
              <a:rPr lang="en-US" dirty="0"/>
              <a:t>Contributing factors associated with other rheumatologic conditions:</a:t>
            </a:r>
          </a:p>
          <a:p>
            <a:pPr lvl="1"/>
            <a:r>
              <a:rPr lang="en-US" dirty="0"/>
              <a:t>Genetics</a:t>
            </a:r>
          </a:p>
          <a:p>
            <a:pPr lvl="1"/>
            <a:r>
              <a:rPr lang="en-US" dirty="0"/>
              <a:t>Depression, anxiety, poor coping skills, somatization</a:t>
            </a:r>
          </a:p>
          <a:p>
            <a:r>
              <a:rPr lang="en-US" dirty="0"/>
              <a:t>Sleep disorders</a:t>
            </a:r>
          </a:p>
          <a:p>
            <a:r>
              <a:rPr lang="en-US" dirty="0"/>
              <a:t>Smoking</a:t>
            </a:r>
          </a:p>
          <a:p>
            <a:r>
              <a:rPr lang="en-US" dirty="0"/>
              <a:t>Sedentary lifestyle</a:t>
            </a:r>
          </a:p>
          <a:p>
            <a:r>
              <a:rPr lang="en-US" dirty="0"/>
              <a:t>Obesity?</a:t>
            </a:r>
          </a:p>
          <a:p>
            <a:r>
              <a:rPr lang="en-US" dirty="0"/>
              <a:t>Trauma </a:t>
            </a:r>
          </a:p>
          <a:p>
            <a:r>
              <a:rPr lang="en-US" dirty="0"/>
              <a:t>Sports</a:t>
            </a:r>
          </a:p>
          <a:p>
            <a:endParaRPr lang="en-US" dirty="0"/>
          </a:p>
          <a:p>
            <a:r>
              <a:rPr lang="en-US" sz="900" dirty="0"/>
              <a:t>Cohen S. Epidemiology, Diagnosis, and Treatment of Neck Pain. Mayo </a:t>
            </a:r>
            <a:r>
              <a:rPr lang="en-US" sz="900" dirty="0" err="1"/>
              <a:t>Clin</a:t>
            </a:r>
            <a:r>
              <a:rPr lang="en-US" sz="900" dirty="0"/>
              <a:t> Proc. 2015:90(2). </a:t>
            </a:r>
          </a:p>
          <a:p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D7649C-D574-4C9A-BEC6-EF2342C2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55" y="1311965"/>
            <a:ext cx="3021593" cy="40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1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18E56-16EC-49CF-8232-C8ADEE5D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 Pain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B6877-330E-49CF-B506-A56BF24A8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968240"/>
          </a:xfrm>
        </p:spPr>
        <p:txBody>
          <a:bodyPr>
            <a:normAutofit/>
          </a:bodyPr>
          <a:lstStyle/>
          <a:p>
            <a:r>
              <a:rPr lang="en-US" dirty="0"/>
              <a:t>Acute: &lt; 6 weeks</a:t>
            </a:r>
          </a:p>
          <a:p>
            <a:r>
              <a:rPr lang="en-US" dirty="0"/>
              <a:t>Subacute: 6 weeks – 3 months</a:t>
            </a:r>
          </a:p>
          <a:p>
            <a:r>
              <a:rPr lang="en-US" dirty="0"/>
              <a:t>Chronic: &gt; 3 months</a:t>
            </a:r>
          </a:p>
          <a:p>
            <a:r>
              <a:rPr lang="en-US" dirty="0"/>
              <a:t>Type: </a:t>
            </a:r>
          </a:p>
          <a:p>
            <a:pPr lvl="1"/>
            <a:r>
              <a:rPr lang="en-US" dirty="0"/>
              <a:t>Mechanical: facets, ligaments, muscles, discs</a:t>
            </a:r>
          </a:p>
          <a:p>
            <a:pPr lvl="1"/>
            <a:r>
              <a:rPr lang="en-US" dirty="0"/>
              <a:t>Neuropathic: usually nerve root affected</a:t>
            </a:r>
          </a:p>
          <a:p>
            <a:pPr lvl="1"/>
            <a:r>
              <a:rPr lang="en-US" dirty="0"/>
              <a:t>Mixed: </a:t>
            </a:r>
          </a:p>
          <a:p>
            <a:pPr lvl="2"/>
            <a:r>
              <a:rPr lang="en-US" dirty="0" err="1"/>
              <a:t>postlaminectomy</a:t>
            </a:r>
            <a:r>
              <a:rPr lang="en-US" dirty="0"/>
              <a:t> syndrome</a:t>
            </a:r>
          </a:p>
          <a:p>
            <a:pPr lvl="2"/>
            <a:r>
              <a:rPr lang="en-US" dirty="0"/>
              <a:t>DDD and radiculitis</a:t>
            </a:r>
          </a:p>
          <a:p>
            <a:pPr lvl="1"/>
            <a:r>
              <a:rPr lang="en-US" dirty="0"/>
              <a:t>Referred: e.g. vascular pathology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900" dirty="0"/>
              <a:t>Cohen S. Epidemiology, Diagnosis, and Treatment of Neck Pain. Mayo </a:t>
            </a:r>
            <a:r>
              <a:rPr lang="en-US" sz="900" dirty="0" err="1"/>
              <a:t>Clin</a:t>
            </a:r>
            <a:r>
              <a:rPr lang="en-US" sz="900" dirty="0"/>
              <a:t> Proc. 2015:90(2).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37B45C-E58F-40B9-ADEF-C75B29F8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477" y="1086222"/>
            <a:ext cx="3136194" cy="41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1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CCDBC-3EE8-48FF-A40D-6BC7DACC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Course of Neck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36D37-6609-4A25-9321-1031EB58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974"/>
            <a:ext cx="7327183" cy="52046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acute cases will resolve to a large extent within 2 months</a:t>
            </a:r>
          </a:p>
          <a:p>
            <a:r>
              <a:rPr lang="en-US" dirty="0"/>
              <a:t>~50% will have some pain or frequent recurrences 1 year after initial onset. </a:t>
            </a:r>
          </a:p>
          <a:p>
            <a:r>
              <a:rPr lang="en-US" dirty="0"/>
              <a:t>More severe pain or symptoms associated with radiculopathy have greater likelihood of persistent pain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Significant disk resorption occurs in 40-70% of cervical disk herniations</a:t>
            </a:r>
            <a:r>
              <a:rPr lang="en-US" baseline="30000" dirty="0"/>
              <a:t>2</a:t>
            </a:r>
          </a:p>
          <a:p>
            <a:r>
              <a:rPr lang="en-US" dirty="0"/>
              <a:t>Resorption more common in herniations associated with migration/extrusion and with lateral herniations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pPr>
              <a:buAutoNum type="arabicParenR"/>
            </a:pPr>
            <a:r>
              <a:rPr lang="en-US" sz="1000" dirty="0"/>
              <a:t>Gore </a:t>
            </a:r>
            <a:r>
              <a:rPr lang="en-US" sz="1000" dirty="0" err="1"/>
              <a:t>Dr</a:t>
            </a:r>
            <a:r>
              <a:rPr lang="en-US" sz="1000" dirty="0"/>
              <a:t> et al. Neck pain: a long-term follow-up of 205 patients. </a:t>
            </a:r>
            <a:r>
              <a:rPr lang="en-US" sz="1000" i="1" dirty="0"/>
              <a:t>Spine</a:t>
            </a:r>
            <a:r>
              <a:rPr lang="en-US" sz="1000" dirty="0"/>
              <a:t>. 1987;12</a:t>
            </a:r>
          </a:p>
          <a:p>
            <a:pPr>
              <a:buAutoNum type="arabicParenR"/>
            </a:pPr>
            <a:r>
              <a:rPr lang="en-US" sz="1000" dirty="0"/>
              <a:t>Mochida K et al. Regression of cervical disc herniation observed on magnetic resonance images. </a:t>
            </a:r>
            <a:r>
              <a:rPr lang="en-US" sz="1000" i="1" dirty="0"/>
              <a:t>Spine</a:t>
            </a:r>
            <a:r>
              <a:rPr lang="en-US" sz="1000" dirty="0"/>
              <a:t>. 1998;23(9)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362239-F8D6-4F06-B67F-14C550D1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19" y="3344797"/>
            <a:ext cx="4712797" cy="27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30F75-F383-4929-AB85-8431FDA2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Radiculopathy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66B03-5EA3-49B7-904D-E243D4BA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484243"/>
            <a:ext cx="8717411" cy="4764157"/>
          </a:xfrm>
        </p:spPr>
        <p:txBody>
          <a:bodyPr>
            <a:normAutofit/>
          </a:bodyPr>
          <a:lstStyle/>
          <a:p>
            <a:r>
              <a:rPr lang="en-US" dirty="0"/>
              <a:t>Usually presents as cervicalgia associated with upper extremity pain</a:t>
            </a:r>
          </a:p>
          <a:p>
            <a:r>
              <a:rPr lang="en-US" dirty="0"/>
              <a:t>Affects 1:1000 adults per year</a:t>
            </a:r>
          </a:p>
          <a:p>
            <a:r>
              <a:rPr lang="en-US" dirty="0"/>
              <a:t>Mechanical compression of the cervical nerve roots, usually by age-related spondylosis or disk herniation, may result in compressive nerve damage</a:t>
            </a:r>
          </a:p>
          <a:p>
            <a:r>
              <a:rPr lang="en-US" dirty="0"/>
              <a:t>Proinflammatory pathways initiated by neural ischemia perpetuate and aggravate regional pain</a:t>
            </a:r>
          </a:p>
          <a:p>
            <a:r>
              <a:rPr lang="en-US" dirty="0"/>
              <a:t>Radiculopathy may be self-limited, but persistent pain, weakness, or paresthesia often prompts therapy efforts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  <a:p>
            <a:pPr>
              <a:buAutoNum type="arabicParenR"/>
            </a:pPr>
            <a:r>
              <a:rPr lang="en-US" sz="1000" dirty="0"/>
              <a:t>House et al. Cervical Epidural Steroid Injection Techniques and Evidence. Phys Med </a:t>
            </a:r>
            <a:r>
              <a:rPr lang="en-US" sz="1000" dirty="0" err="1"/>
              <a:t>Rehabil</a:t>
            </a:r>
            <a:r>
              <a:rPr lang="en-US" sz="1000" dirty="0"/>
              <a:t> </a:t>
            </a:r>
            <a:r>
              <a:rPr lang="en-US" sz="1000" dirty="0" err="1"/>
              <a:t>Clin</a:t>
            </a:r>
            <a:r>
              <a:rPr lang="en-US" sz="1000" dirty="0"/>
              <a:t> N Am. 2018(29). </a:t>
            </a:r>
          </a:p>
          <a:p>
            <a:pPr>
              <a:buFont typeface="Wingdings 3" charset="2"/>
              <a:buAutoNum type="arabicParenR"/>
            </a:pPr>
            <a:r>
              <a:rPr lang="en-US" sz="1000" dirty="0"/>
              <a:t>Van </a:t>
            </a:r>
            <a:r>
              <a:rPr lang="en-US" sz="1000" dirty="0" err="1"/>
              <a:t>Boxem</a:t>
            </a:r>
            <a:r>
              <a:rPr lang="en-US" sz="1000" dirty="0"/>
              <a:t> K et al. Pulsed radiofrequency: a review of the basic science as applied to the pathophysiology of radicular pain: a call for clinical translation. </a:t>
            </a:r>
            <a:r>
              <a:rPr lang="en-US" sz="1000" i="1" dirty="0"/>
              <a:t>Reg </a:t>
            </a:r>
            <a:r>
              <a:rPr lang="en-US" sz="1000" i="1" dirty="0" err="1"/>
              <a:t>Anesth</a:t>
            </a:r>
            <a:r>
              <a:rPr lang="en-US" sz="1000" i="1" dirty="0"/>
              <a:t> Pain Med</a:t>
            </a:r>
            <a:r>
              <a:rPr lang="en-US" sz="1000" dirty="0"/>
              <a:t> 2014;39(2). </a:t>
            </a:r>
          </a:p>
          <a:p>
            <a:pPr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3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50BF3-04C6-4856-B5D9-785367B1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Accepted Cervical Radiculopathy Treatment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EDF678-022F-47DF-97E1-0FD43600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en-US" dirty="0"/>
              <a:t>Oral analgesics, Neuropathic pain medication</a:t>
            </a:r>
          </a:p>
          <a:p>
            <a:r>
              <a:rPr lang="en-US" dirty="0"/>
              <a:t>Physical Therapy</a:t>
            </a:r>
          </a:p>
          <a:p>
            <a:r>
              <a:rPr lang="en-US" dirty="0"/>
              <a:t>Manipulation*</a:t>
            </a:r>
          </a:p>
          <a:p>
            <a:r>
              <a:rPr lang="en-US" dirty="0"/>
              <a:t>Local Injection of medication into the epidural space</a:t>
            </a:r>
          </a:p>
          <a:p>
            <a:r>
              <a:rPr lang="en-US" dirty="0"/>
              <a:t>Surgical decompression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00" dirty="0"/>
              <a:t>House et al. Cervical Epidural Steroid Injection Techniques and Evidence. Phys Med </a:t>
            </a:r>
            <a:r>
              <a:rPr lang="en-US" sz="900" dirty="0" err="1"/>
              <a:t>Rehabil</a:t>
            </a:r>
            <a:r>
              <a:rPr lang="en-US" sz="900" dirty="0"/>
              <a:t> </a:t>
            </a:r>
            <a:r>
              <a:rPr lang="en-US" sz="900" dirty="0" err="1"/>
              <a:t>Clin</a:t>
            </a:r>
            <a:r>
              <a:rPr lang="en-US" sz="900" dirty="0"/>
              <a:t> N Am. 2018(29). 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20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5127</TotalTime>
  <Words>4045</Words>
  <Application>Microsoft Office PowerPoint</Application>
  <PresentationFormat>Custom</PresentationFormat>
  <Paragraphs>388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Facet</vt:lpstr>
      <vt:lpstr>Cervical ESIs: What’s the Evidence?</vt:lpstr>
      <vt:lpstr>Objectives</vt:lpstr>
      <vt:lpstr>Disclosures:</vt:lpstr>
      <vt:lpstr>Neck Pain: Background</vt:lpstr>
      <vt:lpstr>Who Develops Neck Pain?</vt:lpstr>
      <vt:lpstr>Neck Pain Classification</vt:lpstr>
      <vt:lpstr>Natural Course of Neck Pain</vt:lpstr>
      <vt:lpstr>Cervical Radiculopathy</vt:lpstr>
      <vt:lpstr>Accepted Cervical Radiculopathy Treatment Modalities</vt:lpstr>
      <vt:lpstr>Cervical Epidural Steroid Injections</vt:lpstr>
      <vt:lpstr>PowerPoint Presentation</vt:lpstr>
      <vt:lpstr>Cervical Epidural Steroid Injections</vt:lpstr>
      <vt:lpstr>Anatomy</vt:lpstr>
      <vt:lpstr>Safety Considerations with Transforaminal ESI</vt:lpstr>
      <vt:lpstr>Effect of Injectate</vt:lpstr>
      <vt:lpstr>A note about Local Anesthetic</vt:lpstr>
      <vt:lpstr>Safety Considerations with Interlaminar ESI</vt:lpstr>
      <vt:lpstr>Evidence Base for Cervical ESI – Why is this so hard?</vt:lpstr>
      <vt:lpstr>Evidence Base for Cervical ESI – Why is this so hard?</vt:lpstr>
      <vt:lpstr>C-ESI – Are they effective? </vt:lpstr>
      <vt:lpstr>Systemic review of effectiveness of ILESI in chronic neck pain</vt:lpstr>
      <vt:lpstr>Systemic review of effectiveness of ILESI in chronic neck pain</vt:lpstr>
      <vt:lpstr>Effectiveness of C-ESI in the Management of Chronic Neck and Upper Extremity Pain</vt:lpstr>
      <vt:lpstr>Effectiveness of C-ESI in the Management of Chronic Neck and Upper Extremity Pain</vt:lpstr>
      <vt:lpstr>PowerPoint Presentation</vt:lpstr>
      <vt:lpstr>Effectiveness of C-ESI in the Management of Chronic Neck and Upper Extremity Pain</vt:lpstr>
      <vt:lpstr>Rating Scale</vt:lpstr>
      <vt:lpstr>Effectiveness of C-ESI in the Management of Chronic Neck and Upper Extremity Pain</vt:lpstr>
      <vt:lpstr>Evidence base for C-ESI</vt:lpstr>
      <vt:lpstr>House et al. Cervical Epidural Steroid Injection Techniques and Evidence. Phys Med Rehabil Clin N Am. 2018(29).  </vt:lpstr>
      <vt:lpstr>Evidence for: C-ILESI vs. catheter directed ILESI treating unilateral radicular pain</vt:lpstr>
      <vt:lpstr>Evidence for: C-ILESI vs. catheter directed ILESI treating unilateral radicular pain</vt:lpstr>
      <vt:lpstr>Evidence for: C-ILESI vs. catheter directed ILESI treating unilateral radicular pain</vt:lpstr>
      <vt:lpstr>Evidence for: C-ILESI vs. catheter directed ILESI treating unilateral radicular pain</vt:lpstr>
      <vt:lpstr>Distribution of Cervical ILESI  2.5, 5, and 10mL patterns:</vt:lpstr>
      <vt:lpstr>Two year Follow up Results of CESIs in chronic axial or discogenic neck pain</vt:lpstr>
      <vt:lpstr>Two year Follow up Results of CESIs in chronic axial or discogenic neck pain</vt:lpstr>
      <vt:lpstr>Two year Follow up Results of CESIs in chronic axial or discogenic neck pain</vt:lpstr>
      <vt:lpstr>Two year Follow up Results of CESIs in chronic axial or discogenic neck pain</vt:lpstr>
      <vt:lpstr>C-ILESI in treatment of cervical spinal stenosis</vt:lpstr>
      <vt:lpstr>C-ILESI in treatment of cervical spinal stenosis</vt:lpstr>
      <vt:lpstr>Comparison of clinic efficacy between Interlaminar and Transforaminal Epidural Injection in Patients with Axial Pain due to cervical disc Herniation</vt:lpstr>
      <vt:lpstr>Comparison of clinic efficacy between Interlaminar and Transforaminal Epidural Injection in Patients with Axial Pain due to cervical disc Herniation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Burke</dc:creator>
  <cp:lastModifiedBy>maureen</cp:lastModifiedBy>
  <cp:revision>152</cp:revision>
  <dcterms:created xsi:type="dcterms:W3CDTF">2018-02-25T23:23:08Z</dcterms:created>
  <dcterms:modified xsi:type="dcterms:W3CDTF">2018-04-08T12:58:03Z</dcterms:modified>
</cp:coreProperties>
</file>