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90" r:id="rId3"/>
    <p:sldId id="291" r:id="rId4"/>
    <p:sldId id="272" r:id="rId5"/>
    <p:sldId id="277" r:id="rId6"/>
    <p:sldId id="259" r:id="rId7"/>
    <p:sldId id="258" r:id="rId8"/>
    <p:sldId id="260" r:id="rId9"/>
    <p:sldId id="261" r:id="rId10"/>
    <p:sldId id="298" r:id="rId11"/>
    <p:sldId id="273" r:id="rId12"/>
    <p:sldId id="275" r:id="rId13"/>
    <p:sldId id="276" r:id="rId14"/>
    <p:sldId id="257" r:id="rId15"/>
    <p:sldId id="271" r:id="rId16"/>
    <p:sldId id="270" r:id="rId17"/>
    <p:sldId id="263" r:id="rId18"/>
    <p:sldId id="274" r:id="rId19"/>
    <p:sldId id="300" r:id="rId20"/>
    <p:sldId id="292" r:id="rId21"/>
    <p:sldId id="278" r:id="rId22"/>
    <p:sldId id="264" r:id="rId23"/>
    <p:sldId id="284" r:id="rId24"/>
    <p:sldId id="283" r:id="rId25"/>
    <p:sldId id="305" r:id="rId26"/>
    <p:sldId id="285" r:id="rId27"/>
    <p:sldId id="289" r:id="rId28"/>
    <p:sldId id="287" r:id="rId29"/>
    <p:sldId id="288" r:id="rId30"/>
    <p:sldId id="262" r:id="rId31"/>
    <p:sldId id="301" r:id="rId32"/>
    <p:sldId id="302" r:id="rId33"/>
    <p:sldId id="306" r:id="rId34"/>
    <p:sldId id="296" r:id="rId35"/>
    <p:sldId id="266" r:id="rId36"/>
    <p:sldId id="267" r:id="rId37"/>
    <p:sldId id="268" r:id="rId38"/>
    <p:sldId id="269" r:id="rId39"/>
    <p:sldId id="265" r:id="rId40"/>
    <p:sldId id="280" r:id="rId41"/>
    <p:sldId id="281" r:id="rId42"/>
    <p:sldId id="282" r:id="rId43"/>
    <p:sldId id="293" r:id="rId44"/>
    <p:sldId id="303" r:id="rId45"/>
    <p:sldId id="304" r:id="rId46"/>
    <p:sldId id="294" r:id="rId47"/>
    <p:sldId id="295" r:id="rId48"/>
    <p:sldId id="29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03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5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148A5-1B91-F847-A794-FB5226EB366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9BE73-2340-9349-8B07-8AAC4C53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M6G: analgesic</a:t>
            </a:r>
            <a:r>
              <a:rPr lang="en-US" baseline="0" dirty="0"/>
              <a:t> effect.  M3G: </a:t>
            </a:r>
            <a:r>
              <a:rPr lang="en-US" baseline="0" dirty="0" err="1"/>
              <a:t>hyperalgesic</a:t>
            </a:r>
            <a:r>
              <a:rPr lang="en-US" baseline="0" dirty="0"/>
              <a:t> effect</a:t>
            </a:r>
          </a:p>
          <a:p>
            <a:r>
              <a:rPr lang="en-US" dirty="0"/>
              <a:t>N-methyl-d-aspartate (NMDA) receptor is critical to the cellular mechanisms of tolerance and </a:t>
            </a:r>
            <a:r>
              <a:rPr lang="en-US" dirty="0" err="1"/>
              <a:t>hyperalgesic</a:t>
            </a:r>
            <a:r>
              <a:rPr lang="en-US" dirty="0"/>
              <a:t> </a:t>
            </a:r>
            <a:r>
              <a:rPr lang="en-US" dirty="0" err="1"/>
              <a:t>statesby</a:t>
            </a:r>
            <a:r>
              <a:rPr lang="en-US" dirty="0"/>
              <a:t> facilitating protein kinase C translocation which removes magnesium blockade of NMDA receptors with a positive feedback loop. Activation of NMDA receptor initiated intracellular processes that lead to several neuronal plastic changes which result in increases in neuronal excitability: the opening of calcium channels leads to production of various substances activating protein kinase C first and then nitrous oxide which in turn stimulates a further release of excitatory amino acids activating more NMDA receptors, amplifying all the biochemical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9BE73-2340-9349-8B07-8AAC4C53B4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0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MAST: Multimodal Automated Sensory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9BE73-2340-9349-8B07-8AAC4C53B4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affinity for mu</a:t>
            </a:r>
            <a:r>
              <a:rPr lang="en-US" baseline="0" dirty="0"/>
              <a:t> and kappa receptors, lower affinity at delta</a:t>
            </a:r>
            <a:endParaRPr lang="en-US" dirty="0"/>
          </a:p>
          <a:p>
            <a:r>
              <a:rPr lang="en-US" dirty="0"/>
              <a:t>ORL-1 partial </a:t>
            </a:r>
            <a:r>
              <a:rPr lang="en-US" dirty="0" err="1"/>
              <a:t>agonism</a:t>
            </a:r>
            <a:r>
              <a:rPr lang="en-US" dirty="0"/>
              <a:t> and lower receptor affinity: may result in less analgesia</a:t>
            </a:r>
            <a:r>
              <a:rPr lang="en-US" baseline="0" dirty="0"/>
              <a:t> at spinal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9BE73-2340-9349-8B07-8AAC4C53B4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48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Various</a:t>
            </a:r>
            <a:r>
              <a:rPr lang="en-US" baseline="0" dirty="0"/>
              <a:t> forums ion the internet give </a:t>
            </a:r>
            <a:r>
              <a:rPr lang="en-US" baseline="0" dirty="0" err="1"/>
              <a:t>adivce</a:t>
            </a:r>
            <a:r>
              <a:rPr lang="en-US" baseline="0" dirty="0"/>
              <a:t> on how to increase concentrations of loperamide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0CAE5-05F0-48E6-8479-247ACD7497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14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Greatest driver of this trend of increase use of </a:t>
            </a:r>
            <a:r>
              <a:rPr lang="en-US" dirty="0" err="1"/>
              <a:t>loperamide</a:t>
            </a:r>
            <a:r>
              <a:rPr lang="en-US" dirty="0"/>
              <a:t> was single agent </a:t>
            </a:r>
            <a:r>
              <a:rPr lang="en-US" dirty="0" err="1"/>
              <a:t>loperamide</a:t>
            </a:r>
            <a:r>
              <a:rPr lang="en-US" dirty="0"/>
              <a:t> use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0CAE5-05F0-48E6-8479-247ACD7497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F304-2641-CD44-B711-70B172B76E8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E9A3-B3BB-B545-93EF-1DFB98313C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04023"/>
            <a:ext cx="1466111" cy="155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F304-2641-CD44-B711-70B172B76E8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E9A3-B3BB-B545-93EF-1DFB9831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2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F304-2641-CD44-B711-70B172B76E8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E9A3-B3BB-B545-93EF-1DFB9831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7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F304-2641-CD44-B711-70B172B76E8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E9A3-B3BB-B545-93EF-1DFB9831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9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F304-2641-CD44-B711-70B172B76E8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E9A3-B3BB-B545-93EF-1DFB9831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3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F304-2641-CD44-B711-70B172B76E8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E9A3-B3BB-B545-93EF-1DFB9831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3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F304-2641-CD44-B711-70B172B76E8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E9A3-B3BB-B545-93EF-1DFB9831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7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F304-2641-CD44-B711-70B172B76E8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E9A3-B3BB-B545-93EF-1DFB9831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1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F304-2641-CD44-B711-70B172B76E8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E9A3-B3BB-B545-93EF-1DFB9831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8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F304-2641-CD44-B711-70B172B76E8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E9A3-B3BB-B545-93EF-1DFB9831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5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F304-2641-CD44-B711-70B172B76E8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E9A3-B3BB-B545-93EF-1DFB9831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4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9F304-2641-CD44-B711-70B172B76E8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7E9A3-B3BB-B545-93EF-1DFB9831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3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source=images&amp;cd=&amp;ved=0ahUKEwi5zqLAkYzWAhXrg1QKHSfJB1UQjRwIBw&amp;url=http://opiate.us/remedies/loperamide-for-opiate-withdrawal/&amp;psig=AFQjCNGUuxtkoFj31RmUNkdtob-zR2yvJA&amp;ust=1504635055802259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Opioid Hyperalgesia &amp; Opioid Use Disorder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Joshua Blum MD</a:t>
            </a:r>
          </a:p>
          <a:p>
            <a:r>
              <a:rPr lang="en-US"/>
              <a:t>April 7, 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50264"/>
            <a:ext cx="1799867" cy="190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73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58499" y="974663"/>
            <a:ext cx="3537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Wehrfritz</a:t>
            </a:r>
            <a:r>
              <a:rPr lang="en-US" dirty="0"/>
              <a:t> A, et al. </a:t>
            </a:r>
            <a:r>
              <a:rPr lang="en-US" i="1" dirty="0" err="1"/>
              <a:t>Europ</a:t>
            </a:r>
            <a:r>
              <a:rPr lang="en-US" i="1" dirty="0"/>
              <a:t> J Pain</a:t>
            </a:r>
            <a:r>
              <a:rPr lang="en-US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474146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OIH be quantified?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QST: Quantitative Sensory Testing </a:t>
            </a:r>
          </a:p>
          <a:p>
            <a:pPr lvl="1"/>
            <a:r>
              <a:rPr lang="en-US" dirty="0"/>
              <a:t>Can be thermal, electrical, or pressure</a:t>
            </a:r>
          </a:p>
          <a:p>
            <a:pPr lvl="1"/>
            <a:r>
              <a:rPr lang="en-US" dirty="0"/>
              <a:t>No standardized protocol</a:t>
            </a:r>
          </a:p>
          <a:p>
            <a:pPr lvl="1"/>
            <a:r>
              <a:rPr lang="en-US" dirty="0"/>
              <a:t>Studies of different modalities have been inconsistent for detection of OIH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95135" y="1262327"/>
            <a:ext cx="3905937" cy="5456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574268"/>
            <a:ext cx="4672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Harte SE, et al. </a:t>
            </a:r>
            <a:r>
              <a:rPr lang="en-US" i="1" dirty="0"/>
              <a:t>Med </a:t>
            </a:r>
            <a:r>
              <a:rPr lang="en-US" i="1" dirty="0" err="1"/>
              <a:t>Biol</a:t>
            </a:r>
            <a:r>
              <a:rPr lang="en-US" i="1" dirty="0"/>
              <a:t> </a:t>
            </a:r>
            <a:r>
              <a:rPr lang="en-US" i="1" dirty="0" err="1"/>
              <a:t>Eng</a:t>
            </a:r>
            <a:r>
              <a:rPr lang="en-US" i="1" dirty="0"/>
              <a:t> </a:t>
            </a:r>
            <a:r>
              <a:rPr lang="en-US" i="1" dirty="0" err="1"/>
              <a:t>Comput</a:t>
            </a:r>
            <a:r>
              <a:rPr lang="en-US" dirty="0"/>
              <a:t> 2013</a:t>
            </a:r>
          </a:p>
          <a:p>
            <a:r>
              <a:rPr lang="en-US" dirty="0"/>
              <a:t>Wasserman RA et al. </a:t>
            </a:r>
            <a:r>
              <a:rPr lang="en-US" i="1" dirty="0" err="1"/>
              <a:t>Reg</a:t>
            </a:r>
            <a:r>
              <a:rPr lang="en-US" i="1" dirty="0"/>
              <a:t> </a:t>
            </a:r>
            <a:r>
              <a:rPr lang="en-US" i="1" dirty="0" err="1"/>
              <a:t>Anesth</a:t>
            </a:r>
            <a:r>
              <a:rPr lang="en-US" i="1" dirty="0"/>
              <a:t> Pain Med</a:t>
            </a:r>
            <a:r>
              <a:rPr lang="en-US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1538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COT patients referred for taper because of suspected OIH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 COT patients, 20 controls</a:t>
            </a:r>
          </a:p>
          <a:p>
            <a:r>
              <a:rPr lang="en-US" dirty="0"/>
              <a:t>QST with MAST</a:t>
            </a:r>
          </a:p>
          <a:p>
            <a:r>
              <a:rPr lang="en-US" dirty="0"/>
              <a:t>No difference in mean levels of evoked pain</a:t>
            </a:r>
          </a:p>
          <a:p>
            <a:r>
              <a:rPr lang="en-US" dirty="0"/>
              <a:t>Higher doses of opioids associated with:</a:t>
            </a:r>
          </a:p>
          <a:p>
            <a:pPr lvl="1"/>
            <a:r>
              <a:rPr lang="en-US" dirty="0"/>
              <a:t>Lower Pain50 (mid-point between noticeable pain and limit of tolerability)</a:t>
            </a:r>
          </a:p>
          <a:p>
            <a:pPr lvl="1"/>
            <a:r>
              <a:rPr lang="en-US" dirty="0"/>
              <a:t>Lower pain tolerance</a:t>
            </a:r>
          </a:p>
          <a:p>
            <a:r>
              <a:rPr lang="en-US" dirty="0"/>
              <a:t>After fentanyl infusion, Pain50 scores:</a:t>
            </a:r>
          </a:p>
          <a:p>
            <a:pPr lvl="1"/>
            <a:r>
              <a:rPr lang="en-US" dirty="0"/>
              <a:t>Dropped in COT patients (greater sensitivity to pain)</a:t>
            </a:r>
          </a:p>
          <a:p>
            <a:pPr lvl="1"/>
            <a:r>
              <a:rPr lang="en-US" dirty="0"/>
              <a:t>Increased in healthy controls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6311900"/>
            <a:ext cx="467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Wasserman RA et al. </a:t>
            </a:r>
            <a:r>
              <a:rPr lang="en-US" i="1" dirty="0" err="1"/>
              <a:t>Reg</a:t>
            </a:r>
            <a:r>
              <a:rPr lang="en-US" i="1" dirty="0"/>
              <a:t> </a:t>
            </a:r>
            <a:r>
              <a:rPr lang="en-US" i="1" dirty="0" err="1"/>
              <a:t>Anesth</a:t>
            </a:r>
            <a:r>
              <a:rPr lang="en-US" i="1" dirty="0"/>
              <a:t> Pain Med</a:t>
            </a:r>
            <a:r>
              <a:rPr lang="en-US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117782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OIH Management Strategies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Adjuvants</a:t>
            </a:r>
          </a:p>
          <a:p>
            <a:r>
              <a:rPr lang="en-US" dirty="0"/>
              <a:t>NSAIDs</a:t>
            </a:r>
          </a:p>
          <a:p>
            <a:r>
              <a:rPr lang="en-US" dirty="0"/>
              <a:t>Psychotherapy</a:t>
            </a:r>
          </a:p>
          <a:p>
            <a:r>
              <a:rPr lang="en-US" dirty="0"/>
              <a:t>Interventional pain management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Opioid dose reduction or cessation</a:t>
            </a:r>
          </a:p>
          <a:p>
            <a:r>
              <a:rPr lang="en-US" dirty="0"/>
              <a:t>Opioid rotation</a:t>
            </a:r>
          </a:p>
          <a:p>
            <a:pPr lvl="1"/>
            <a:r>
              <a:rPr lang="en-US" dirty="0"/>
              <a:t>Fentanyl, methadone, buprenorphine</a:t>
            </a:r>
          </a:p>
          <a:p>
            <a:r>
              <a:rPr lang="en-US" dirty="0"/>
              <a:t>Psychotherapy</a:t>
            </a:r>
          </a:p>
          <a:p>
            <a:r>
              <a:rPr lang="en-US" dirty="0"/>
              <a:t>Adjuvants</a:t>
            </a:r>
          </a:p>
          <a:p>
            <a:pPr lvl="1"/>
            <a:r>
              <a:rPr lang="en-US" dirty="0"/>
              <a:t>Ketamine, NMDA receptor blockers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4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 switching: still a viable response to tolerance and hyperalgesia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21-44% of all cancer patients receiving opioids</a:t>
            </a:r>
          </a:p>
          <a:p>
            <a:r>
              <a:rPr lang="en-US" dirty="0"/>
              <a:t>50-90% achieve reasonable pain control and reduced side effects</a:t>
            </a:r>
          </a:p>
          <a:p>
            <a:pPr lvl="2"/>
            <a:r>
              <a:rPr lang="en-US" dirty="0"/>
              <a:t>Defined as pain or distress score reduced by 1/3</a:t>
            </a:r>
          </a:p>
          <a:p>
            <a:r>
              <a:rPr lang="en-US" dirty="0"/>
              <a:t>Consider even in absence of adverse effects if dose increases do not improve analgesia</a:t>
            </a:r>
          </a:p>
          <a:p>
            <a:pPr lvl="2"/>
            <a:r>
              <a:rPr lang="en-US" dirty="0"/>
              <a:t>100-200% increase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9370" y="6415790"/>
            <a:ext cx="517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Mercadante</a:t>
            </a:r>
            <a:r>
              <a:rPr lang="en-US" dirty="0"/>
              <a:t> S, </a:t>
            </a:r>
            <a:r>
              <a:rPr lang="en-US" dirty="0" err="1"/>
              <a:t>Bruera</a:t>
            </a:r>
            <a:r>
              <a:rPr lang="en-US" dirty="0"/>
              <a:t> E. </a:t>
            </a:r>
            <a:r>
              <a:rPr lang="en-US" i="1" dirty="0" err="1"/>
              <a:t>Crit</a:t>
            </a:r>
            <a:r>
              <a:rPr lang="en-US" i="1" dirty="0"/>
              <a:t> Rev </a:t>
            </a:r>
            <a:r>
              <a:rPr lang="en-US" i="1" dirty="0" err="1"/>
              <a:t>Oncol</a:t>
            </a:r>
            <a:r>
              <a:rPr lang="en-US" i="1" dirty="0"/>
              <a:t> </a:t>
            </a:r>
            <a:r>
              <a:rPr lang="en-US" i="1" dirty="0" err="1"/>
              <a:t>Hematol</a:t>
            </a:r>
            <a:r>
              <a:rPr lang="en-US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25158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to methadone to combat hyperalgesia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Methadone preferred because of active metabolites, NMDA antagonism</a:t>
            </a:r>
          </a:p>
          <a:p>
            <a:r>
              <a:rPr lang="en-US" dirty="0"/>
              <a:t>High </a:t>
            </a:r>
            <a:r>
              <a:rPr lang="en-US" dirty="0" err="1"/>
              <a:t>morphine:methadone</a:t>
            </a:r>
            <a:r>
              <a:rPr lang="en-US" dirty="0"/>
              <a:t> conversion ratio may be secondary to rapid dose escalation in setting of tolerance &amp;/or hyperalgesia</a:t>
            </a:r>
          </a:p>
        </p:txBody>
      </p:sp>
    </p:spTree>
    <p:extLst>
      <p:ext uri="{BB962C8B-B14F-4D97-AF65-F5344CB8AC3E}">
        <p14:creationId xmlns:p14="http://schemas.microsoft.com/office/powerpoint/2010/main" val="164983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 switching to methadone: still a viable response to tolerance and hyperalgesia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3DS: Decrease old opioid by 30% and begin 1/3 of </a:t>
            </a:r>
            <a:r>
              <a:rPr lang="en-US" dirty="0" err="1"/>
              <a:t>equianalgesic</a:t>
            </a:r>
            <a:r>
              <a:rPr lang="en-US" dirty="0"/>
              <a:t> methadone dose</a:t>
            </a:r>
          </a:p>
          <a:p>
            <a:r>
              <a:rPr lang="en-US" dirty="0"/>
              <a:t>SAG “Stop and Go”: Rapid switch using fixed 5:1 ratio</a:t>
            </a:r>
          </a:p>
          <a:p>
            <a:r>
              <a:rPr lang="en-US" dirty="0"/>
              <a:t>Every 3 hour “as needed” strategy</a:t>
            </a:r>
          </a:p>
          <a:p>
            <a:pPr lvl="1"/>
            <a:r>
              <a:rPr lang="en-US" dirty="0"/>
              <a:t>Dose 1/10 of MME every 3 hours to max of 40 mg-100 mg in 24 hours</a:t>
            </a:r>
          </a:p>
          <a:p>
            <a:pPr lvl="1"/>
            <a:r>
              <a:rPr lang="en-US" dirty="0"/>
              <a:t>Once stable, divide doses Q8 or Q12h</a:t>
            </a:r>
          </a:p>
          <a:p>
            <a:r>
              <a:rPr lang="en-US" dirty="0"/>
              <a:t>SAG strategy appropriate for change from transdermal fentanyl to methadone</a:t>
            </a:r>
          </a:p>
          <a:p>
            <a:pPr lvl="1"/>
            <a:r>
              <a:rPr lang="en-US" dirty="0"/>
              <a:t>Delay in beginning methadone only delays adequate methadone serum levels &amp; pain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9370" y="6415790"/>
            <a:ext cx="517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Mercadante</a:t>
            </a:r>
            <a:r>
              <a:rPr lang="en-US" dirty="0"/>
              <a:t> S, </a:t>
            </a:r>
            <a:r>
              <a:rPr lang="en-US" dirty="0" err="1"/>
              <a:t>Bruera</a:t>
            </a:r>
            <a:r>
              <a:rPr lang="en-US" dirty="0"/>
              <a:t> E. </a:t>
            </a:r>
            <a:r>
              <a:rPr lang="en-US" i="1" dirty="0" err="1"/>
              <a:t>Crit</a:t>
            </a:r>
            <a:r>
              <a:rPr lang="en-US" i="1" dirty="0"/>
              <a:t> Rev </a:t>
            </a:r>
            <a:r>
              <a:rPr lang="en-US" i="1" dirty="0" err="1"/>
              <a:t>Oncol</a:t>
            </a:r>
            <a:r>
              <a:rPr lang="en-US" i="1" dirty="0"/>
              <a:t> </a:t>
            </a:r>
            <a:r>
              <a:rPr lang="en-US" i="1" dirty="0" err="1"/>
              <a:t>Hematol</a:t>
            </a:r>
            <a:r>
              <a:rPr lang="en-US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883855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buprenorphine?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µ opioid receptor partial agonist</a:t>
            </a:r>
          </a:p>
          <a:p>
            <a:r>
              <a:rPr lang="en-US" dirty="0"/>
              <a:t>ORL-1 agonist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𝜅, </a:t>
            </a:r>
            <a:r>
              <a:rPr lang="en-US" dirty="0" err="1"/>
              <a:t>δ</a:t>
            </a:r>
            <a:r>
              <a:rPr lang="en-US" dirty="0"/>
              <a:t> antagonism</a:t>
            </a:r>
          </a:p>
          <a:p>
            <a:r>
              <a:rPr lang="en-US" dirty="0"/>
              <a:t>Bell-shaped dose-response curve to analgesia, respiratory depression</a:t>
            </a:r>
          </a:p>
          <a:p>
            <a:r>
              <a:rPr lang="en-US" dirty="0"/>
              <a:t>May improve OIH</a:t>
            </a:r>
          </a:p>
          <a:p>
            <a:pPr lvl="1"/>
            <a:r>
              <a:rPr lang="en-US" dirty="0" err="1"/>
              <a:t>Dynorphin</a:t>
            </a:r>
            <a:r>
              <a:rPr lang="en-US" dirty="0"/>
              <a:t> inhibition at 𝜅 receptor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579" y="6311900"/>
            <a:ext cx="4390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Foster B, et al. </a:t>
            </a:r>
            <a:r>
              <a:rPr lang="en-US" i="1" dirty="0"/>
              <a:t>J Pain Symptom Manage</a:t>
            </a:r>
            <a:r>
              <a:rPr lang="en-US" dirty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103118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to Buprenorphine for OIH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 patients</a:t>
            </a:r>
          </a:p>
          <a:p>
            <a:r>
              <a:rPr lang="en-US" dirty="0"/>
              <a:t>Measures:</a:t>
            </a:r>
          </a:p>
          <a:p>
            <a:pPr lvl="1"/>
            <a:r>
              <a:rPr lang="en-US" dirty="0"/>
              <a:t>Pressure pain sensitivity using QST</a:t>
            </a:r>
          </a:p>
          <a:p>
            <a:pPr lvl="1"/>
            <a:r>
              <a:rPr lang="en-US" dirty="0"/>
              <a:t>Pain phenotyping</a:t>
            </a:r>
          </a:p>
          <a:p>
            <a:pPr lvl="2"/>
            <a:r>
              <a:rPr lang="en-US" dirty="0"/>
              <a:t>BPI</a:t>
            </a:r>
          </a:p>
          <a:p>
            <a:pPr lvl="2"/>
            <a:r>
              <a:rPr lang="en-US" dirty="0"/>
              <a:t>Hospital anxiety &amp; depression scale</a:t>
            </a:r>
          </a:p>
          <a:p>
            <a:pPr lvl="2"/>
            <a:r>
              <a:rPr lang="en-US" dirty="0"/>
              <a:t>Pain catastrophizing subscale of Coping Strategies Questionnaire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92685" y="6176963"/>
            <a:ext cx="351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Wasserman RA et al.  </a:t>
            </a:r>
            <a:r>
              <a:rPr lang="en-US" i="1" dirty="0"/>
              <a:t>J Nat </a:t>
            </a:r>
            <a:r>
              <a:rPr lang="en-US" i="1" dirty="0" err="1"/>
              <a:t>Sci</a:t>
            </a:r>
            <a:r>
              <a:rPr lang="en-US" i="1" dirty="0"/>
              <a:t> </a:t>
            </a:r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74982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to Buprenorphine for OIH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differences for patients on &lt;100 MME/day (n=13)</a:t>
            </a:r>
          </a:p>
          <a:p>
            <a:r>
              <a:rPr lang="en-US" dirty="0"/>
              <a:t>Patients on &gt;100 MME/day experienced improvements in:</a:t>
            </a:r>
          </a:p>
          <a:p>
            <a:pPr lvl="1"/>
            <a:r>
              <a:rPr lang="en-US" dirty="0"/>
              <a:t>Pain severity</a:t>
            </a:r>
          </a:p>
          <a:p>
            <a:pPr lvl="1"/>
            <a:r>
              <a:rPr lang="en-US" dirty="0"/>
              <a:t>Fibromyalgia </a:t>
            </a:r>
            <a:r>
              <a:rPr lang="en-US" dirty="0" err="1"/>
              <a:t>sx</a:t>
            </a:r>
            <a:endParaRPr lang="en-US" dirty="0"/>
          </a:p>
          <a:p>
            <a:pPr lvl="1"/>
            <a:r>
              <a:rPr lang="en-US" dirty="0"/>
              <a:t>Neuropathic pain</a:t>
            </a:r>
          </a:p>
          <a:p>
            <a:pPr lvl="1"/>
            <a:r>
              <a:rPr lang="en-US" dirty="0"/>
              <a:t>Catastrophizing </a:t>
            </a:r>
          </a:p>
          <a:p>
            <a:pPr lvl="1"/>
            <a:r>
              <a:rPr lang="en-US" dirty="0"/>
              <a:t>Depression </a:t>
            </a:r>
          </a:p>
          <a:p>
            <a:pPr lvl="1"/>
            <a:r>
              <a:rPr lang="en-US" dirty="0"/>
              <a:t>Function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92685" y="6176963"/>
            <a:ext cx="351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Wasserman RA et al.  </a:t>
            </a:r>
            <a:r>
              <a:rPr lang="en-US" i="1" dirty="0"/>
              <a:t>J Nat </a:t>
            </a:r>
            <a:r>
              <a:rPr lang="en-US" i="1" dirty="0" err="1"/>
              <a:t>Sci</a:t>
            </a:r>
            <a:r>
              <a:rPr lang="en-US" i="1" dirty="0"/>
              <a:t> </a:t>
            </a:r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47287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relevant financial 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88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KW, 54 </a:t>
            </a:r>
            <a:r>
              <a:rPr lang="en-US" dirty="0" err="1"/>
              <a:t>yo</a:t>
            </a:r>
            <a:r>
              <a:rPr lang="en-US" dirty="0"/>
              <a:t> male with CRPS, widespread allodynia &amp; hyperalgesia currently on duloxetine and oxycodone/acetaminophen</a:t>
            </a:r>
          </a:p>
          <a:p>
            <a:r>
              <a:rPr lang="en-US" dirty="0"/>
              <a:t>Transitioned from oxycodone/</a:t>
            </a:r>
            <a:r>
              <a:rPr lang="en-US" dirty="0" err="1"/>
              <a:t>apap</a:t>
            </a:r>
            <a:r>
              <a:rPr lang="en-US" dirty="0"/>
              <a:t> to buprenorphine patch, initially at 5 mcg</a:t>
            </a:r>
          </a:p>
          <a:p>
            <a:r>
              <a:rPr lang="en-US" dirty="0"/>
              <a:t>Improvement in pain and interferences scores, 10/10 to 7/10</a:t>
            </a:r>
          </a:p>
          <a:p>
            <a:r>
              <a:rPr lang="en-US" dirty="0"/>
              <a:t>Titrated to 10 mcg patch</a:t>
            </a:r>
          </a:p>
          <a:p>
            <a:r>
              <a:rPr lang="en-US" dirty="0"/>
              <a:t>Current pain and interference scores 5-7/10</a:t>
            </a:r>
          </a:p>
        </p:txBody>
      </p:sp>
    </p:spTree>
    <p:extLst>
      <p:ext uri="{BB962C8B-B14F-4D97-AF65-F5344CB8AC3E}">
        <p14:creationId xmlns:p14="http://schemas.microsoft.com/office/powerpoint/2010/main" val="1272871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 for OIH in humans still not clear</a:t>
            </a:r>
          </a:p>
          <a:p>
            <a:r>
              <a:rPr lang="en-US" dirty="0"/>
              <a:t>Social environment may impact OIH development or severity</a:t>
            </a:r>
          </a:p>
          <a:p>
            <a:r>
              <a:rPr lang="en-US" dirty="0"/>
              <a:t>No major changes in management strategies</a:t>
            </a:r>
          </a:p>
          <a:p>
            <a:r>
              <a:rPr lang="en-US" dirty="0"/>
              <a:t>Consider NMDA receptor antagonists, adjuvants</a:t>
            </a:r>
          </a:p>
          <a:p>
            <a:r>
              <a:rPr lang="en-US" dirty="0"/>
              <a:t>Opioid rotation, weaning, or discontinuation all remain options</a:t>
            </a:r>
          </a:p>
        </p:txBody>
      </p:sp>
    </p:spTree>
    <p:extLst>
      <p:ext uri="{BB962C8B-B14F-4D97-AF65-F5344CB8AC3E}">
        <p14:creationId xmlns:p14="http://schemas.microsoft.com/office/powerpoint/2010/main" val="1006955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in addiction medicine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2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Illicit fentanyl comes to Colorado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Acylfentanyl</a:t>
            </a:r>
            <a:r>
              <a:rPr lang="en-US" dirty="0"/>
              <a:t>, </a:t>
            </a:r>
            <a:r>
              <a:rPr lang="en-US" dirty="0" err="1"/>
              <a:t>furanylfentanyl</a:t>
            </a:r>
            <a:r>
              <a:rPr lang="en-US" dirty="0"/>
              <a:t>, </a:t>
            </a:r>
            <a:r>
              <a:rPr lang="en-US" dirty="0" err="1"/>
              <a:t>butyrylfentanyl</a:t>
            </a:r>
            <a:r>
              <a:rPr lang="en-US" dirty="0"/>
              <a:t>, </a:t>
            </a:r>
            <a:r>
              <a:rPr lang="en-US" dirty="0" err="1"/>
              <a:t>furanylfentanyl</a:t>
            </a:r>
            <a:r>
              <a:rPr lang="en-US" dirty="0"/>
              <a:t>, other analogues</a:t>
            </a:r>
          </a:p>
          <a:p>
            <a:r>
              <a:rPr lang="en-US" dirty="0"/>
              <a:t>Difficult to detect</a:t>
            </a:r>
          </a:p>
          <a:p>
            <a:r>
              <a:rPr lang="en-US" dirty="0"/>
              <a:t>May be mixed into heroin</a:t>
            </a:r>
          </a:p>
          <a:p>
            <a:r>
              <a:rPr lang="en-US" dirty="0"/>
              <a:t>Or pressed as pills</a:t>
            </a:r>
          </a:p>
          <a:p>
            <a:r>
              <a:rPr lang="en-US" dirty="0"/>
              <a:t>Previously on coasts, increasingly found in samples here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12595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887" y="3241258"/>
            <a:ext cx="5120075" cy="29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88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Kratom</a:t>
            </a:r>
            <a:r>
              <a:rPr lang="en-US" dirty="0"/>
              <a:t> now considered an opioid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err="1"/>
              <a:t>Mitragina</a:t>
            </a:r>
            <a:r>
              <a:rPr lang="en-US" i="1" dirty="0"/>
              <a:t> </a:t>
            </a:r>
            <a:r>
              <a:rPr lang="en-US" i="1" dirty="0" err="1"/>
              <a:t>speciosa</a:t>
            </a:r>
            <a:endParaRPr lang="en-US" i="1" dirty="0"/>
          </a:p>
          <a:p>
            <a:r>
              <a:rPr lang="en-US" dirty="0"/>
              <a:t>Active ingredients: </a:t>
            </a:r>
            <a:r>
              <a:rPr lang="en-US" dirty="0" err="1"/>
              <a:t>mitraginine</a:t>
            </a:r>
            <a:r>
              <a:rPr lang="en-US" dirty="0"/>
              <a:t>, 7-hydroxymitraginine</a:t>
            </a:r>
          </a:p>
          <a:p>
            <a:r>
              <a:rPr lang="en-US" dirty="0"/>
              <a:t>Mild stimulant effects at low doses (1-5g)</a:t>
            </a:r>
          </a:p>
          <a:p>
            <a:r>
              <a:rPr lang="en-US" dirty="0"/>
              <a:t>Opioid-like effects at moderate to higher doses (5-15g)</a:t>
            </a:r>
          </a:p>
          <a:p>
            <a:pPr lvl="1"/>
            <a:r>
              <a:rPr lang="en-US" dirty="0"/>
              <a:t>Euphoria, constipation, sedation</a:t>
            </a:r>
          </a:p>
          <a:p>
            <a:r>
              <a:rPr lang="en-US" dirty="0"/>
              <a:t>Probably less addictive than poppy-derived opiates and other opioids</a:t>
            </a:r>
          </a:p>
          <a:p>
            <a:r>
              <a:rPr lang="en-US" dirty="0"/>
              <a:t>FDA advisory: 44 deaths</a:t>
            </a:r>
          </a:p>
          <a:p>
            <a:pPr lvl="1"/>
            <a:r>
              <a:rPr lang="en-US" dirty="0"/>
              <a:t>All but 1 multi-drug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250" y="1825625"/>
            <a:ext cx="55118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06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Kratom</a:t>
            </a:r>
            <a:r>
              <a:rPr lang="en-US" dirty="0"/>
              <a:t> linked to Salmonella infections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132 cases, 38 states as of 3/14/18</a:t>
            </a:r>
          </a:p>
          <a:p>
            <a:r>
              <a:rPr lang="en-US" dirty="0"/>
              <a:t>Multiple manufacturers, multiple forms</a:t>
            </a:r>
          </a:p>
          <a:p>
            <a:pPr lvl="1"/>
            <a:r>
              <a:rPr lang="en-US" dirty="0"/>
              <a:t>26 products</a:t>
            </a:r>
          </a:p>
          <a:p>
            <a:pPr lvl="1"/>
            <a:r>
              <a:rPr lang="en-US" dirty="0"/>
              <a:t>Leaves, pills, capsules, tea, powder</a:t>
            </a:r>
          </a:p>
          <a:p>
            <a:r>
              <a:rPr lang="en-US" dirty="0"/>
              <a:t>FDA: mandatory recall of powdered </a:t>
            </a:r>
            <a:r>
              <a:rPr lang="en-US" dirty="0" err="1"/>
              <a:t>Kratom</a:t>
            </a:r>
            <a:r>
              <a:rPr lang="en-US" dirty="0"/>
              <a:t> from Triangle “</a:t>
            </a:r>
            <a:r>
              <a:rPr lang="en-US" dirty="0" err="1"/>
              <a:t>Pharmanaturals</a:t>
            </a:r>
            <a:r>
              <a:rPr lang="en-US" dirty="0"/>
              <a:t>”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0404" y="1825625"/>
            <a:ext cx="45851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1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Loperamide (Imodium)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74832" cy="4351338"/>
          </a:xfrm>
        </p:spPr>
        <p:txBody>
          <a:bodyPr>
            <a:normAutofit/>
          </a:bodyPr>
          <a:lstStyle/>
          <a:p>
            <a:r>
              <a:rPr lang="en-US" dirty="0"/>
              <a:t>Synthetic opioid</a:t>
            </a:r>
          </a:p>
          <a:p>
            <a:r>
              <a:rPr lang="en-US" dirty="0"/>
              <a:t>Shares structural features with methadone </a:t>
            </a:r>
          </a:p>
          <a:p>
            <a:r>
              <a:rPr lang="en-US" dirty="0"/>
              <a:t>MOR agonist</a:t>
            </a:r>
          </a:p>
          <a:p>
            <a:pPr lvl="1"/>
            <a:r>
              <a:rPr lang="en-US" dirty="0"/>
              <a:t>Thought devoid of abuse due to </a:t>
            </a:r>
            <a:r>
              <a:rPr lang="en-US" b="1" dirty="0"/>
              <a:t>rapid metabolism, poor penetration of BBB</a:t>
            </a:r>
            <a:endParaRPr lang="en-US" dirty="0"/>
          </a:p>
          <a:p>
            <a:r>
              <a:rPr lang="en-US" dirty="0"/>
              <a:t>At therapeutic dose inhibits peristaltic activity </a:t>
            </a:r>
          </a:p>
          <a:p>
            <a:r>
              <a:rPr lang="en-US" dirty="0"/>
              <a:t>Opiate-like intoxication at high doses</a:t>
            </a:r>
          </a:p>
          <a:p>
            <a:r>
              <a:rPr lang="en-US" dirty="0"/>
              <a:t>Used recreationally as well as to alleviate opioid withdrawal symptoms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5850" y="6176963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Marzec</a:t>
            </a:r>
            <a:r>
              <a:rPr lang="en-US" dirty="0"/>
              <a:t>, L et. al.  The Journal of Innovations in Cardiac Rhythm Management 2015.</a:t>
            </a:r>
          </a:p>
        </p:txBody>
      </p:sp>
      <p:pic>
        <p:nvPicPr>
          <p:cNvPr id="5" name="Picture 2" descr="https://images-na.ssl-images-amazon.com/images/I/51XQmz7peuL._SY355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439" y="293424"/>
            <a:ext cx="3024605" cy="302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loperamid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8496" y="3433638"/>
            <a:ext cx="2480489" cy="24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352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Intentional loperamide exposures from 2010-2015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4566" y="1600201"/>
            <a:ext cx="59828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9165" y="6019801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Epidemiologic trends in opioid abuse and misuse. </a:t>
            </a:r>
            <a:r>
              <a:rPr lang="en-US" dirty="0" err="1"/>
              <a:t>Vakkalanka</a:t>
            </a:r>
            <a:r>
              <a:rPr lang="en-US" dirty="0"/>
              <a:t>, J, et al. Toxicology Brief Research report.   Annals of </a:t>
            </a:r>
            <a:r>
              <a:rPr lang="en-US" dirty="0" err="1"/>
              <a:t>Emerg</a:t>
            </a:r>
            <a:r>
              <a:rPr lang="en-US" dirty="0"/>
              <a:t> Med, Jan 2017.  </a:t>
            </a:r>
          </a:p>
        </p:txBody>
      </p:sp>
    </p:spTree>
    <p:extLst>
      <p:ext uri="{BB962C8B-B14F-4D97-AF65-F5344CB8AC3E}">
        <p14:creationId xmlns:p14="http://schemas.microsoft.com/office/powerpoint/2010/main" val="1412242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Epidemiologic trends in loperamide abuse and misuse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91% increase in reported cases of abuse/misuse of loperamide from 2010-2015 to the National Poison Data System </a:t>
            </a:r>
          </a:p>
          <a:p>
            <a:r>
              <a:rPr lang="en-US" dirty="0"/>
              <a:t>1,736 exposures during this study period</a:t>
            </a:r>
          </a:p>
          <a:p>
            <a:pPr lvl="1"/>
            <a:r>
              <a:rPr lang="en-US" dirty="0"/>
              <a:t>½ were single agent exposures (i.e. only loperamide)</a:t>
            </a:r>
          </a:p>
          <a:p>
            <a:r>
              <a:rPr lang="en-US" dirty="0"/>
              <a:t>Of 15 deaths, 8 involved single-agent loperamide abuse</a:t>
            </a:r>
          </a:p>
          <a:p>
            <a:r>
              <a:rPr lang="en-US" b="1" dirty="0"/>
              <a:t>6/2016: FDA warning about the serious adverse outcomes of loperamide use, including cardiac dysrhythmias (QT prolongation, </a:t>
            </a:r>
            <a:r>
              <a:rPr lang="en-US" b="1" dirty="0" err="1"/>
              <a:t>torsades</a:t>
            </a:r>
            <a:r>
              <a:rPr lang="en-US" b="1" dirty="0"/>
              <a:t>) and death </a:t>
            </a:r>
          </a:p>
          <a:p>
            <a:r>
              <a:rPr lang="en-US" b="1" dirty="0"/>
              <a:t>1/2018: FDA limits packaging to encourage safe 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5265" y="63119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Vakkalanka</a:t>
            </a:r>
            <a:r>
              <a:rPr lang="en-US" dirty="0"/>
              <a:t> J, et al. </a:t>
            </a:r>
            <a:r>
              <a:rPr lang="en-US" i="1" dirty="0"/>
              <a:t>Annals of </a:t>
            </a:r>
            <a:r>
              <a:rPr lang="en-US" i="1" dirty="0" err="1"/>
              <a:t>Emerg</a:t>
            </a:r>
            <a:r>
              <a:rPr lang="en-US" i="1" dirty="0"/>
              <a:t> Med</a:t>
            </a:r>
            <a:r>
              <a:rPr lang="en-US" dirty="0"/>
              <a:t> 2017.  </a:t>
            </a:r>
          </a:p>
        </p:txBody>
      </p:sp>
    </p:spTree>
    <p:extLst>
      <p:ext uri="{BB962C8B-B14F-4D97-AF65-F5344CB8AC3E}">
        <p14:creationId xmlns:p14="http://schemas.microsoft.com/office/powerpoint/2010/main" val="307277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Loperamide intentional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Intentional abuse 13%(use it to get high)</a:t>
            </a:r>
          </a:p>
          <a:p>
            <a:pPr lvl="1"/>
            <a:r>
              <a:rPr lang="en-US" dirty="0"/>
              <a:t>More common among males</a:t>
            </a:r>
          </a:p>
          <a:p>
            <a:r>
              <a:rPr lang="en-US" dirty="0"/>
              <a:t>Intentional misuse 38% (use for withdrawal symptoms)</a:t>
            </a:r>
          </a:p>
          <a:p>
            <a:r>
              <a:rPr lang="en-US" dirty="0"/>
              <a:t>Suspected suicide 49%</a:t>
            </a:r>
          </a:p>
          <a:p>
            <a:pPr lvl="1"/>
            <a:r>
              <a:rPr lang="en-US" dirty="0"/>
              <a:t>More common among female</a:t>
            </a:r>
          </a:p>
          <a:p>
            <a:r>
              <a:rPr lang="en-US" dirty="0"/>
              <a:t>Other 5%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9165" y="5809566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Vakkalanka</a:t>
            </a:r>
            <a:r>
              <a:rPr lang="en-US" dirty="0"/>
              <a:t> J, et al. </a:t>
            </a:r>
            <a:r>
              <a:rPr lang="en-US" i="1" dirty="0"/>
              <a:t>Annals of </a:t>
            </a:r>
            <a:r>
              <a:rPr lang="en-US" i="1" dirty="0" err="1"/>
              <a:t>Emerg</a:t>
            </a:r>
            <a:r>
              <a:rPr lang="en-US" i="1" dirty="0"/>
              <a:t> Med</a:t>
            </a:r>
            <a:r>
              <a:rPr lang="en-US" dirty="0"/>
              <a:t> 2017.  </a:t>
            </a:r>
          </a:p>
        </p:txBody>
      </p:sp>
    </p:spTree>
    <p:extLst>
      <p:ext uri="{BB962C8B-B14F-4D97-AF65-F5344CB8AC3E}">
        <p14:creationId xmlns:p14="http://schemas.microsoft.com/office/powerpoint/2010/main" val="91251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Utilize the latest evidence around opioid-induced hyperalgesia to mitigate negative consequences  </a:t>
            </a:r>
          </a:p>
          <a:p>
            <a:r>
              <a:rPr lang="en-US" dirty="0"/>
              <a:t>Implement best practices around opioid rotation to manage OIH</a:t>
            </a:r>
          </a:p>
          <a:p>
            <a:r>
              <a:rPr lang="en-US" dirty="0"/>
              <a:t>Identify recent trends in opioid and related use disorders</a:t>
            </a:r>
          </a:p>
          <a:p>
            <a:r>
              <a:rPr lang="en-US" dirty="0"/>
              <a:t>Describe the latest evidence for medication-assisted treatment</a:t>
            </a:r>
          </a:p>
        </p:txBody>
      </p:sp>
    </p:spTree>
    <p:extLst>
      <p:ext uri="{BB962C8B-B14F-4D97-AF65-F5344CB8AC3E}">
        <p14:creationId xmlns:p14="http://schemas.microsoft.com/office/powerpoint/2010/main" val="1951465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Gabapentin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to 1% of general population</a:t>
            </a:r>
          </a:p>
          <a:p>
            <a:r>
              <a:rPr lang="en-US" dirty="0"/>
              <a:t>More likely in patients with alcohol, opioid, benzodiazepine use disorders</a:t>
            </a:r>
          </a:p>
          <a:p>
            <a:r>
              <a:rPr lang="en-US" dirty="0"/>
              <a:t>Up to 22% of patients misusing opioids also misuse gabapentin</a:t>
            </a:r>
          </a:p>
          <a:p>
            <a:r>
              <a:rPr lang="en-US" dirty="0"/>
              <a:t>May be crushed and nasally inhaled</a:t>
            </a:r>
          </a:p>
          <a:p>
            <a:r>
              <a:rPr lang="en-US" dirty="0"/>
              <a:t>Significant street value: $1-$5 on </a:t>
            </a:r>
            <a:r>
              <a:rPr lang="en-US" dirty="0" err="1"/>
              <a:t>streetrx.com</a:t>
            </a:r>
            <a:endParaRPr lang="en-US" dirty="0"/>
          </a:p>
          <a:p>
            <a:r>
              <a:rPr lang="en-US" dirty="0"/>
              <a:t>May cause a withdrawal syndrome</a:t>
            </a:r>
          </a:p>
          <a:p>
            <a:pPr lvl="1"/>
            <a:r>
              <a:rPr lang="en-US" dirty="0"/>
              <a:t>Confusion, tremor, agitation, sweating</a:t>
            </a:r>
          </a:p>
          <a:p>
            <a:r>
              <a:rPr lang="en-US" dirty="0"/>
              <a:t>Now schedule V in Kentucky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9075" y="6370820"/>
            <a:ext cx="288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Smith R et al. </a:t>
            </a:r>
            <a:r>
              <a:rPr lang="en-US" i="1" dirty="0"/>
              <a:t>Addiction </a:t>
            </a:r>
            <a:r>
              <a:rPr lang="en-US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403607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Gabapentin use associated with increased risk of opioid overdose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control study of opioid-related deaths in Ontario, 1997-2013</a:t>
            </a:r>
          </a:p>
          <a:p>
            <a:r>
              <a:rPr lang="en-US" dirty="0"/>
              <a:t>1256 deaths, 4619 controls</a:t>
            </a:r>
          </a:p>
          <a:p>
            <a:r>
              <a:rPr lang="en-US" dirty="0"/>
              <a:t>Primary measure: gabapentin use in 120 days prior to index event</a:t>
            </a:r>
          </a:p>
          <a:p>
            <a:pPr lvl="1"/>
            <a:r>
              <a:rPr lang="en-US" dirty="0"/>
              <a:t>Defined as low, medium, or high dose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61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Gabapentin use associated with increased risk of opioid overdose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12.3% of cases vs. 6.8% of controls</a:t>
            </a:r>
          </a:p>
          <a:p>
            <a:r>
              <a:rPr lang="en-US" dirty="0"/>
              <a:t>Overall OR = 1.49 (95% CI 1.18-1.88, p &lt; 0.001)</a:t>
            </a:r>
          </a:p>
          <a:p>
            <a:pPr lvl="1"/>
            <a:r>
              <a:rPr lang="en-US" b="1" dirty="0"/>
              <a:t>Moderate dose</a:t>
            </a:r>
            <a:r>
              <a:rPr lang="en-US" dirty="0"/>
              <a:t> (</a:t>
            </a:r>
            <a:r>
              <a:rPr lang="hr-HR" dirty="0"/>
              <a:t>OR 2.05, 95% CI 1.46 to 2.87, p &lt; 0.001)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b="1" dirty="0" err="1"/>
              <a:t>high</a:t>
            </a:r>
            <a:r>
              <a:rPr lang="hr-HR" b="1" dirty="0"/>
              <a:t> </a:t>
            </a:r>
            <a:r>
              <a:rPr lang="hr-HR" b="1" dirty="0" err="1"/>
              <a:t>dose</a:t>
            </a:r>
            <a:r>
              <a:rPr lang="hr-HR" b="1" dirty="0"/>
              <a:t> </a:t>
            </a:r>
            <a:r>
              <a:rPr lang="hr-HR" dirty="0"/>
              <a:t>(</a:t>
            </a:r>
            <a:r>
              <a:rPr lang="nb-NO" dirty="0"/>
              <a:t>OR 2.20, 95% CI 1.58 to 3.08, p &lt; 0.001) </a:t>
            </a:r>
            <a:r>
              <a:rPr lang="nb-NO" dirty="0" err="1"/>
              <a:t>gabapentin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associated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nearly</a:t>
            </a:r>
            <a:r>
              <a:rPr lang="nb-NO" dirty="0"/>
              <a:t> </a:t>
            </a:r>
            <a:r>
              <a:rPr lang="nb-NO" b="1" dirty="0"/>
              <a:t>60% </a:t>
            </a:r>
            <a:r>
              <a:rPr lang="nb-NO" b="1" dirty="0" err="1"/>
              <a:t>increased</a:t>
            </a:r>
            <a:r>
              <a:rPr lang="nb-NO" b="1" dirty="0"/>
              <a:t> odds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death</a:t>
            </a:r>
            <a:r>
              <a:rPr lang="nb-NO" dirty="0"/>
              <a:t> relative to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gabapentin</a:t>
            </a:r>
            <a:r>
              <a:rPr lang="nb-NO" dirty="0"/>
              <a:t> </a:t>
            </a:r>
            <a:r>
              <a:rPr lang="nb-NO" dirty="0" err="1"/>
              <a:t>use</a:t>
            </a:r>
            <a:endParaRPr lang="nb-NO" dirty="0"/>
          </a:p>
          <a:p>
            <a:endParaRPr lang="nb-NO" dirty="0"/>
          </a:p>
          <a:p>
            <a:r>
              <a:rPr lang="nb-NO" dirty="0"/>
              <a:t>No </a:t>
            </a:r>
            <a:r>
              <a:rPr lang="nb-NO" dirty="0" err="1"/>
              <a:t>association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opioids</a:t>
            </a:r>
            <a:r>
              <a:rPr lang="nb-NO" dirty="0"/>
              <a:t>, </a:t>
            </a:r>
            <a:r>
              <a:rPr lang="nb-NO" dirty="0" err="1"/>
              <a:t>NSAIDs</a:t>
            </a:r>
            <a:r>
              <a:rPr lang="nb-NO" dirty="0"/>
              <a:t>, and </a:t>
            </a:r>
            <a:r>
              <a:rPr lang="nb-NO" dirty="0" err="1"/>
              <a:t>death</a:t>
            </a:r>
            <a:endParaRPr lang="nb-NO" dirty="0"/>
          </a:p>
          <a:p>
            <a:r>
              <a:rPr lang="nb-NO" dirty="0"/>
              <a:t>46%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gabapentin</a:t>
            </a:r>
            <a:r>
              <a:rPr lang="nb-NO" dirty="0"/>
              <a:t> </a:t>
            </a:r>
            <a:r>
              <a:rPr lang="nb-NO" dirty="0" err="1"/>
              <a:t>users</a:t>
            </a:r>
            <a:r>
              <a:rPr lang="nb-NO" dirty="0"/>
              <a:t> </a:t>
            </a:r>
            <a:r>
              <a:rPr lang="nb-NO" dirty="0" err="1"/>
              <a:t>received</a:t>
            </a:r>
            <a:r>
              <a:rPr lang="nb-NO" dirty="0"/>
              <a:t> at </a:t>
            </a:r>
            <a:r>
              <a:rPr lang="nb-NO" dirty="0" err="1"/>
              <a:t>least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opioid</a:t>
            </a:r>
            <a:r>
              <a:rPr lang="nb-NO" dirty="0"/>
              <a:t> </a:t>
            </a:r>
            <a:r>
              <a:rPr lang="nb-NO" dirty="0" err="1"/>
              <a:t>prescription</a:t>
            </a:r>
            <a:r>
              <a:rPr lang="nb-NO" dirty="0"/>
              <a:t> in 2013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59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Cannabis, pain, and opioids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44" y="1690688"/>
            <a:ext cx="10515600" cy="4351338"/>
          </a:xfrm>
        </p:spPr>
        <p:txBody>
          <a:bodyPr/>
          <a:lstStyle/>
          <a:p>
            <a:r>
              <a:rPr lang="en-US" i="1" dirty="0"/>
              <a:t>Legalization in Colorado associated with short-term reductions in opioid-related deaths (-</a:t>
            </a:r>
            <a:r>
              <a:rPr lang="en-US" b="1" i="1" dirty="0"/>
              <a:t>6.5%</a:t>
            </a:r>
            <a:r>
              <a:rPr lang="en-US" i="1" dirty="0"/>
              <a:t>)</a:t>
            </a:r>
          </a:p>
          <a:p>
            <a:pPr lvl="1"/>
            <a:r>
              <a:rPr lang="en-US" dirty="0"/>
              <a:t>Interrupted time series design, 2000-2015</a:t>
            </a:r>
          </a:p>
          <a:p>
            <a:pPr lvl="1"/>
            <a:r>
              <a:rPr lang="en-US" dirty="0"/>
              <a:t>0.7 deaths/month reduction in opioid-related deaths (CI -1.34 to -0.03)</a:t>
            </a:r>
          </a:p>
          <a:p>
            <a:r>
              <a:rPr lang="en-US" i="1" dirty="0"/>
              <a:t>25% reduction in opioid OD deaths in multiple states with legalization</a:t>
            </a:r>
          </a:p>
          <a:p>
            <a:r>
              <a:rPr lang="en-US" i="1" dirty="0"/>
              <a:t>Medicare Part D opioid prescriptions decreased by 2.21 million daily doses with implementation of medical cannabis laws</a:t>
            </a:r>
          </a:p>
          <a:p>
            <a:pPr lvl="1"/>
            <a:r>
              <a:rPr lang="en-US" dirty="0"/>
              <a:t>Greater drops with dispensaries vs. cultivation</a:t>
            </a:r>
          </a:p>
          <a:p>
            <a:r>
              <a:rPr lang="en-US" i="1" dirty="0"/>
              <a:t>Medicaid prescriptions 2011-2016 dropped 5.88% and 6.38% annually with medical and recreational legalization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9636" y="6176963"/>
            <a:ext cx="3800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Livingston et al. </a:t>
            </a:r>
            <a:r>
              <a:rPr lang="en-US" i="1" dirty="0"/>
              <a:t>Am J Pub Health </a:t>
            </a:r>
            <a:r>
              <a:rPr lang="en-US" dirty="0"/>
              <a:t> 2017</a:t>
            </a:r>
          </a:p>
          <a:p>
            <a:r>
              <a:rPr lang="en-US" dirty="0" err="1"/>
              <a:t>Bachhuber</a:t>
            </a:r>
            <a:r>
              <a:rPr lang="en-US" dirty="0"/>
              <a:t> et al. </a:t>
            </a:r>
            <a:r>
              <a:rPr lang="en-US" i="1" dirty="0"/>
              <a:t>JAMA </a:t>
            </a:r>
            <a:r>
              <a:rPr lang="en-US" i="1" dirty="0" err="1"/>
              <a:t>Int</a:t>
            </a:r>
            <a:r>
              <a:rPr lang="en-US" i="1" dirty="0"/>
              <a:t> Med</a:t>
            </a:r>
            <a:r>
              <a:rPr lang="en-US" dirty="0"/>
              <a:t> 2014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5500" y="483314"/>
            <a:ext cx="1638300" cy="83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006" y="669471"/>
            <a:ext cx="1478426" cy="577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5444" y="6176963"/>
            <a:ext cx="3972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Bradford et al. </a:t>
            </a:r>
            <a:r>
              <a:rPr lang="en-US" i="1" dirty="0"/>
              <a:t>JAMA </a:t>
            </a:r>
            <a:r>
              <a:rPr lang="en-US" i="1" dirty="0" err="1"/>
              <a:t>Int</a:t>
            </a:r>
            <a:r>
              <a:rPr lang="en-US" i="1" dirty="0"/>
              <a:t> Med </a:t>
            </a:r>
            <a:r>
              <a:rPr lang="en-US" dirty="0"/>
              <a:t>2018</a:t>
            </a:r>
          </a:p>
          <a:p>
            <a:r>
              <a:rPr lang="en-US" dirty="0"/>
              <a:t>Wen &amp; </a:t>
            </a:r>
            <a:r>
              <a:rPr lang="en-US" dirty="0" err="1"/>
              <a:t>Hockenberry</a:t>
            </a:r>
            <a:r>
              <a:rPr lang="en-US" dirty="0"/>
              <a:t> </a:t>
            </a:r>
            <a:r>
              <a:rPr lang="en-US" i="1" dirty="0"/>
              <a:t>JAMA </a:t>
            </a:r>
            <a:r>
              <a:rPr lang="en-US" i="1" dirty="0" err="1"/>
              <a:t>Int</a:t>
            </a:r>
            <a:r>
              <a:rPr lang="en-US" i="1" dirty="0"/>
              <a:t> Med </a:t>
            </a:r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16327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 Use Disorder Treatment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Buprenorphine vs Naltrexone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 week, open label, randomized study of 159 OUD patients</a:t>
            </a:r>
          </a:p>
          <a:p>
            <a:r>
              <a:rPr lang="en-US" dirty="0"/>
              <a:t>Naltrexone non-inferior to buprenorphine/naloxone</a:t>
            </a:r>
          </a:p>
          <a:p>
            <a:r>
              <a:rPr lang="en-US" dirty="0"/>
              <a:t>Some measures appeared superior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340839"/>
            <a:ext cx="354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Tanum</a:t>
            </a:r>
            <a:r>
              <a:rPr lang="en-US" dirty="0"/>
              <a:t> L et al </a:t>
            </a:r>
            <a:r>
              <a:rPr lang="en-US" i="1" dirty="0"/>
              <a:t>JAMA Psychiatry</a:t>
            </a:r>
            <a:r>
              <a:rPr lang="en-US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096752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93" y="1439056"/>
            <a:ext cx="10159256" cy="4858774"/>
          </a:xfrm>
        </p:spPr>
      </p:pic>
    </p:spTree>
    <p:extLst>
      <p:ext uri="{BB962C8B-B14F-4D97-AF65-F5344CB8AC3E}">
        <p14:creationId xmlns:p14="http://schemas.microsoft.com/office/powerpoint/2010/main" val="1113416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Heroin and opioid use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10" y="2249091"/>
            <a:ext cx="5293890" cy="350440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027" y="2354737"/>
            <a:ext cx="5378450" cy="3398760"/>
          </a:xfrm>
        </p:spPr>
      </p:pic>
    </p:spTree>
    <p:extLst>
      <p:ext uri="{BB962C8B-B14F-4D97-AF65-F5344CB8AC3E}">
        <p14:creationId xmlns:p14="http://schemas.microsoft.com/office/powerpoint/2010/main" val="15354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Satisfaction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3209" y="1690687"/>
            <a:ext cx="7403273" cy="4549717"/>
          </a:xfrm>
        </p:spPr>
      </p:pic>
    </p:spTree>
    <p:extLst>
      <p:ext uri="{BB962C8B-B14F-4D97-AF65-F5344CB8AC3E}">
        <p14:creationId xmlns:p14="http://schemas.microsoft.com/office/powerpoint/2010/main" val="373178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Methadone: time for </a:t>
            </a:r>
            <a:r>
              <a:rPr lang="en-US"/>
              <a:t>open access?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Immediate induction, regardless of payer source</a:t>
            </a:r>
          </a:p>
          <a:p>
            <a:r>
              <a:rPr lang="en-US" dirty="0"/>
              <a:t>Wait time decreased from 21 days to &lt;1 day</a:t>
            </a:r>
          </a:p>
          <a:p>
            <a:r>
              <a:rPr lang="en-US" dirty="0"/>
              <a:t>Census increased 183% (1,431 to 4.051)</a:t>
            </a:r>
          </a:p>
          <a:p>
            <a:r>
              <a:rPr lang="en-US" dirty="0"/>
              <a:t>Retention, mortality, non-medical opioid use unchanged</a:t>
            </a:r>
          </a:p>
          <a:p>
            <a:r>
              <a:rPr lang="en-US" dirty="0"/>
              <a:t>Operating margin increased from 2% to 10% between 2006 and 2015</a:t>
            </a:r>
          </a:p>
          <a:p>
            <a:r>
              <a:rPr lang="en-US" dirty="0"/>
              <a:t>Block grant revenue declined 14%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656" y="6490741"/>
            <a:ext cx="329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Madden LM et al. </a:t>
            </a:r>
            <a:r>
              <a:rPr lang="en-US" i="1" dirty="0"/>
              <a:t>Addiction</a:t>
            </a:r>
            <a:r>
              <a:rPr lang="en-US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98560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70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KW: 54 </a:t>
            </a:r>
            <a:r>
              <a:rPr lang="en-US" dirty="0" err="1"/>
              <a:t>yo</a:t>
            </a:r>
            <a:r>
              <a:rPr lang="en-US" dirty="0"/>
              <a:t> male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Hx</a:t>
            </a:r>
            <a:r>
              <a:rPr lang="en-US" dirty="0"/>
              <a:t> MI, PEs, DM II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Chronic chest wall pain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Likely untreated OSA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CRPS 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Allodynia, hyperalgesia L arm initially, spread to multiple sites including both arms &amp; legs, back and neck, abdomen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Former nurse, intermittent insurance work, lives alone, not depressed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Multiple medication trials: TCAs, </a:t>
            </a:r>
            <a:r>
              <a:rPr lang="en-US" dirty="0" err="1"/>
              <a:t>gabapentoids</a:t>
            </a:r>
            <a:r>
              <a:rPr lang="en-US" dirty="0"/>
              <a:t>, anticonvulsants, SNRIs, lidocaine, opioids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Opioid-experienced, intermittent use</a:t>
            </a:r>
          </a:p>
        </p:txBody>
      </p:sp>
    </p:spTree>
    <p:extLst>
      <p:ext uri="{BB962C8B-B14F-4D97-AF65-F5344CB8AC3E}">
        <p14:creationId xmlns:p14="http://schemas.microsoft.com/office/powerpoint/2010/main" val="763171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Buprenorphine depo injection (</a:t>
            </a:r>
            <a:r>
              <a:rPr lang="en-US" dirty="0" err="1"/>
              <a:t>Sublocade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Approved November 2017</a:t>
            </a:r>
          </a:p>
          <a:p>
            <a:r>
              <a:rPr lang="en-US" dirty="0"/>
              <a:t>Monthly abdominal SC injection</a:t>
            </a:r>
          </a:p>
          <a:p>
            <a:pPr lvl="1"/>
            <a:r>
              <a:rPr lang="en-US" dirty="0"/>
              <a:t>300 mg monthly x 2, then 100 mg/month</a:t>
            </a:r>
          </a:p>
          <a:p>
            <a:pPr lvl="1"/>
            <a:r>
              <a:rPr lang="en-US" dirty="0"/>
              <a:t>Minimum 26 day interval</a:t>
            </a:r>
          </a:p>
          <a:p>
            <a:r>
              <a:rPr lang="en-US" dirty="0"/>
              <a:t>Initial stabilization on SL buprenorphine </a:t>
            </a:r>
          </a:p>
          <a:p>
            <a:pPr lvl="1"/>
            <a:r>
              <a:rPr lang="en-US" dirty="0"/>
              <a:t>Minimum 7 days</a:t>
            </a:r>
          </a:p>
          <a:p>
            <a:r>
              <a:rPr lang="en-US" dirty="0"/>
              <a:t>Black box warning: IV injection can be harmful or fatal</a:t>
            </a:r>
          </a:p>
          <a:p>
            <a:pPr lvl="1"/>
            <a:r>
              <a:rPr lang="en-US" dirty="0"/>
              <a:t>Forms a solid mass on contact with body fluids</a:t>
            </a:r>
          </a:p>
          <a:p>
            <a:r>
              <a:rPr lang="en-US" dirty="0"/>
              <a:t>Available through REMS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1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Pharmacokinetics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516" y="6232358"/>
            <a:ext cx="613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Sublocade</a:t>
            </a:r>
            <a:r>
              <a:rPr lang="en-US" dirty="0"/>
              <a:t> prescribing information, North Chesterfield, VA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19" y="1985211"/>
            <a:ext cx="11223281" cy="29597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0519" y="3595723"/>
            <a:ext cx="11285621" cy="3850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24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015" y="1088742"/>
            <a:ext cx="6367322" cy="513507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sz="3400" dirty="0"/>
              <a:t>Phase 3 study: 24-week urine tests negative for opioids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4536085" cy="3785419"/>
          </a:xfrm>
        </p:spPr>
        <p:txBody>
          <a:bodyPr>
            <a:normAutofit/>
          </a:bodyPr>
          <a:lstStyle/>
          <a:p>
            <a:r>
              <a:rPr lang="en-US" sz="2400" dirty="0"/>
              <a:t>Depo-buprenorphine: 28-29%</a:t>
            </a:r>
          </a:p>
          <a:p>
            <a:r>
              <a:rPr lang="en-US" sz="2400" dirty="0"/>
              <a:t>Placebo: 2%</a:t>
            </a:r>
          </a:p>
          <a:p>
            <a:endParaRPr lang="en-US" sz="2400" dirty="0"/>
          </a:p>
          <a:p>
            <a:r>
              <a:rPr lang="en-US" sz="2400" dirty="0"/>
              <a:t>PET study: 75%-92% mu opioid receptor occupancy at 28 days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09063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local substance abuse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Benzodiazepines continue to be a big problem </a:t>
            </a:r>
          </a:p>
          <a:p>
            <a:pPr lvl="1"/>
            <a:r>
              <a:rPr lang="en-US" dirty="0"/>
              <a:t>Hospitalization rate in CO nearly identical to opioids</a:t>
            </a:r>
          </a:p>
          <a:p>
            <a:r>
              <a:rPr lang="en-US" dirty="0"/>
              <a:t>Methamphetamine and methamphetamine/opioid combination continues to emerge as a growing problem</a:t>
            </a:r>
          </a:p>
          <a:p>
            <a:pPr lvl="2"/>
            <a:r>
              <a:rPr lang="en-US" dirty="0"/>
              <a:t>22 deaths in 2001</a:t>
            </a:r>
          </a:p>
          <a:p>
            <a:pPr lvl="2"/>
            <a:r>
              <a:rPr lang="en-US" dirty="0"/>
              <a:t>135 deaths in 2015</a:t>
            </a:r>
          </a:p>
          <a:p>
            <a:pPr lvl="2"/>
            <a:r>
              <a:rPr lang="en-US" b="1" dirty="0"/>
              <a:t>196 deaths in 2016</a:t>
            </a:r>
          </a:p>
          <a:p>
            <a:r>
              <a:rPr lang="en-US" dirty="0"/>
              <a:t>Cocaine making a comeback</a:t>
            </a:r>
          </a:p>
          <a:p>
            <a:pPr lvl="2"/>
            <a:r>
              <a:rPr lang="en-US" b="1" dirty="0"/>
              <a:t>101 deaths in 2016</a:t>
            </a:r>
          </a:p>
        </p:txBody>
      </p:sp>
    </p:spTree>
    <p:extLst>
      <p:ext uri="{BB962C8B-B14F-4D97-AF65-F5344CB8AC3E}">
        <p14:creationId xmlns:p14="http://schemas.microsoft.com/office/powerpoint/2010/main" val="1488671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1" y="1492720"/>
            <a:ext cx="11545178" cy="366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110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80" y="751115"/>
            <a:ext cx="10178504" cy="50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03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responses to the opioid epidemic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LEAD, PAARI</a:t>
            </a:r>
          </a:p>
          <a:p>
            <a:r>
              <a:rPr lang="en-US" dirty="0"/>
              <a:t>Naloxone expansion</a:t>
            </a:r>
          </a:p>
          <a:p>
            <a:pPr lvl="1"/>
            <a:r>
              <a:rPr lang="en-US" dirty="0"/>
              <a:t>Law enforcement/Courts/jails</a:t>
            </a:r>
          </a:p>
          <a:p>
            <a:pPr lvl="1"/>
            <a:r>
              <a:rPr lang="en-US" dirty="0"/>
              <a:t>Harm reduction agencies</a:t>
            </a:r>
          </a:p>
          <a:p>
            <a:pPr lvl="1"/>
            <a:r>
              <a:rPr lang="en-US" dirty="0"/>
              <a:t>Primary Care</a:t>
            </a:r>
          </a:p>
          <a:p>
            <a:pPr lvl="1"/>
            <a:r>
              <a:rPr lang="en-US" dirty="0"/>
              <a:t>Pharmacist-driven protocols</a:t>
            </a:r>
          </a:p>
          <a:p>
            <a:r>
              <a:rPr lang="en-US" dirty="0"/>
              <a:t>MAT in jails</a:t>
            </a:r>
          </a:p>
          <a:p>
            <a:r>
              <a:rPr lang="en-US" dirty="0"/>
              <a:t>Buprenorphine expansion in primary care</a:t>
            </a:r>
          </a:p>
          <a:p>
            <a:r>
              <a:rPr lang="en-US" dirty="0"/>
              <a:t>Opioid prescribing limits: Interim committee bill 18-0256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804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opioid epidemic hasn’t gone away yet</a:t>
            </a:r>
          </a:p>
          <a:p>
            <a:r>
              <a:rPr lang="en-US" dirty="0"/>
              <a:t>We keep finding novel ways to abuse opioids and other drugs</a:t>
            </a:r>
          </a:p>
          <a:p>
            <a:pPr lvl="1"/>
            <a:r>
              <a:rPr lang="en-US" dirty="0"/>
              <a:t>Synthetic opioids, </a:t>
            </a:r>
            <a:r>
              <a:rPr lang="en-US" dirty="0" err="1"/>
              <a:t>kratom</a:t>
            </a:r>
            <a:r>
              <a:rPr lang="en-US" dirty="0"/>
              <a:t>, </a:t>
            </a:r>
            <a:r>
              <a:rPr lang="en-US" dirty="0" err="1"/>
              <a:t>loperamide</a:t>
            </a:r>
            <a:r>
              <a:rPr lang="en-US" dirty="0"/>
              <a:t>, gabapentin</a:t>
            </a:r>
          </a:p>
          <a:p>
            <a:r>
              <a:rPr lang="en-US" dirty="0"/>
              <a:t>Marijuana may be impacting the opioid epidemic somewhat</a:t>
            </a:r>
          </a:p>
          <a:p>
            <a:r>
              <a:rPr lang="en-US" dirty="0"/>
              <a:t>Expanding access to medication-assisted treatment is critical</a:t>
            </a:r>
          </a:p>
          <a:p>
            <a:r>
              <a:rPr lang="en-US" dirty="0"/>
              <a:t>“Depot” is the word of the day</a:t>
            </a:r>
          </a:p>
          <a:p>
            <a:pPr lvl="1"/>
            <a:r>
              <a:rPr lang="en-US" dirty="0"/>
              <a:t>New evidence that depo-naltrexone may be as effective as buprenorphine</a:t>
            </a:r>
          </a:p>
          <a:p>
            <a:pPr lvl="1"/>
            <a:r>
              <a:rPr lang="en-US" dirty="0"/>
              <a:t>Depo-buprenorphine approved and offers hope of stable dosing without risk of diversion</a:t>
            </a:r>
          </a:p>
        </p:txBody>
      </p:sp>
    </p:spTree>
    <p:extLst>
      <p:ext uri="{BB962C8B-B14F-4D97-AF65-F5344CB8AC3E}">
        <p14:creationId xmlns:p14="http://schemas.microsoft.com/office/powerpoint/2010/main" val="12336523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04894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engaged with physical therapy, previously failed TENS, ESIs for back pain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Current pain regimen: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Duloxetine 90 mg/day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Oxycodone/</a:t>
            </a:r>
            <a:r>
              <a:rPr lang="en-US" dirty="0" err="1"/>
              <a:t>apap</a:t>
            </a:r>
            <a:r>
              <a:rPr lang="en-US" dirty="0"/>
              <a:t> 5/325 4 tabs/day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Exam: walks slowly and stiffly, holds cervical spine in flexion. Visibly winces or retracts to moderate or even light touch in multiple locations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8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and possible signs of OIH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Hyperalgesia, allodynia</a:t>
            </a:r>
          </a:p>
          <a:p>
            <a:r>
              <a:rPr lang="en-US" dirty="0"/>
              <a:t>Poorly defined pain, multiple sites</a:t>
            </a:r>
          </a:p>
          <a:p>
            <a:r>
              <a:rPr lang="en-US" dirty="0"/>
              <a:t>Rapid opioid dose escalation without benefit</a:t>
            </a:r>
          </a:p>
        </p:txBody>
      </p:sp>
    </p:spTree>
    <p:extLst>
      <p:ext uri="{BB962C8B-B14F-4D97-AF65-F5344CB8AC3E}">
        <p14:creationId xmlns:p14="http://schemas.microsoft.com/office/powerpoint/2010/main" val="195387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1421776"/>
            <a:ext cx="5157787" cy="823912"/>
          </a:xfrm>
        </p:spPr>
        <p:txBody>
          <a:bodyPr/>
          <a:lstStyle/>
          <a:p>
            <a:r>
              <a:rPr lang="en-US" dirty="0"/>
              <a:t>Mechanism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236163"/>
            <a:ext cx="5157787" cy="3684588"/>
          </a:xfrm>
        </p:spPr>
        <p:txBody>
          <a:bodyPr/>
          <a:lstStyle/>
          <a:p>
            <a:r>
              <a:rPr lang="en-US" dirty="0"/>
              <a:t>Afferent neuron sensitization</a:t>
            </a:r>
          </a:p>
          <a:p>
            <a:pPr lvl="1"/>
            <a:r>
              <a:rPr lang="en-US" dirty="0"/>
              <a:t>Enhanced glutamate release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order neuron excitability</a:t>
            </a:r>
          </a:p>
          <a:p>
            <a:r>
              <a:rPr lang="en-US" dirty="0"/>
              <a:t>Upregulation of nociceptive neuromodulators in descending pathway</a:t>
            </a:r>
          </a:p>
          <a:p>
            <a:r>
              <a:rPr lang="en-US" dirty="0"/>
              <a:t>Activated microglia</a:t>
            </a:r>
          </a:p>
          <a:p>
            <a:r>
              <a:rPr lang="en-US" dirty="0"/>
              <a:t>NMDA receptor </a:t>
            </a:r>
            <a:r>
              <a:rPr lang="en-US" dirty="0" err="1"/>
              <a:t>agonism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412251"/>
            <a:ext cx="5183188" cy="823912"/>
          </a:xfrm>
        </p:spPr>
        <p:txBody>
          <a:bodyPr/>
          <a:lstStyle/>
          <a:p>
            <a:r>
              <a:rPr lang="en-US" dirty="0"/>
              <a:t>Contributing factors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245688"/>
            <a:ext cx="5183188" cy="3684588"/>
          </a:xfrm>
        </p:spPr>
        <p:txBody>
          <a:bodyPr/>
          <a:lstStyle/>
          <a:p>
            <a:r>
              <a:rPr lang="en-US" dirty="0"/>
              <a:t>MOR isoform variability</a:t>
            </a:r>
          </a:p>
          <a:p>
            <a:r>
              <a:rPr lang="en-US" dirty="0"/>
              <a:t>Variable GPRC interaction </a:t>
            </a:r>
          </a:p>
          <a:p>
            <a:r>
              <a:rPr lang="en-US" dirty="0"/>
              <a:t>Gender</a:t>
            </a:r>
          </a:p>
          <a:p>
            <a:r>
              <a:rPr lang="en-US" dirty="0"/>
              <a:t>Opioid regimen</a:t>
            </a:r>
          </a:p>
          <a:p>
            <a:pPr lvl="1"/>
            <a:r>
              <a:rPr lang="en-US" dirty="0"/>
              <a:t>Including metabolites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7588" y="5920751"/>
            <a:ext cx="517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Roeckel</a:t>
            </a:r>
            <a:r>
              <a:rPr lang="en-US" dirty="0"/>
              <a:t> LA et al. </a:t>
            </a:r>
            <a:r>
              <a:rPr lang="en-US" i="1" dirty="0"/>
              <a:t>Neuroscience</a:t>
            </a:r>
            <a:r>
              <a:rPr lang="en-US" dirty="0"/>
              <a:t> 2016</a:t>
            </a:r>
          </a:p>
          <a:p>
            <a:r>
              <a:rPr lang="en-US" dirty="0" err="1"/>
              <a:t>Mercadante</a:t>
            </a:r>
            <a:r>
              <a:rPr lang="en-US" dirty="0"/>
              <a:t> S, </a:t>
            </a:r>
            <a:r>
              <a:rPr lang="en-US" dirty="0" err="1"/>
              <a:t>Bruera</a:t>
            </a:r>
            <a:r>
              <a:rPr lang="en-US" dirty="0"/>
              <a:t> E. </a:t>
            </a:r>
            <a:r>
              <a:rPr lang="en-US" i="1" dirty="0" err="1"/>
              <a:t>Crit</a:t>
            </a:r>
            <a:r>
              <a:rPr lang="en-US" i="1" dirty="0"/>
              <a:t> Rev </a:t>
            </a:r>
            <a:r>
              <a:rPr lang="en-US" i="1" dirty="0" err="1"/>
              <a:t>Oncol</a:t>
            </a:r>
            <a:r>
              <a:rPr lang="en-US" i="1" dirty="0"/>
              <a:t> </a:t>
            </a:r>
            <a:r>
              <a:rPr lang="en-US" i="1" dirty="0" err="1"/>
              <a:t>Hematol</a:t>
            </a:r>
            <a:r>
              <a:rPr lang="en-US" i="1" dirty="0"/>
              <a:t> </a:t>
            </a:r>
            <a:r>
              <a:rPr lang="en-US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7214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environment impacts OIH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Groups of 4 mice housed together</a:t>
            </a:r>
          </a:p>
          <a:p>
            <a:pPr lvl="1"/>
            <a:r>
              <a:rPr lang="en-US" dirty="0"/>
              <a:t>Morphine-only, saline-only, or mixed</a:t>
            </a:r>
          </a:p>
          <a:p>
            <a:r>
              <a:rPr lang="en-US" dirty="0"/>
              <a:t>Pain tested by:</a:t>
            </a:r>
          </a:p>
          <a:p>
            <a:pPr lvl="1"/>
            <a:r>
              <a:rPr lang="en-US" dirty="0"/>
              <a:t>Mechanical allodynia assessed by nylon filament</a:t>
            </a:r>
          </a:p>
          <a:p>
            <a:pPr lvl="1"/>
            <a:r>
              <a:rPr lang="en-US" dirty="0"/>
              <a:t>Hot plate test</a:t>
            </a:r>
          </a:p>
          <a:p>
            <a:pPr lvl="1"/>
            <a:r>
              <a:rPr lang="en-US" dirty="0"/>
              <a:t>Tail withdrawal</a:t>
            </a:r>
          </a:p>
          <a:p>
            <a:r>
              <a:rPr lang="en-US" dirty="0"/>
              <a:t>After morphine withdrawal, lower anti-nociceptive tolerance observed in morphine-treated mice housed with naïve mice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616" y="6311900"/>
            <a:ext cx="441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Bates ML, Emery MA, et al. </a:t>
            </a:r>
            <a:r>
              <a:rPr lang="en-US" i="1" dirty="0" err="1"/>
              <a:t>Europ</a:t>
            </a:r>
            <a:r>
              <a:rPr lang="en-US" i="1" dirty="0"/>
              <a:t> J Pain</a:t>
            </a:r>
            <a:r>
              <a:rPr lang="en-US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89340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OIH can be blocked by NMDA receptor antagonism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13814" cy="4351338"/>
          </a:xfrm>
        </p:spPr>
        <p:txBody>
          <a:bodyPr/>
          <a:lstStyle/>
          <a:p>
            <a:r>
              <a:rPr lang="en-US" dirty="0"/>
              <a:t>21 healthy volunteers	</a:t>
            </a:r>
          </a:p>
          <a:p>
            <a:r>
              <a:rPr lang="en-US" dirty="0"/>
              <a:t>Transcutaneous electrical stimulation to induce pain, area of stable hyperalgesia + allodynia</a:t>
            </a:r>
          </a:p>
          <a:p>
            <a:r>
              <a:rPr lang="en-US" dirty="0"/>
              <a:t>Remifentanil + inhaled 50/50 N2O/O2 vs. remifentanil alone vs. placebo groups</a:t>
            </a:r>
          </a:p>
          <a:p>
            <a:r>
              <a:rPr lang="en-US" dirty="0"/>
              <a:t>Reduced areas of hyperalgesia and allodynia seen in nitrous oxide group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4302" y="6311900"/>
            <a:ext cx="353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Wehrfritz</a:t>
            </a:r>
            <a:r>
              <a:rPr lang="en-US" dirty="0"/>
              <a:t> A, et al. </a:t>
            </a:r>
            <a:r>
              <a:rPr lang="en-US" i="1" dirty="0" err="1"/>
              <a:t>Europ</a:t>
            </a:r>
            <a:r>
              <a:rPr lang="en-US" i="1" dirty="0"/>
              <a:t> J Pain</a:t>
            </a:r>
            <a:r>
              <a:rPr lang="en-US" dirty="0"/>
              <a:t>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050" y="1389742"/>
            <a:ext cx="4210670" cy="30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06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</TotalTime>
  <Words>2127</Words>
  <Application>Microsoft Office PowerPoint</Application>
  <PresentationFormat>Widescreen</PresentationFormat>
  <Paragraphs>312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Opioid Hyperalgesia &amp; Opioid Use Disorder</vt:lpstr>
      <vt:lpstr>No relevant financial disclosures</vt:lpstr>
      <vt:lpstr>Learning objectives</vt:lpstr>
      <vt:lpstr>Case</vt:lpstr>
      <vt:lpstr>Case</vt:lpstr>
      <vt:lpstr>Features and possible signs of OIH</vt:lpstr>
      <vt:lpstr>OIH</vt:lpstr>
      <vt:lpstr>Social environment impacts OIH</vt:lpstr>
      <vt:lpstr>OIH can be blocked by NMDA receptor antagonism</vt:lpstr>
      <vt:lpstr>PowerPoint Presentation</vt:lpstr>
      <vt:lpstr>Can OIH be quantified?</vt:lpstr>
      <vt:lpstr>COT patients referred for taper because of suspected OIH</vt:lpstr>
      <vt:lpstr>OIH Management Strategies</vt:lpstr>
      <vt:lpstr>Opioid switching: still a viable response to tolerance and hyperalgesia</vt:lpstr>
      <vt:lpstr>Switching to methadone to combat hyperalgesia</vt:lpstr>
      <vt:lpstr>Opioid switching to methadone: still a viable response to tolerance and hyperalgesia</vt:lpstr>
      <vt:lpstr>What about buprenorphine?</vt:lpstr>
      <vt:lpstr>Switching to Buprenorphine for OIH</vt:lpstr>
      <vt:lpstr>Switching to Buprenorphine for OIH</vt:lpstr>
      <vt:lpstr>Case, continued</vt:lpstr>
      <vt:lpstr>Summary</vt:lpstr>
      <vt:lpstr>Update in addiction medicine</vt:lpstr>
      <vt:lpstr>Illicit fentanyl comes to Colorado</vt:lpstr>
      <vt:lpstr>Kratom now considered an opioid</vt:lpstr>
      <vt:lpstr>Kratom linked to Salmonella infections</vt:lpstr>
      <vt:lpstr>Loperamide (Imodium) abuse</vt:lpstr>
      <vt:lpstr>Intentional loperamide exposures from 2010-2015</vt:lpstr>
      <vt:lpstr>Epidemiologic trends in loperamide abuse and misuse</vt:lpstr>
      <vt:lpstr>Loperamide intentional exposure</vt:lpstr>
      <vt:lpstr>Gabapentin abuse</vt:lpstr>
      <vt:lpstr>Gabapentin use associated with increased risk of opioid overdose death</vt:lpstr>
      <vt:lpstr>Gabapentin use associated with increased risk of opioid overdose death</vt:lpstr>
      <vt:lpstr>Cannabis, pain, and opioids</vt:lpstr>
      <vt:lpstr>Opioid Use Disorder Treatment</vt:lpstr>
      <vt:lpstr>Buprenorphine vs Naltrexone </vt:lpstr>
      <vt:lpstr>Retention</vt:lpstr>
      <vt:lpstr>Heroin and opioid use</vt:lpstr>
      <vt:lpstr>Satisfaction</vt:lpstr>
      <vt:lpstr>Methadone: time for open access?</vt:lpstr>
      <vt:lpstr>Buprenorphine depo injection (Sublocade)</vt:lpstr>
      <vt:lpstr>Pharmacokinetics</vt:lpstr>
      <vt:lpstr>Phase 3 study: 24-week urine tests negative for opioids</vt:lpstr>
      <vt:lpstr>Other local substance abuse trends</vt:lpstr>
      <vt:lpstr>PowerPoint Presentation</vt:lpstr>
      <vt:lpstr>PowerPoint Presentation</vt:lpstr>
      <vt:lpstr>Local responses to the opioid epidemic</vt:lpstr>
      <vt:lpstr>Summary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Blum</dc:creator>
  <cp:lastModifiedBy>Stephanie Caverly</cp:lastModifiedBy>
  <cp:revision>90</cp:revision>
  <dcterms:created xsi:type="dcterms:W3CDTF">2018-02-27T03:40:58Z</dcterms:created>
  <dcterms:modified xsi:type="dcterms:W3CDTF">2018-04-11T14:48:26Z</dcterms:modified>
</cp:coreProperties>
</file>