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7" r:id="rId2"/>
    <p:sldId id="258" r:id="rId3"/>
    <p:sldId id="259" r:id="rId4"/>
    <p:sldId id="289" r:id="rId5"/>
    <p:sldId id="260" r:id="rId6"/>
    <p:sldId id="305" r:id="rId7"/>
    <p:sldId id="261" r:id="rId8"/>
    <p:sldId id="30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88" r:id="rId18"/>
    <p:sldId id="270" r:id="rId19"/>
    <p:sldId id="303" r:id="rId20"/>
    <p:sldId id="304" r:id="rId21"/>
    <p:sldId id="271" r:id="rId22"/>
    <p:sldId id="273" r:id="rId23"/>
    <p:sldId id="274" r:id="rId24"/>
    <p:sldId id="292" r:id="rId25"/>
    <p:sldId id="275" r:id="rId26"/>
    <p:sldId id="276" r:id="rId27"/>
    <p:sldId id="277" r:id="rId28"/>
    <p:sldId id="299" r:id="rId29"/>
    <p:sldId id="300" r:id="rId30"/>
    <p:sldId id="280" r:id="rId31"/>
    <p:sldId id="281" r:id="rId32"/>
    <p:sldId id="282" r:id="rId33"/>
    <p:sldId id="298" r:id="rId34"/>
    <p:sldId id="293" r:id="rId35"/>
    <p:sldId id="287" r:id="rId36"/>
    <p:sldId id="294" r:id="rId37"/>
    <p:sldId id="295" r:id="rId38"/>
    <p:sldId id="297" r:id="rId39"/>
    <p:sldId id="283" r:id="rId40"/>
    <p:sldId id="284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623AFC-7C3B-4B4F-9EB3-FDE751BC64AA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4C9C234E-DB4E-4D2A-84B7-78A5A610FB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3379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060944-419F-4868-8C00-C053F2026915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1B7BF295-27B0-4E98-B17E-18AA8A51E5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296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F948C968-2D27-4B2B-86A1-19D2F6A68DE7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FF9D841C-B238-4301-9ACE-F0E782A9266F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614DF11-0E27-4036-90E4-84214D18B909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C3CD4646-8971-4B45-B4E1-CB6DFCC78632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714DAB16-7049-4631-942A-677E486E296A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475B2AE-3E33-421E-A2F1-1B0427D6CCEE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38D94BC2-131C-4088-BB7C-68770164954B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3" tIns="43247" rIns="86493" bIns="43247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16D451E2-0121-450E-89AC-010FB56A19D0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93" tIns="43247" rIns="86493" bIns="43247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6 w 5760"/>
                <a:gd name="T3" fmla="*/ 0 h 528"/>
                <a:gd name="T4" fmla="*/ 2147483646 w 5760"/>
                <a:gd name="T5" fmla="*/ 2147483646 h 528"/>
                <a:gd name="T6" fmla="*/ 2147483646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39C9710-8DD7-4908-BB11-D6436D9E753B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92F61-3166-4664-9FA2-C9F82B511A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6754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8A8C7-C58B-4BB5-B78E-BF61F20C96D7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3403F-DAD8-4105-9D81-347251FCCB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19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5A69-62FE-4844-B043-135C1538E500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BA832-4BBD-4C26-AA12-687EA692B6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658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3F07C-40F8-4A4E-A1E0-1E172FEC342D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CAC79-0FA7-419E-ACF6-FF7E826E8C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393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B5247D-712E-492C-A216-28061110B12B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E54CC-75A5-48CA-841E-13939C501E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3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136C27-D0ED-4A2B-A0F9-64E735FE6FD4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20DAD-ED29-4E2F-B2DF-5D38947697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450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1DB45A-8FF6-47BA-9B84-81DF1850375A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5F3C7-92E8-4BB4-9BCB-CDF85A318D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374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113139-E011-4799-8F93-12C1B4BA904D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15750-6227-41A2-BD94-DEE0A6E614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9367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74C92-2423-4C67-BC35-A5B4A37F131E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8A0CFE-19DF-4624-97A4-A1BCCA80A8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59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B4202F-9F29-4ECC-AB0E-9DAAB08E966D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9F214-AB54-4C3C-943D-D8A1ABB38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0080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2147483646 h 528"/>
              <a:gd name="T6" fmla="*/ 2147483646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33C3FFD-C8C2-469E-BE55-8E32A8281F98}" type="datetimeFigureOut">
              <a:rPr lang="en-US"/>
              <a:pPr>
                <a:defRPr/>
              </a:pPr>
              <a:t>4/20/2017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EDE9A-3858-48D0-815B-90AD395FEB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236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2147483646 h 528"/>
              <a:gd name="T6" fmla="*/ 2147483646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377E18F-6689-4A22-9F92-A73F52C43177}" type="datetimeFigureOut">
              <a:rPr lang="en-US"/>
              <a:pPr>
                <a:defRPr/>
              </a:pPr>
              <a:t>4/20/2017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</a:defRPr>
            </a:lvl1pPr>
          </a:lstStyle>
          <a:p>
            <a:fld id="{727F5E0D-A84A-4DBA-A5DD-336B509043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7" r:id="rId2"/>
    <p:sldLayoutId id="2147483792" r:id="rId3"/>
    <p:sldLayoutId id="2147483793" r:id="rId4"/>
    <p:sldLayoutId id="2147483794" r:id="rId5"/>
    <p:sldLayoutId id="2147483795" r:id="rId6"/>
    <p:sldLayoutId id="2147483788" r:id="rId7"/>
    <p:sldLayoutId id="2147483796" r:id="rId8"/>
    <p:sldLayoutId id="2147483797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37159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Tackling Issues in Pre-Surgical Psychological Assessments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971800"/>
            <a:ext cx="7010400" cy="2057400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en-US" altLang="en-US" sz="2000" smtClean="0"/>
              <a:t>Brent Van Dorsten, Ph.D.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en-US" altLang="en-US" sz="2000" smtClean="0"/>
              <a:t>President:  Colorado Center for Behavioral Medicine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en-US" altLang="en-US" sz="2000" smtClean="0"/>
              <a:t>President:  Colorado Pain Society (2014- Present)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en-US" altLang="en-US" sz="2000" smtClean="0"/>
              <a:t>4600 South Syracuse Street – 9</a:t>
            </a:r>
            <a:r>
              <a:rPr lang="en-US" altLang="en-US" sz="2000" baseline="30000" smtClean="0"/>
              <a:t>th</a:t>
            </a:r>
            <a:r>
              <a:rPr lang="en-US" altLang="en-US" sz="2000" smtClean="0"/>
              <a:t> Floor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en-US" altLang="en-US" sz="2000" smtClean="0"/>
              <a:t>Denver CO  80237</a:t>
            </a:r>
          </a:p>
          <a:p>
            <a:pPr marR="0" algn="ctr" eaLnBrk="1" hangingPunct="1">
              <a:lnSpc>
                <a:spcPct val="90000"/>
              </a:lnSpc>
            </a:pPr>
            <a:r>
              <a:rPr lang="en-US" altLang="en-US" sz="2000" smtClean="0"/>
              <a:t>303-256-6625 (O); vandorsten@ccbm.com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6D032E-0D01-46FE-91B9-7E46D76E366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Behavioral Pain Management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924800" cy="39624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What it IS…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900" smtClean="0"/>
          </a:p>
          <a:p>
            <a:pPr marL="742950" lvl="1" indent="-285750" eaLnBrk="1" hangingPunct="1">
              <a:lnSpc>
                <a:spcPct val="90000"/>
              </a:lnSpc>
              <a:buSzPct val="75000"/>
              <a:buFontTx/>
              <a:buChar char="•"/>
            </a:pPr>
            <a:r>
              <a:rPr lang="en-US" altLang="en-US" smtClean="0"/>
              <a:t>Short term problem-focused cognitive and behavioral strategies intended to decrease suffering and increase adaptive daily activities</a:t>
            </a:r>
          </a:p>
          <a:p>
            <a:pPr marL="742950" lvl="1" indent="-285750" eaLnBrk="1" hangingPunct="1">
              <a:lnSpc>
                <a:spcPct val="90000"/>
              </a:lnSpc>
              <a:buSzPct val="75000"/>
              <a:buFontTx/>
              <a:buChar char="•"/>
            </a:pPr>
            <a:endParaRPr lang="en-US" altLang="en-US" sz="1000" smtClean="0"/>
          </a:p>
          <a:p>
            <a:pPr marL="742950" lvl="1" indent="-285750" eaLnBrk="1" hangingPunct="1">
              <a:lnSpc>
                <a:spcPct val="90000"/>
              </a:lnSpc>
              <a:buSzPct val="75000"/>
              <a:buFontTx/>
              <a:buChar char="•"/>
            </a:pPr>
            <a:r>
              <a:rPr lang="en-US" altLang="en-US" smtClean="0"/>
              <a:t>A means of identifying and minimizing the effect of behavioral or affective risk factors on outcome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55727D-FEAE-4F6F-AB64-6104D77580F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Behavioral Pain Management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7400"/>
            <a:ext cx="7620000" cy="3810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What it is NOT…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900" smtClean="0"/>
          </a:p>
          <a:p>
            <a:pPr marL="742950" lvl="1" indent="-285750" eaLnBrk="1" hangingPunct="1">
              <a:lnSpc>
                <a:spcPct val="90000"/>
              </a:lnSpc>
              <a:buSzPct val="75000"/>
              <a:buFontTx/>
              <a:buChar char="•"/>
            </a:pPr>
            <a:r>
              <a:rPr lang="en-US" altLang="en-US" smtClean="0"/>
              <a:t>An “alternative” to medical care</a:t>
            </a:r>
          </a:p>
          <a:p>
            <a:pPr marL="742950" lvl="1" indent="-285750" eaLnBrk="1" hangingPunct="1">
              <a:lnSpc>
                <a:spcPct val="90000"/>
              </a:lnSpc>
              <a:buSzPct val="75000"/>
              <a:buFontTx/>
              <a:buChar char="•"/>
            </a:pPr>
            <a:endParaRPr lang="en-US" altLang="en-US" sz="1000" smtClean="0"/>
          </a:p>
          <a:p>
            <a:pPr marL="742950" lvl="1" indent="-285750" eaLnBrk="1" hangingPunct="1">
              <a:lnSpc>
                <a:spcPct val="90000"/>
              </a:lnSpc>
              <a:buSzPct val="75000"/>
              <a:buFontTx/>
              <a:buChar char="•"/>
            </a:pPr>
            <a:r>
              <a:rPr lang="en-US" altLang="en-US" smtClean="0"/>
              <a:t>Long-term psychotherapy to find the “real reason” a patient is reporting pain</a:t>
            </a:r>
          </a:p>
          <a:p>
            <a:pPr marL="742950" lvl="1" indent="-285750" eaLnBrk="1" hangingPunct="1">
              <a:lnSpc>
                <a:spcPct val="90000"/>
              </a:lnSpc>
              <a:buSzPct val="75000"/>
              <a:buFontTx/>
              <a:buChar char="•"/>
            </a:pPr>
            <a:endParaRPr lang="en-US" altLang="en-US" sz="1000" smtClean="0"/>
          </a:p>
          <a:p>
            <a:pPr marL="742950" lvl="1" indent="-285750" eaLnBrk="1" hangingPunct="1">
              <a:lnSpc>
                <a:spcPct val="90000"/>
              </a:lnSpc>
              <a:buSzPct val="75000"/>
              <a:buFontTx/>
              <a:buChar char="•"/>
            </a:pPr>
            <a:r>
              <a:rPr lang="en-US" altLang="en-US" smtClean="0"/>
              <a:t>Intended to “cure” pain complaints by resolving the “underlying” emotional issues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6F8CE6F-C57A-4D1E-BD8F-B7E885590E9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6309" y="152400"/>
            <a:ext cx="8001000" cy="1676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400" dirty="0"/>
              <a:t>Referral Criteria for Pre-Surgical Behavioral Evaluations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463" y="1600200"/>
            <a:ext cx="7924800" cy="4419600"/>
          </a:xfrm>
        </p:spPr>
        <p:txBody>
          <a:bodyPr/>
          <a:lstStyle/>
          <a:p>
            <a:pPr marL="342900" indent="-342900" eaLnBrk="1" hangingPunct="1">
              <a:buSzPct val="75000"/>
              <a:buFontTx/>
              <a:buChar char="•"/>
              <a:defRPr/>
            </a:pPr>
            <a:r>
              <a:rPr lang="en-US" altLang="en-US" sz="2400" dirty="0"/>
              <a:t>Subjective symptoms inconsistent with identifiable medical pathology</a:t>
            </a:r>
          </a:p>
          <a:p>
            <a:pPr marL="0" indent="0" eaLnBrk="1" hangingPunct="1"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marL="342900" indent="-342900" eaLnBrk="1" hangingPunct="1">
              <a:buSzPct val="75000"/>
              <a:buFontTx/>
              <a:buChar char="•"/>
              <a:defRPr/>
            </a:pPr>
            <a:r>
              <a:rPr lang="en-US" altLang="en-US" sz="2400" dirty="0"/>
              <a:t>High levels of mood or psychiatric distress</a:t>
            </a:r>
          </a:p>
          <a:p>
            <a:pPr marL="0" indent="0" eaLnBrk="1" hangingPunct="1"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marL="342900" indent="-342900" eaLnBrk="1" hangingPunct="1">
              <a:buSzPct val="75000"/>
              <a:buFontTx/>
              <a:buChar char="•"/>
              <a:defRPr/>
            </a:pPr>
            <a:r>
              <a:rPr lang="en-US" altLang="en-US" sz="2400" dirty="0"/>
              <a:t>History of psychiatric/psychological treatment</a:t>
            </a:r>
          </a:p>
          <a:p>
            <a:pPr marL="0" indent="0" eaLnBrk="1" hangingPunct="1"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marL="342900" indent="-342900" eaLnBrk="1" hangingPunct="1">
              <a:buSzPct val="75000"/>
              <a:buFontTx/>
              <a:buChar char="•"/>
              <a:defRPr/>
            </a:pPr>
            <a:r>
              <a:rPr lang="en-US" altLang="en-US" sz="2400" dirty="0"/>
              <a:t>Sleep disturbance (insomnia or hypersomnia)</a:t>
            </a:r>
          </a:p>
          <a:p>
            <a:pPr marL="0" indent="0" eaLnBrk="1" hangingPunct="1"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marL="342900" indent="-342900" eaLnBrk="1" hangingPunct="1">
              <a:buSzPct val="75000"/>
              <a:buFontTx/>
              <a:buChar char="•"/>
              <a:defRPr/>
            </a:pPr>
            <a:r>
              <a:rPr lang="en-US" altLang="en-US" sz="2400" dirty="0"/>
              <a:t>Excessively high or low treatment expectations</a:t>
            </a:r>
          </a:p>
          <a:p>
            <a:pPr marL="0" indent="0" eaLnBrk="1" hangingPunct="1"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marL="342900" indent="-342900" eaLnBrk="1" hangingPunct="1">
              <a:buSzPct val="75000"/>
              <a:buFontTx/>
              <a:buChar char="•"/>
              <a:defRPr/>
            </a:pPr>
            <a:r>
              <a:rPr lang="en-US" altLang="en-US" sz="2400" dirty="0"/>
              <a:t>Marital distress or lack of social support</a:t>
            </a:r>
          </a:p>
          <a:p>
            <a:pPr marL="342900" indent="-342900" eaLnBrk="1" hangingPunct="1">
              <a:buSzPct val="75000"/>
              <a:buFontTx/>
              <a:buChar char="•"/>
              <a:defRPr/>
            </a:pPr>
            <a:endParaRPr lang="en-US" altLang="en-US" sz="800" dirty="0"/>
          </a:p>
          <a:p>
            <a:pPr marL="342900" indent="-342900" eaLnBrk="1" hangingPunct="1">
              <a:buSzPct val="75000"/>
              <a:buFontTx/>
              <a:buChar char="•"/>
              <a:defRPr/>
            </a:pPr>
            <a:r>
              <a:rPr lang="en-US" altLang="en-US" sz="2400" dirty="0"/>
              <a:t>Negative work attitudes/dissatisfaction</a:t>
            </a:r>
          </a:p>
          <a:p>
            <a:pPr marL="342900" indent="-342900" algn="r" eaLnBrk="1" hangingPunct="1">
              <a:buSzPct val="75000"/>
              <a:buFontTx/>
              <a:buNone/>
              <a:defRPr/>
            </a:pPr>
            <a:r>
              <a:rPr lang="en-US" altLang="en-US" sz="2400" dirty="0"/>
              <a:t>Block et al. 2003</a:t>
            </a: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4CE057-26A9-4524-9A5B-0BC79B47505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447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Behavioral Referral Criteria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600200"/>
            <a:ext cx="7924800" cy="4419600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buSzPct val="75000"/>
              <a:buFontTx/>
              <a:buChar char="•"/>
              <a:defRPr/>
            </a:pPr>
            <a:r>
              <a:rPr lang="en-US" altLang="en-US" sz="2600" dirty="0"/>
              <a:t>Excessive disability from pain &gt; 3 months</a:t>
            </a:r>
          </a:p>
          <a:p>
            <a:pPr marL="742950" lvl="1" indent="-285750" eaLnBrk="1" hangingPunct="1">
              <a:lnSpc>
                <a:spcPct val="80000"/>
              </a:lnSpc>
              <a:buSzPct val="75000"/>
              <a:buFontTx/>
              <a:buChar char="•"/>
              <a:defRPr/>
            </a:pPr>
            <a:r>
              <a:rPr lang="en-US" altLang="en-US" sz="2200" dirty="0"/>
              <a:t>Prolonged “activity intolerance” after injury</a:t>
            </a:r>
          </a:p>
          <a:p>
            <a:pPr marL="742950" lvl="1" indent="-285750" eaLnBrk="1" hangingPunct="1">
              <a:lnSpc>
                <a:spcPct val="80000"/>
              </a:lnSpc>
              <a:buSzPct val="75000"/>
              <a:buFontTx/>
              <a:buChar char="•"/>
              <a:defRPr/>
            </a:pPr>
            <a:r>
              <a:rPr lang="en-US" altLang="en-US" sz="2200" dirty="0"/>
              <a:t>Excessive reclining (&gt;15+ hours)</a:t>
            </a:r>
          </a:p>
          <a:p>
            <a:pPr marL="742950" lvl="1" indent="-285750" eaLnBrk="1" hangingPunct="1">
              <a:lnSpc>
                <a:spcPct val="80000"/>
              </a:lnSpc>
              <a:buSzPct val="75000"/>
              <a:buFont typeface="Verdana" pitchFamily="34" charset="0"/>
              <a:buNone/>
              <a:defRPr/>
            </a:pPr>
            <a:endParaRPr lang="en-US" altLang="en-US" sz="800" dirty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Char char="•"/>
              <a:defRPr/>
            </a:pPr>
            <a:r>
              <a:rPr lang="en-US" altLang="en-US" sz="2600" dirty="0"/>
              <a:t>“Catastrophizing” regarding recovery</a:t>
            </a:r>
          </a:p>
          <a:p>
            <a:pPr marL="0" indent="0" eaLnBrk="1" hangingPunct="1">
              <a:lnSpc>
                <a:spcPct val="80000"/>
              </a:lnSpc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Char char="•"/>
              <a:defRPr/>
            </a:pPr>
            <a:r>
              <a:rPr lang="en-US" altLang="en-US" sz="2600" dirty="0"/>
              <a:t>Negative outcomes with all other treatments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Char char="•"/>
              <a:defRPr/>
            </a:pPr>
            <a:r>
              <a:rPr lang="en-US" altLang="en-US" sz="2600" dirty="0"/>
              <a:t>High dose opioids and/or anxiolytics/benzos</a:t>
            </a:r>
          </a:p>
          <a:p>
            <a:pPr marL="0" indent="0" eaLnBrk="1" hangingPunct="1">
              <a:lnSpc>
                <a:spcPct val="80000"/>
              </a:lnSpc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Char char="•"/>
              <a:defRPr/>
            </a:pPr>
            <a:r>
              <a:rPr lang="en-US" altLang="en-US" sz="2600" dirty="0"/>
              <a:t>Litigation or continuing benefits s/p injury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Char char="•"/>
              <a:defRPr/>
            </a:pPr>
            <a:endParaRPr lang="en-US" altLang="en-US" sz="800" dirty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Char char="•"/>
              <a:defRPr/>
            </a:pPr>
            <a:r>
              <a:rPr lang="en-US" altLang="en-US" sz="2600" dirty="0"/>
              <a:t>History of non-adherence with treatment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Char char="•"/>
              <a:defRPr/>
            </a:pPr>
            <a:endParaRPr lang="en-US" altLang="en-US" sz="800" dirty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Char char="•"/>
              <a:defRPr/>
            </a:pPr>
            <a:r>
              <a:rPr lang="en-US" altLang="en-US" sz="2600" dirty="0"/>
              <a:t>Persistent maladaptive coping efforts</a:t>
            </a:r>
          </a:p>
          <a:p>
            <a:pPr marL="742950" lvl="1" indent="-285750" algn="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200" dirty="0"/>
              <a:t>Block et al. 2003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324235-7633-4A4E-837A-41B499A2F51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400" dirty="0"/>
              <a:t>Depression and Medical Treatment Outcome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01000" cy="426720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en-US" sz="2600" dirty="0"/>
              <a:t>Depression</a:t>
            </a:r>
          </a:p>
          <a:p>
            <a:pPr marL="342900" indent="-342900" eaLnBrk="1" hangingPunct="1">
              <a:buSzPct val="75000"/>
              <a:buFontTx/>
              <a:buChar char="•"/>
              <a:defRPr/>
            </a:pPr>
            <a:r>
              <a:rPr lang="en-US" sz="2600" dirty="0"/>
              <a:t>Prevalence among </a:t>
            </a:r>
            <a:r>
              <a:rPr lang="en-US" sz="2600" u="sng" dirty="0"/>
              <a:t>Medical Patients</a:t>
            </a:r>
            <a:r>
              <a:rPr lang="en-US" sz="2600" dirty="0"/>
              <a:t> </a:t>
            </a:r>
            <a:endParaRPr lang="en-US" sz="1700" dirty="0"/>
          </a:p>
          <a:p>
            <a:pPr marL="342900" indent="-342900" algn="r" eaLnBrk="1" hangingPunct="1">
              <a:buSzPct val="75000"/>
              <a:buFontTx/>
              <a:buChar char="•"/>
              <a:defRPr/>
            </a:pPr>
            <a:endParaRPr lang="en-US" sz="900" dirty="0"/>
          </a:p>
          <a:p>
            <a:pPr marL="742950" lvl="1" indent="-285750" eaLnBrk="1" hangingPunct="1">
              <a:buSzPct val="75000"/>
              <a:buFontTx/>
              <a:buChar char="•"/>
              <a:defRPr/>
            </a:pPr>
            <a:r>
              <a:rPr lang="en-US" sz="2200" dirty="0"/>
              <a:t>5-40% in primary care </a:t>
            </a:r>
            <a:r>
              <a:rPr lang="en-US" sz="1500" dirty="0"/>
              <a:t>Coyne 2002; Niles 2005, </a:t>
            </a:r>
            <a:r>
              <a:rPr lang="en-US" sz="1500" dirty="0" err="1"/>
              <a:t>Gaynes</a:t>
            </a:r>
            <a:r>
              <a:rPr lang="en-US" sz="1500" dirty="0"/>
              <a:t> 2007</a:t>
            </a:r>
          </a:p>
          <a:p>
            <a:pPr marL="742950" lvl="1" indent="-285750" eaLnBrk="1" hangingPunct="1">
              <a:buSzPct val="75000"/>
              <a:buFontTx/>
              <a:buChar char="•"/>
              <a:defRPr/>
            </a:pPr>
            <a:r>
              <a:rPr lang="en-US" sz="2200" dirty="0"/>
              <a:t>30-40+% among patients with pain      </a:t>
            </a:r>
            <a:r>
              <a:rPr lang="en-US" sz="1800" dirty="0"/>
              <a:t>Turner 1984</a:t>
            </a:r>
          </a:p>
          <a:p>
            <a:pPr marL="742950" lvl="1" indent="-285750" eaLnBrk="1" hangingPunct="1">
              <a:buSzPct val="75000"/>
              <a:buFontTx/>
              <a:buChar char="•"/>
              <a:defRPr/>
            </a:pPr>
            <a:r>
              <a:rPr lang="en-US" sz="2200" dirty="0"/>
              <a:t>~50% Gatchel &amp; Young (2005) preliminary data of patients with pain disorders</a:t>
            </a:r>
          </a:p>
          <a:p>
            <a:pPr marL="742950" lvl="1" indent="-285750" eaLnBrk="1" hangingPunct="1">
              <a:buSzPct val="75000"/>
              <a:buFontTx/>
              <a:buChar char="•"/>
              <a:defRPr/>
            </a:pPr>
            <a:endParaRPr lang="en-US" sz="900" dirty="0"/>
          </a:p>
          <a:p>
            <a:pPr marL="487362" indent="-285750" eaLnBrk="1" hangingPunct="1">
              <a:buSzPct val="75000"/>
              <a:buFontTx/>
              <a:buChar char="•"/>
              <a:defRPr/>
            </a:pPr>
            <a:r>
              <a:rPr lang="en-US" sz="2600" dirty="0"/>
              <a:t>A common condition that merits at least initial evaluation in patients with pain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631B6A-5AC2-44C7-8099-A6921B6F0D4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400" dirty="0"/>
              <a:t>Anxiety and Medical</a:t>
            </a:r>
            <a:br>
              <a:rPr lang="en-US" sz="3400" dirty="0"/>
            </a:br>
            <a:r>
              <a:rPr lang="en-US" sz="3400" dirty="0"/>
              <a:t>Treatment Outcome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5025" cy="4257675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  <a:defRPr/>
            </a:pPr>
            <a:r>
              <a:rPr lang="en-US" dirty="0"/>
              <a:t>Anxiety</a:t>
            </a:r>
          </a:p>
          <a:p>
            <a:pPr marL="342900" indent="-342900" eaLnBrk="1" hangingPunct="1">
              <a:buSzPct val="75000"/>
              <a:buFontTx/>
              <a:buChar char="•"/>
              <a:defRPr/>
            </a:pPr>
            <a:r>
              <a:rPr lang="en-US" dirty="0"/>
              <a:t>Prevalence Among </a:t>
            </a:r>
            <a:r>
              <a:rPr lang="en-US" u="sng" dirty="0"/>
              <a:t>Medical Patients</a:t>
            </a:r>
            <a:endParaRPr lang="en-US" sz="1900" dirty="0"/>
          </a:p>
          <a:p>
            <a:pPr marL="342900" indent="-342900" algn="r" eaLnBrk="1" hangingPunct="1">
              <a:buSzPct val="75000"/>
              <a:buFontTx/>
              <a:buChar char="•"/>
              <a:defRPr/>
            </a:pPr>
            <a:endParaRPr lang="en-US" sz="1000" dirty="0"/>
          </a:p>
          <a:p>
            <a:pPr marL="742950" lvl="1" indent="-285750" eaLnBrk="1" hangingPunct="1">
              <a:buSzPct val="75000"/>
              <a:buFontTx/>
              <a:buChar char="•"/>
              <a:defRPr/>
            </a:pPr>
            <a:r>
              <a:rPr lang="en-US" dirty="0"/>
              <a:t>49% Primary Care, 52% Specialty Clinics</a:t>
            </a:r>
          </a:p>
          <a:p>
            <a:pPr marL="1143000" lvl="2" eaLnBrk="1" hangingPunct="1">
              <a:buSzPct val="75000"/>
              <a:buFontTx/>
              <a:buChar char="•"/>
              <a:defRPr/>
            </a:pPr>
            <a:r>
              <a:rPr lang="en-US" dirty="0"/>
              <a:t>Social phobia, GAD, PTSD 		        </a:t>
            </a:r>
            <a:r>
              <a:rPr lang="en-US" sz="1800" dirty="0" err="1"/>
              <a:t>Gaynes</a:t>
            </a:r>
            <a:r>
              <a:rPr lang="en-US" sz="1800" dirty="0"/>
              <a:t> et al. 2007</a:t>
            </a:r>
          </a:p>
          <a:p>
            <a:pPr marL="742950" lvl="1" indent="-285750" eaLnBrk="1" hangingPunct="1">
              <a:buSzPct val="75000"/>
              <a:buFontTx/>
              <a:buChar char="•"/>
              <a:defRPr/>
            </a:pPr>
            <a:r>
              <a:rPr lang="en-US" dirty="0"/>
              <a:t>40-50% preliminary data of pain patients</a:t>
            </a:r>
          </a:p>
          <a:p>
            <a:pPr marL="742950" lvl="1" indent="-285750" algn="r" eaLnBrk="1" hangingPunct="1">
              <a:buSzPct val="75000"/>
              <a:buFontTx/>
              <a:buChar char="•"/>
              <a:defRPr/>
            </a:pPr>
            <a:r>
              <a:rPr lang="en-US" sz="1700" dirty="0"/>
              <a:t>Gatchel &amp; Young 2005, Reid et al. 2002</a:t>
            </a:r>
          </a:p>
          <a:p>
            <a:pPr marL="742950" lvl="1" indent="-285750" algn="r" eaLnBrk="1" hangingPunct="1">
              <a:buSzPct val="75000"/>
              <a:buFontTx/>
              <a:buChar char="•"/>
              <a:defRPr/>
            </a:pPr>
            <a:endParaRPr lang="en-US" sz="1700" dirty="0"/>
          </a:p>
          <a:p>
            <a:pPr marL="487362" indent="-285750" eaLnBrk="1" hangingPunct="1">
              <a:buSzPct val="75000"/>
              <a:buFontTx/>
              <a:buChar char="•"/>
              <a:defRPr/>
            </a:pPr>
            <a:r>
              <a:rPr lang="en-US" dirty="0"/>
              <a:t>A common condition that merits at least initial evaluation in patients with pain </a:t>
            </a:r>
            <a:endParaRPr lang="en-US" sz="2100" dirty="0"/>
          </a:p>
          <a:p>
            <a:pPr marL="342900" indent="-342900" algn="r" eaLnBrk="1" hangingPunct="1">
              <a:buFont typeface="Wingdings" pitchFamily="2" charset="2"/>
              <a:buNone/>
              <a:defRPr/>
            </a:pPr>
            <a:endParaRPr lang="en-US" sz="1000" dirty="0"/>
          </a:p>
          <a:p>
            <a:pPr marL="342900" indent="-342900"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4CD2B2-6C90-4B84-9BF6-0612AB5BFE4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400" dirty="0"/>
              <a:t>Influence of Mood on Medical Treatment Outcome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676400"/>
            <a:ext cx="8763000" cy="5029200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  <a:defRPr/>
            </a:pPr>
            <a:endParaRPr lang="en-US" sz="1000" dirty="0"/>
          </a:p>
          <a:p>
            <a:pPr marL="0" indent="-273050" algn="ctr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dirty="0"/>
              <a:t>Depression and Anxiety Disorders</a:t>
            </a:r>
          </a:p>
          <a:p>
            <a:pPr marL="0" indent="-27305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000" dirty="0"/>
          </a:p>
          <a:p>
            <a:pPr marL="557213" lvl="1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en-US" sz="2000" dirty="0"/>
              <a:t>INCREASED:</a:t>
            </a:r>
          </a:p>
          <a:p>
            <a:pPr marL="557213" lvl="1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en-US" sz="800" dirty="0"/>
          </a:p>
          <a:p>
            <a:pPr marL="812800"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Health care utilization, MD/ER visits</a:t>
            </a:r>
          </a:p>
          <a:p>
            <a:pPr marL="812800"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Medication use (</a:t>
            </a:r>
            <a:r>
              <a:rPr lang="en-US" sz="2000" dirty="0">
                <a:solidFill>
                  <a:srgbClr val="FF0000"/>
                </a:solidFill>
              </a:rPr>
              <a:t>3-6 fold increase in opioid prescriptions</a:t>
            </a:r>
            <a:r>
              <a:rPr lang="en-US" sz="2000" dirty="0"/>
              <a:t>)</a:t>
            </a:r>
          </a:p>
          <a:p>
            <a:pPr marL="584200" lvl="2" indent="0" algn="r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/>
              <a:t>Reid et al. 2002; Sullivan et al. 2005</a:t>
            </a:r>
          </a:p>
          <a:p>
            <a:pPr marL="812800"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Premature treatment drop-out, relapse after treatment</a:t>
            </a:r>
          </a:p>
          <a:p>
            <a:pPr marL="812800"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Sedentary activity, alcohol/drug use</a:t>
            </a:r>
          </a:p>
          <a:p>
            <a:pPr marL="812800"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 marL="812800"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Number of health and pain complaints</a:t>
            </a:r>
          </a:p>
          <a:p>
            <a:pPr marL="812800"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Pain severity</a:t>
            </a:r>
          </a:p>
          <a:p>
            <a:pPr marL="812800"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Post-operative pain</a:t>
            </a:r>
          </a:p>
          <a:p>
            <a:pPr marL="812800"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Duration of pain</a:t>
            </a:r>
          </a:p>
          <a:p>
            <a:pPr marL="812800"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Functional limitation and disability</a:t>
            </a:r>
          </a:p>
          <a:p>
            <a:pPr marL="557213" lvl="1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en-US" sz="800" dirty="0"/>
          </a:p>
          <a:p>
            <a:pPr marL="812800" lvl="2" algn="r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/>
              <a:t>Adapted from Van Dorsten &amp; Weisberg 2011</a:t>
            </a:r>
          </a:p>
          <a:p>
            <a:pPr marL="1828800" lvl="4" indent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1600" dirty="0"/>
          </a:p>
          <a:p>
            <a:pPr marL="742950" lvl="1" indent="-285750" eaLnBrk="1" hangingPunct="1">
              <a:lnSpc>
                <a:spcPct val="80000"/>
              </a:lnSpc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CAEB98-56AA-43B8-8D22-E8C4FC729ED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400" dirty="0"/>
              <a:t>Influence of Mood on Medical Treatment Outcome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676400"/>
            <a:ext cx="8763000" cy="5029200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  <a:defRPr/>
            </a:pPr>
            <a:endParaRPr lang="en-US" sz="1000" dirty="0"/>
          </a:p>
          <a:p>
            <a:pPr marL="0" indent="-273050" algn="ctr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dirty="0"/>
              <a:t>Depression and Anxiety Disorders</a:t>
            </a:r>
          </a:p>
          <a:p>
            <a:pPr marL="0" indent="-273050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1000" dirty="0"/>
          </a:p>
          <a:p>
            <a:pPr lvl="1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en-US" sz="2400" dirty="0"/>
              <a:t>DECREASED</a:t>
            </a:r>
            <a:r>
              <a:rPr lang="en-US" sz="3200" dirty="0"/>
              <a:t>:</a:t>
            </a:r>
          </a:p>
          <a:p>
            <a:pPr lvl="1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en-US" sz="1000" dirty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Return to work</a:t>
            </a:r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1000" dirty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Adherence with treatment recommendations</a:t>
            </a:r>
          </a:p>
          <a:p>
            <a:pPr lvl="3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chemeClr val="accent2"/>
                </a:solidFill>
              </a:rPr>
              <a:t>1.79-3.0</a:t>
            </a:r>
            <a:r>
              <a:rPr lang="en-US" sz="2400" dirty="0"/>
              <a:t> odds ratio of poor adherence </a:t>
            </a:r>
          </a:p>
          <a:p>
            <a:pPr marL="914400" lvl="3" indent="0" algn="r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en-US" sz="1600" dirty="0"/>
              <a:t>Grenard et al. 2011, </a:t>
            </a:r>
            <a:r>
              <a:rPr lang="en-US" sz="1600" dirty="0" err="1"/>
              <a:t>DeMatteo</a:t>
            </a:r>
            <a:r>
              <a:rPr lang="en-US" sz="1600" dirty="0"/>
              <a:t> et al. 2002, Gonzales et al. 2008</a:t>
            </a:r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dirty="0"/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Overall rehabilitative outcome</a:t>
            </a:r>
          </a:p>
          <a:p>
            <a:pPr lvl="2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~50% retention of information provided</a:t>
            </a:r>
          </a:p>
          <a:p>
            <a:pPr marL="557213" lvl="1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>
                <a:schemeClr val="tx1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en-US" sz="800" dirty="0"/>
          </a:p>
          <a:p>
            <a:pPr marL="812800" lvl="2" algn="r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1600" dirty="0"/>
              <a:t>Adapted from Van Dorsten &amp; Weisberg 2011</a:t>
            </a:r>
          </a:p>
          <a:p>
            <a:pPr marL="1828800" lvl="4" indent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1600" dirty="0"/>
          </a:p>
          <a:p>
            <a:pPr marL="742950" lvl="1" indent="-285750" eaLnBrk="1" hangingPunct="1">
              <a:lnSpc>
                <a:spcPct val="80000"/>
              </a:lnSpc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D76820-AEF6-4443-9450-ADB1F0F5BEC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17513" y="15240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400" dirty="0"/>
              <a:t>Methods of Summarizing Psychological Assessment Data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31938"/>
            <a:ext cx="8229600" cy="4876800"/>
          </a:xfrm>
        </p:spPr>
        <p:txBody>
          <a:bodyPr/>
          <a:lstStyle/>
          <a:p>
            <a:pPr lvl="1" eaLnBrk="1" hangingPunct="1">
              <a:buSzPct val="75000"/>
              <a:buFontTx/>
              <a:buNone/>
              <a:defRPr/>
            </a:pPr>
            <a:r>
              <a:rPr lang="en-US" altLang="en-US" sz="2200" dirty="0"/>
              <a:t>3-4 Pre-Surgical “Systems” previously published</a:t>
            </a:r>
          </a:p>
          <a:p>
            <a:pPr lvl="1" eaLnBrk="1" hangingPunct="1">
              <a:buSzPct val="75000"/>
              <a:buFontTx/>
              <a:buNone/>
              <a:defRPr/>
            </a:pPr>
            <a:endParaRPr lang="en-US" altLang="en-US" sz="1000" dirty="0"/>
          </a:p>
          <a:p>
            <a:pPr lvl="2" eaLnBrk="1" hangingPunct="1">
              <a:buSzPct val="75000"/>
              <a:buFontTx/>
              <a:buChar char="•"/>
              <a:defRPr/>
            </a:pPr>
            <a:r>
              <a:rPr lang="en-US" altLang="en-US" sz="2400" dirty="0"/>
              <a:t>Each considers several “weighted” medical and psychological risk factors</a:t>
            </a:r>
          </a:p>
          <a:p>
            <a:pPr lvl="2" eaLnBrk="1" hangingPunct="1">
              <a:buSzPct val="75000"/>
              <a:buFontTx/>
              <a:buChar char="•"/>
              <a:defRPr/>
            </a:pPr>
            <a:r>
              <a:rPr lang="en-US" altLang="en-US" sz="2400" dirty="0"/>
              <a:t>Typically offers “red-yellow-green” or </a:t>
            </a:r>
          </a:p>
          <a:p>
            <a:pPr marL="630238" lvl="2" indent="0" eaLnBrk="1" hangingPunct="1">
              <a:buSzPct val="75000"/>
              <a:buFont typeface="Wingdings 2" pitchFamily="18" charset="2"/>
              <a:buNone/>
              <a:defRPr/>
            </a:pPr>
            <a:r>
              <a:rPr lang="en-US" altLang="en-US" sz="2400" dirty="0"/>
              <a:t>	“good-fair-poor” classifications</a:t>
            </a:r>
          </a:p>
          <a:p>
            <a:pPr lvl="2" eaLnBrk="1" hangingPunct="1">
              <a:buSzPct val="75000"/>
              <a:buFontTx/>
              <a:buChar char="•"/>
              <a:defRPr/>
            </a:pPr>
            <a:r>
              <a:rPr lang="en-US" altLang="en-US" sz="2400" dirty="0"/>
              <a:t>Predictive accuracy of “scorecards” 75-85%</a:t>
            </a:r>
          </a:p>
          <a:p>
            <a:pPr lvl="2" eaLnBrk="1" hangingPunct="1">
              <a:buSzPct val="75000"/>
              <a:buFontTx/>
              <a:buChar char="•"/>
              <a:defRPr/>
            </a:pPr>
            <a:r>
              <a:rPr lang="en-US" altLang="en-US" sz="2400" dirty="0"/>
              <a:t>Good candidates have consistently shown superior pain relief, improved functional ability, less pain medication, and fewer complications and re-surgeries </a:t>
            </a:r>
          </a:p>
          <a:p>
            <a:pPr lvl="2" eaLnBrk="1" hangingPunct="1">
              <a:buSzPct val="75000"/>
              <a:buFontTx/>
              <a:buChar char="•"/>
              <a:defRPr/>
            </a:pPr>
            <a:r>
              <a:rPr lang="en-US" altLang="en-US" sz="2400" dirty="0"/>
              <a:t>Offers tangible treatment recommendations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635500"/>
          </a:xfrm>
        </p:spPr>
        <p:txBody>
          <a:bodyPr/>
          <a:lstStyle/>
          <a:p>
            <a:pPr>
              <a:defRPr/>
            </a:pPr>
            <a:r>
              <a:rPr lang="en-US" dirty="0"/>
              <a:t>Present Solid Rationale for Behavioral Assessment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dirty="0"/>
              <a:t>DO NOT TELL PATIENTS “You’re a good candidate unless the psych </a:t>
            </a:r>
            <a:r>
              <a:rPr lang="en-US" dirty="0" err="1"/>
              <a:t>eval</a:t>
            </a:r>
            <a:r>
              <a:rPr lang="en-US" dirty="0"/>
              <a:t> rules you out”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dirty="0"/>
              <a:t>DO NOT TELL PATIENTS what to say in order to get approved for implant  (e.g., “you must tell me that you got at least 50% relief during trial”)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dirty="0"/>
              <a:t>Discuss need for ongoing care to improve functional outcomes – will not “just happen”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dirty="0"/>
              <a:t>Devise plan for repeated measure of FUNCTION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US" sz="3200" dirty="0"/>
              <a:t>REFERRING OFFICE RESPONSIBILITIES -</a:t>
            </a:r>
            <a:br>
              <a:rPr lang="en-US" sz="3200" dirty="0"/>
            </a:br>
            <a:r>
              <a:rPr lang="en-US" sz="3200" dirty="0"/>
              <a:t>AVOID CONTAMINATING EVALUATION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1928A8-2EE5-4969-B3AE-F26A13AE4424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33600"/>
            <a:ext cx="8001000" cy="3255963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US" altLang="en-US" sz="3900" smtClean="0"/>
              <a:t>It is more important to know which </a:t>
            </a:r>
            <a:r>
              <a:rPr lang="en-US" altLang="en-US" sz="3900" i="1" smtClean="0"/>
              <a:t>person</a:t>
            </a:r>
            <a:r>
              <a:rPr lang="en-US" altLang="en-US" sz="3900" smtClean="0"/>
              <a:t> has a disease than to know which </a:t>
            </a:r>
            <a:r>
              <a:rPr lang="en-US" altLang="en-US" sz="3900" i="1" smtClean="0"/>
              <a:t>disease </a:t>
            </a:r>
            <a:r>
              <a:rPr lang="en-US" altLang="en-US" sz="3900" smtClean="0"/>
              <a:t>the person has.</a:t>
            </a:r>
          </a:p>
          <a:p>
            <a:pPr marL="342900" indent="-342900" algn="r" eaLnBrk="1" hangingPunct="1">
              <a:buFont typeface="Wingdings" pitchFamily="2" charset="2"/>
              <a:buNone/>
            </a:pPr>
            <a:r>
              <a:rPr lang="en-US" altLang="en-US" sz="2100" i="1" smtClean="0"/>
              <a:t>- Sir William Osler (1849-1919)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635500"/>
          </a:xfrm>
        </p:spPr>
        <p:txBody>
          <a:bodyPr/>
          <a:lstStyle/>
          <a:p>
            <a:pPr>
              <a:defRPr/>
            </a:pPr>
            <a:r>
              <a:rPr lang="en-US" dirty="0"/>
              <a:t>Emphasize that a “Behavioral Health” or “Behavioral Pain” evaluation is conducted as a standard part of the assessment 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dirty="0"/>
              <a:t>The PURPOSE of a Behavioral Pain assessment is to better elucidate the impact of a patient’s pain condition on their daily function.  This allows us to identify specific targets for behavior change.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dirty="0"/>
              <a:t>The PURPOSE of a “psych </a:t>
            </a:r>
            <a:r>
              <a:rPr lang="en-US" dirty="0" err="1"/>
              <a:t>eval</a:t>
            </a:r>
            <a:r>
              <a:rPr lang="en-US" dirty="0"/>
              <a:t>” is to determine the patient’s psychiatric functioning to better elucidate signs of mental illness.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US" sz="3200" dirty="0"/>
              <a:t>REFERRING OFFICE RESPONSIBILITIES -</a:t>
            </a:r>
            <a:br>
              <a:rPr lang="en-US" sz="3200" dirty="0"/>
            </a:br>
            <a:r>
              <a:rPr lang="en-US" sz="3200" dirty="0"/>
              <a:t>AVOID CONTAMINATING EVALUATION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49F154-FF35-4256-9DBA-9344E5796B0A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95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/>
              <a:t>Pre-Surgical Psychological Screening (PPS)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600200"/>
            <a:ext cx="8501063" cy="48085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Block et al. (2001) empirically tested predictive accuracy of various factors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800" dirty="0"/>
          </a:p>
          <a:p>
            <a:pPr eaLnBrk="1" hangingPunct="1">
              <a:buSzPct val="75000"/>
              <a:buFontTx/>
              <a:buChar char="•"/>
              <a:defRPr/>
            </a:pPr>
            <a:r>
              <a:rPr lang="en-US" altLang="en-US" dirty="0"/>
              <a:t>Evaluated 204 patients prior to </a:t>
            </a:r>
            <a:r>
              <a:rPr lang="en-US" altLang="en-US" i="1" dirty="0"/>
              <a:t>lumbar fusion or laminectomy (by definition…our patients have failed these procedures as well…)</a:t>
            </a:r>
          </a:p>
          <a:p>
            <a:pPr marL="109537" indent="0" eaLnBrk="1" hangingPunct="1">
              <a:buSzPct val="75000"/>
              <a:buFont typeface="Wingdings 3" pitchFamily="18" charset="2"/>
              <a:buNone/>
              <a:defRPr/>
            </a:pPr>
            <a:endParaRPr lang="en-US" altLang="en-US" sz="800" i="1" dirty="0"/>
          </a:p>
          <a:p>
            <a:pPr eaLnBrk="1" hangingPunct="1">
              <a:buSzPct val="75000"/>
              <a:buFontTx/>
              <a:buChar char="•"/>
              <a:defRPr/>
            </a:pPr>
            <a:r>
              <a:rPr lang="en-US" altLang="en-US" dirty="0"/>
              <a:t>Considered multiple medical and psychological risk factors</a:t>
            </a:r>
          </a:p>
          <a:p>
            <a:pPr marL="109537" indent="0" eaLnBrk="1" hangingPunct="1"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eaLnBrk="1" hangingPunct="1">
              <a:buSzPct val="75000"/>
              <a:buFontTx/>
              <a:buChar char="•"/>
              <a:defRPr/>
            </a:pPr>
            <a:r>
              <a:rPr lang="en-US" altLang="en-US" dirty="0"/>
              <a:t>Evaluated predictions against outcomes</a:t>
            </a:r>
          </a:p>
          <a:p>
            <a:pPr lvl="1" eaLnBrk="1" hangingPunct="1">
              <a:buSzPct val="75000"/>
              <a:buFontTx/>
              <a:buChar char="•"/>
              <a:defRPr/>
            </a:pPr>
            <a:r>
              <a:rPr lang="en-US" altLang="en-US" dirty="0"/>
              <a:t>VAS/NRS, medication use, Oswestry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5C8BCC-CD20-4A26-B25A-CFB1B1182BC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400"/>
              <a:t>PPS Psychological Risk Factors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52600"/>
            <a:ext cx="5029200" cy="4267200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200" u="sng" smtClean="0"/>
              <a:t>Risk Factor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Pending Litigation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Worker’s Compensation - current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Job Dissatisfaction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endParaRPr lang="en-US" altLang="en-US" sz="700" smtClean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Heavy Job Demands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endParaRPr lang="en-US" altLang="en-US" sz="700" smtClean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Substance Abuse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endParaRPr lang="en-US" altLang="en-US" sz="2000" smtClean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Family Reinforcement of Pain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endParaRPr lang="en-US" altLang="en-US" sz="1300" smtClean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Marital Dissatisfaction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Physical/Sexual Abuse History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Pre-Injury Psychological Treatment</a:t>
            </a:r>
          </a:p>
        </p:txBody>
      </p:sp>
      <p:sp>
        <p:nvSpPr>
          <p:cNvPr id="3584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600200"/>
            <a:ext cx="36576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200" u="sng" smtClean="0"/>
              <a:t>Risk Score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1 = Mod, 2 = Severe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2 = &gt;50 lbs lifting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1 = Pre-Injury, 2= Current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1 = Mod, 2 = Extreme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1 = Mod 2 = Extreme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1 = Past, 2 = Current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1 = Outpt, 2 =Inpatient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2F7E06-6B90-4F45-A758-29820559703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/>
              <a:t>PPS Psychological Testing Risk Factors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5029200" cy="4267200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200" u="sng" smtClean="0"/>
              <a:t>Risk Factor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MMPI-2 Elevations &gt; 70 </a:t>
            </a:r>
            <a:r>
              <a:rPr lang="en-US" altLang="en-US" sz="2000" smtClean="0">
                <a:solidFill>
                  <a:srgbClr val="FFFF00"/>
                </a:solidFill>
              </a:rPr>
              <a:t>(max = 4)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	HS – Hypochondriasis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	HY – Hysteria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endParaRPr lang="en-US" altLang="en-US" sz="800" smtClean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	D – Depression 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			     	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endParaRPr lang="en-US" altLang="en-US" sz="800" smtClean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PD – Resistant to Authority/Anger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	PT – Psychasthenia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endParaRPr lang="en-US" altLang="en-US" sz="700" smtClean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Coping Strategies Quest. (max = 2)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	Low Self-Reliance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	Poor Ability to Control Pain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endParaRPr lang="en-US" altLang="en-US" sz="900" smtClean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Psychological Total Risk Score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endParaRPr lang="en-US" altLang="en-US" sz="1300" smtClean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endParaRPr lang="en-US" altLang="en-US" sz="700" smtClean="0"/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1752600"/>
            <a:ext cx="31242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u="sng" smtClean="0"/>
              <a:t>Risk Score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2 = Pre-Existing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1 = Reactive to Pain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smtClean="0"/>
              <a:t>≥10 = high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966D70-6B9C-4F17-A741-2289D695D31E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/>
              <a:t>PPS Medical Risk Factors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5029200" cy="4267200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200" u="sng" smtClean="0"/>
              <a:t>Risk Factor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Chronicity of Health Complaints	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Previous Spine Procedures		</a:t>
            </a:r>
            <a:endParaRPr lang="en-US" altLang="en-US" sz="800" smtClean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Destructiveness of Procedures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			     	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endParaRPr lang="en-US" altLang="en-US" sz="800" smtClean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Non-Organic Signs	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Non-Spine Related Medical Treatments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endParaRPr lang="en-US" altLang="en-US" sz="700" smtClean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Smoking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Obesity (Class II)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	</a:t>
            </a:r>
            <a:endParaRPr lang="en-US" altLang="en-US" sz="900" smtClean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r>
              <a:rPr lang="en-US" altLang="en-US" sz="2000" smtClean="0"/>
              <a:t>Medical Total Risk Score</a:t>
            </a:r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endParaRPr lang="en-US" altLang="en-US" sz="1300" smtClean="0"/>
          </a:p>
          <a:p>
            <a:pPr marL="342900" indent="-342900" eaLnBrk="1" hangingPunct="1">
              <a:lnSpc>
                <a:spcPct val="80000"/>
              </a:lnSpc>
              <a:buSzPct val="75000"/>
              <a:buFontTx/>
              <a:buNone/>
            </a:pPr>
            <a:endParaRPr lang="en-US" altLang="en-US" sz="700" smtClean="0"/>
          </a:p>
        </p:txBody>
      </p:sp>
      <p:sp>
        <p:nvSpPr>
          <p:cNvPr id="3994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1752600"/>
            <a:ext cx="31242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u="sng" smtClean="0"/>
              <a:t>Risk Score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0-2 (duration)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0-2 (number)</a:t>
            </a:r>
            <a:endParaRPr lang="en-US" altLang="en-US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1 = Laminectomy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2 = Fusion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2 = If Present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1-2 (amount)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1-2 (amount)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smtClean="0"/>
              <a:t>1 if ≥50 % of Ideal Wt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smtClean="0"/>
              <a:t>≥8 = high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736D8A-B066-4EBA-82DB-BDBC32D22930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/>
              <a:t>PPS Determination of Surgical Prognosis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510463" cy="4267200"/>
          </a:xfrm>
        </p:spPr>
        <p:txBody>
          <a:bodyPr/>
          <a:lstStyle/>
          <a:p>
            <a:pPr eaLnBrk="1" hangingPunct="1">
              <a:buSzPct val="75000"/>
              <a:buFontTx/>
              <a:buNone/>
            </a:pPr>
            <a:r>
              <a:rPr lang="en-US" altLang="en-US" smtClean="0"/>
              <a:t>GOOD – Low Medical and Psych Risk</a:t>
            </a:r>
          </a:p>
          <a:p>
            <a:pPr eaLnBrk="1" hangingPunct="1">
              <a:buSzPct val="75000"/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chemeClr val="accent2"/>
                </a:solidFill>
              </a:rPr>
              <a:t>15.2% </a:t>
            </a:r>
            <a:r>
              <a:rPr lang="en-US" altLang="en-US" smtClean="0"/>
              <a:t>of Block (2001) Sample</a:t>
            </a:r>
          </a:p>
          <a:p>
            <a:pPr eaLnBrk="1" hangingPunct="1">
              <a:buSzPct val="75000"/>
              <a:buFontTx/>
              <a:buNone/>
            </a:pPr>
            <a:endParaRPr lang="en-US" altLang="en-US" sz="1800" smtClean="0"/>
          </a:p>
          <a:p>
            <a:pPr eaLnBrk="1" hangingPunct="1">
              <a:buSzPct val="75000"/>
              <a:buFontTx/>
              <a:buNone/>
            </a:pPr>
            <a:r>
              <a:rPr lang="en-US" altLang="en-US" smtClean="0"/>
              <a:t>FAIR – One HIGH and One LOW Risk</a:t>
            </a:r>
          </a:p>
          <a:p>
            <a:pPr eaLnBrk="1" hangingPunct="1">
              <a:buSzPct val="75000"/>
              <a:buFontTx/>
              <a:buNone/>
            </a:pPr>
            <a:r>
              <a:rPr lang="en-US" altLang="en-US" smtClean="0"/>
              <a:t>	58.8% of Block (2001) Sample</a:t>
            </a:r>
          </a:p>
          <a:p>
            <a:pPr eaLnBrk="1" hangingPunct="1">
              <a:buSzPct val="75000"/>
              <a:buFontTx/>
              <a:buNone/>
            </a:pPr>
            <a:endParaRPr lang="en-US" altLang="en-US" sz="1800" smtClean="0"/>
          </a:p>
          <a:p>
            <a:pPr eaLnBrk="1" hangingPunct="1">
              <a:buSzPct val="75000"/>
              <a:buFontTx/>
              <a:buNone/>
            </a:pPr>
            <a:r>
              <a:rPr lang="en-US" altLang="en-US" smtClean="0"/>
              <a:t>POOR – High Medical and Psych Risks</a:t>
            </a:r>
          </a:p>
          <a:p>
            <a:pPr eaLnBrk="1" hangingPunct="1">
              <a:buSzPct val="75000"/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chemeClr val="accent2"/>
                </a:solidFill>
              </a:rPr>
              <a:t>26%</a:t>
            </a:r>
            <a:r>
              <a:rPr lang="en-US" altLang="en-US" smtClean="0"/>
              <a:t> of Block (2001) Sample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A79C98-BC0B-4BF2-9C4B-FC4FD9575F16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/>
              <a:t>PPS Accuracy of Prediction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434263" cy="4267200"/>
          </a:xfrm>
        </p:spPr>
        <p:txBody>
          <a:bodyPr/>
          <a:lstStyle/>
          <a:p>
            <a:pPr eaLnBrk="1" hangingPunct="1">
              <a:buSzPct val="75000"/>
              <a:buFontTx/>
              <a:buNone/>
            </a:pPr>
            <a:r>
              <a:rPr lang="en-US" altLang="en-US" smtClean="0"/>
              <a:t>GOOD Prognosis Group</a:t>
            </a:r>
          </a:p>
          <a:p>
            <a:pPr eaLnBrk="1" hangingPunct="1">
              <a:buSzPct val="75000"/>
              <a:buFontTx/>
              <a:buNone/>
            </a:pPr>
            <a:r>
              <a:rPr lang="en-US" altLang="en-US" smtClean="0"/>
              <a:t>	9.7 False Positive Rate (3/31)</a:t>
            </a:r>
          </a:p>
          <a:p>
            <a:pPr eaLnBrk="1" hangingPunct="1">
              <a:buSzPct val="75000"/>
              <a:buFontTx/>
              <a:buNone/>
            </a:pPr>
            <a:endParaRPr lang="en-US" altLang="en-US" sz="1600" smtClean="0"/>
          </a:p>
          <a:p>
            <a:pPr eaLnBrk="1" hangingPunct="1">
              <a:buSzPct val="75000"/>
              <a:buFontTx/>
              <a:buNone/>
            </a:pPr>
            <a:r>
              <a:rPr lang="en-US" altLang="en-US" smtClean="0"/>
              <a:t>FAIR Prognosis Group</a:t>
            </a:r>
          </a:p>
          <a:p>
            <a:pPr eaLnBrk="1" hangingPunct="1">
              <a:buSzPct val="75000"/>
              <a:buFontTx/>
              <a:buNone/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rgbClr val="FF0000"/>
                </a:solidFill>
              </a:rPr>
              <a:t>19.2</a:t>
            </a:r>
            <a:r>
              <a:rPr lang="en-US" altLang="en-US" smtClean="0"/>
              <a:t> False Positive Rate (23/120) </a:t>
            </a:r>
          </a:p>
          <a:p>
            <a:pPr eaLnBrk="1" hangingPunct="1">
              <a:buSzPct val="75000"/>
              <a:buFontTx/>
              <a:buNone/>
            </a:pPr>
            <a:endParaRPr lang="en-US" altLang="en-US" sz="1600" smtClean="0"/>
          </a:p>
          <a:p>
            <a:pPr eaLnBrk="1" hangingPunct="1">
              <a:buSzPct val="75000"/>
              <a:buFontTx/>
              <a:buNone/>
            </a:pPr>
            <a:r>
              <a:rPr lang="en-US" altLang="en-US" smtClean="0"/>
              <a:t>POOR Prognosis Group</a:t>
            </a:r>
          </a:p>
          <a:p>
            <a:pPr eaLnBrk="1" hangingPunct="1">
              <a:buSzPct val="75000"/>
              <a:buFontTx/>
              <a:buNone/>
            </a:pPr>
            <a:r>
              <a:rPr lang="en-US" altLang="en-US" smtClean="0"/>
              <a:t>	11.3 False Negative Rate (6/53)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D32CF6C-F4BC-43CF-9D96-7E7EDAB3B35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400"/>
              <a:t>PPS Factor Contributions to Overall Prediction of Surgical Outcome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7510463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/>
              <a:t>Psychological Testing Data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/>
              <a:t>	Correctly Classified </a:t>
            </a:r>
            <a:r>
              <a:rPr lang="en-US" altLang="en-US" sz="2400" smtClean="0">
                <a:solidFill>
                  <a:schemeClr val="accent2"/>
                </a:solidFill>
              </a:rPr>
              <a:t>78.4%</a:t>
            </a:r>
            <a:r>
              <a:rPr lang="en-US" altLang="en-US" sz="2400" smtClean="0"/>
              <a:t> of Cases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>
                <a:solidFill>
                  <a:schemeClr val="accent2"/>
                </a:solidFill>
              </a:rPr>
              <a:t>PLUS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/>
              <a:t>Psychological Interview Data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/>
              <a:t>	 Correctly Classified </a:t>
            </a:r>
            <a:r>
              <a:rPr lang="en-US" altLang="en-US" sz="2400" smtClean="0">
                <a:solidFill>
                  <a:schemeClr val="accent2"/>
                </a:solidFill>
              </a:rPr>
              <a:t>83.3%</a:t>
            </a:r>
            <a:r>
              <a:rPr lang="en-US" altLang="en-US" sz="2400" smtClean="0"/>
              <a:t> of Cases </a:t>
            </a:r>
            <a:r>
              <a:rPr lang="en-US" altLang="en-US" sz="2400" smtClean="0">
                <a:solidFill>
                  <a:schemeClr val="accent2"/>
                </a:solidFill>
              </a:rPr>
              <a:t>(4.9%)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>
                <a:solidFill>
                  <a:schemeClr val="accent2"/>
                </a:solidFill>
              </a:rPr>
              <a:t>PLUS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/>
              <a:t>Medical Risk Factors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/>
              <a:t>	 Correctly Classified </a:t>
            </a:r>
            <a:r>
              <a:rPr lang="en-US" altLang="en-US" sz="2400" smtClean="0">
                <a:solidFill>
                  <a:schemeClr val="accent2"/>
                </a:solidFill>
              </a:rPr>
              <a:t>84.3%</a:t>
            </a:r>
            <a:r>
              <a:rPr lang="en-US" altLang="en-US" sz="2400" smtClean="0"/>
              <a:t> of Cases </a:t>
            </a:r>
            <a:r>
              <a:rPr lang="en-US" altLang="en-US" sz="2400" smtClean="0">
                <a:solidFill>
                  <a:schemeClr val="accent2"/>
                </a:solidFill>
              </a:rPr>
              <a:t>(1%)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/>
              <a:t>**Only Obesity &gt; 50% of ideal body weight contributed to prediction of outcome !!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B70329C-1B4B-447D-9B76-C7DF2D613A37}" type="slidenum">
              <a:rPr lang="en-US" altLang="en-US" sz="1400">
                <a:solidFill>
                  <a:srgbClr val="FFFFFF"/>
                </a:solidFill>
                <a:latin typeface="Candara" pitchFamily="34" charset="0"/>
              </a:rPr>
              <a:pPr/>
              <a:t>28</a:t>
            </a:fld>
            <a:endParaRPr lang="en-US" altLang="en-US" sz="140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61443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dirty="0"/>
              <a:t>Fear Avoidance of Activity</a:t>
            </a:r>
            <a:br>
              <a:rPr lang="en-US" sz="3600" dirty="0"/>
            </a:br>
            <a:r>
              <a:rPr lang="en-US" sz="3600" dirty="0"/>
              <a:t>“Kinesiophobia”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46163"/>
            <a:ext cx="8991600" cy="5562600"/>
          </a:xfrm>
        </p:spPr>
        <p:txBody>
          <a:bodyPr/>
          <a:lstStyle/>
          <a:p>
            <a:pPr marL="800100" lvl="1" indent="-533400" eaLnBrk="1" hangingPunct="1">
              <a:buFontTx/>
              <a:buNone/>
            </a:pPr>
            <a:endParaRPr lang="en-US" altLang="en-US" sz="1000" smtClean="0"/>
          </a:p>
          <a:p>
            <a:pPr marL="800100" lvl="1" indent="-533400" eaLnBrk="1" hangingPunct="1">
              <a:buFontTx/>
              <a:buNone/>
            </a:pPr>
            <a:r>
              <a:rPr lang="en-US" altLang="en-US" sz="2400" smtClean="0"/>
              <a:t>Avoidance of adaptive activity stemming from the maladaptive belief that activity will produce actual tissue damage, physical re-injury, or uncontrollable pain levels</a:t>
            </a:r>
          </a:p>
          <a:p>
            <a:pPr marL="800100" lvl="1" indent="-533400" eaLnBrk="1" hangingPunct="1">
              <a:buFontTx/>
              <a:buNone/>
            </a:pPr>
            <a:endParaRPr lang="en-US" altLang="en-US" sz="1000" smtClean="0"/>
          </a:p>
          <a:p>
            <a:pPr marL="800100" lvl="1" indent="-533400" eaLnBrk="1" hangingPunct="1">
              <a:buFontTx/>
              <a:buNone/>
            </a:pPr>
            <a:r>
              <a:rPr lang="en-US" altLang="en-US" sz="3000" smtClean="0"/>
              <a:t>Fear Avoidance/Kinesiophobia: SO WHAT?</a:t>
            </a:r>
          </a:p>
          <a:p>
            <a:pPr marL="800100" lvl="1" indent="-533400" eaLnBrk="1" hangingPunct="1">
              <a:buFontTx/>
              <a:buNone/>
            </a:pPr>
            <a:endParaRPr lang="en-US" altLang="en-US" sz="700" smtClean="0"/>
          </a:p>
          <a:p>
            <a:pPr marL="800100" lvl="1" indent="-533400" eaLnBrk="1" hangingPunct="1">
              <a:buFontTx/>
              <a:buNone/>
            </a:pPr>
            <a:r>
              <a:rPr lang="en-US" altLang="en-US" sz="2000" smtClean="0"/>
              <a:t>Fear avoidance strongly predicts functional disability in both adults and children!</a:t>
            </a:r>
          </a:p>
          <a:p>
            <a:pPr marL="800100" lvl="1" indent="-533400" eaLnBrk="1" hangingPunct="1">
              <a:buFontTx/>
              <a:buNone/>
            </a:pPr>
            <a:endParaRPr lang="en-US" altLang="en-US" sz="800" smtClean="0"/>
          </a:p>
          <a:p>
            <a:pPr marL="800100" lvl="1" indent="-533400" eaLnBrk="1" hangingPunct="1">
              <a:buFontTx/>
              <a:buNone/>
            </a:pPr>
            <a:r>
              <a:rPr lang="en-US" altLang="en-US" sz="2000" smtClean="0"/>
              <a:t>Pain-related fear shown to be </a:t>
            </a:r>
            <a:r>
              <a:rPr lang="en-US" altLang="en-US" sz="2000" smtClean="0">
                <a:solidFill>
                  <a:schemeClr val="accent2"/>
                </a:solidFill>
              </a:rPr>
              <a:t>more disabling </a:t>
            </a:r>
            <a:r>
              <a:rPr lang="en-US" altLang="en-US" sz="2000" smtClean="0"/>
              <a:t>than pain severity!   </a:t>
            </a:r>
            <a:endParaRPr lang="en-US" altLang="en-US" sz="1600" smtClean="0"/>
          </a:p>
          <a:p>
            <a:pPr marL="800100" lvl="1" indent="-533400" eaLnBrk="1" hangingPunct="1">
              <a:buFontTx/>
              <a:buNone/>
            </a:pPr>
            <a:endParaRPr lang="en-US" altLang="en-US" sz="800" smtClean="0"/>
          </a:p>
          <a:p>
            <a:pPr marL="800100" lvl="1" indent="-533400" eaLnBrk="1" hangingPunct="1">
              <a:buFontTx/>
              <a:buNone/>
            </a:pPr>
            <a:r>
              <a:rPr lang="en-US" altLang="en-US" sz="2000" smtClean="0"/>
              <a:t>Can this phenomenon be treated?  </a:t>
            </a:r>
          </a:p>
          <a:p>
            <a:pPr marL="800100" lvl="1" indent="-533400" eaLnBrk="1" hangingPunct="1">
              <a:buFontTx/>
              <a:buNone/>
            </a:pPr>
            <a:r>
              <a:rPr lang="en-US" altLang="en-US" sz="2000" smtClean="0"/>
              <a:t>	CBT/In vivo exposure to feared activities more effective than education, PT, graded activity </a:t>
            </a:r>
            <a:r>
              <a:rPr lang="en-US" altLang="en-US" sz="1700" smtClean="0"/>
              <a:t>increases               </a:t>
            </a:r>
          </a:p>
          <a:p>
            <a:pPr marL="800100" lvl="1" indent="-533400" algn="r" eaLnBrk="1" hangingPunct="1">
              <a:buFontTx/>
              <a:buNone/>
            </a:pPr>
            <a:r>
              <a:rPr lang="en-US" altLang="en-US" sz="1600" smtClean="0"/>
              <a:t>Vlaeyen et al. 2002, Linton et al. 2002, Lohnberg 2007</a:t>
            </a:r>
          </a:p>
          <a:p>
            <a:pPr marL="800100" lvl="1" indent="-533400" eaLnBrk="1" hangingPunct="1">
              <a:buFontTx/>
              <a:buNone/>
            </a:pPr>
            <a:r>
              <a:rPr lang="en-US" altLang="en-US" sz="2400" smtClean="0"/>
              <a:t>		  	</a:t>
            </a:r>
          </a:p>
          <a:p>
            <a:pPr marL="800100" lvl="1" indent="-533400" eaLnBrk="1" hangingPunct="1">
              <a:buFontTx/>
              <a:buNone/>
            </a:pPr>
            <a:endParaRPr lang="en-US" altLang="en-US" sz="1000" smtClean="0"/>
          </a:p>
          <a:p>
            <a:pPr marL="800100" lvl="1" indent="-533400" eaLnBrk="1" hangingPunct="1">
              <a:buFontTx/>
              <a:buNone/>
            </a:pPr>
            <a:endParaRPr lang="en-US" altLang="en-US" sz="2000" smtClean="0"/>
          </a:p>
          <a:p>
            <a:pPr marL="800100" lvl="1" indent="-533400" eaLnBrk="1" hangingPunct="1">
              <a:buFontTx/>
              <a:buNone/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2057764-1F0C-4B4F-AB1D-B8653ECDFE38}" type="slidenum">
              <a:rPr lang="en-US" altLang="en-US" sz="1400">
                <a:solidFill>
                  <a:srgbClr val="FFFFFF"/>
                </a:solidFill>
                <a:latin typeface="Candara" pitchFamily="34" charset="0"/>
              </a:rPr>
              <a:pPr/>
              <a:t>29</a:t>
            </a:fld>
            <a:endParaRPr lang="en-US" altLang="en-US" sz="1400">
              <a:solidFill>
                <a:srgbClr val="FFFFFF"/>
              </a:solidFill>
              <a:latin typeface="Candara" pitchFamily="34" charset="0"/>
            </a:endParaRPr>
          </a:p>
        </p:txBody>
      </p:sp>
      <p:sp>
        <p:nvSpPr>
          <p:cNvPr id="5939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dirty="0"/>
              <a:t>Maladaptive Coping</a:t>
            </a:r>
            <a:br>
              <a:rPr lang="en-US" sz="3600" dirty="0"/>
            </a:br>
            <a:r>
              <a:rPr lang="en-US" sz="3600" dirty="0"/>
              <a:t>Pain “Catastrophizing”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pPr marL="800100" lvl="1" indent="-533400" eaLnBrk="1" hangingPunct="1">
              <a:lnSpc>
                <a:spcPct val="90000"/>
              </a:lnSpc>
              <a:buClr>
                <a:schemeClr val="hlink"/>
              </a:buClr>
              <a:buFontTx/>
              <a:buNone/>
            </a:pPr>
            <a:r>
              <a:rPr lang="en-US" altLang="en-US" sz="2400" smtClean="0"/>
              <a:t>Tendency to resort to dramatic or catastrophic thinking when one is in pain, including hopelessness about ability to control pain</a:t>
            </a:r>
          </a:p>
          <a:p>
            <a:pPr marL="800100" lvl="1" indent="-533400" eaLnBrk="1" hangingPunct="1">
              <a:lnSpc>
                <a:spcPct val="90000"/>
              </a:lnSpc>
              <a:buClr>
                <a:schemeClr val="hlink"/>
              </a:buClr>
              <a:buFontTx/>
              <a:buNone/>
            </a:pPr>
            <a:endParaRPr lang="en-US" altLang="en-US" sz="10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z="2800" smtClean="0"/>
              <a:t>Pain “Catastrophizing”:  SO WHAT?</a:t>
            </a:r>
          </a:p>
          <a:p>
            <a:pPr marL="609600" indent="-609600" eaLnBrk="1" hangingPunct="1"/>
            <a:r>
              <a:rPr lang="en-US" altLang="en-US" sz="2400" smtClean="0"/>
              <a:t>Tendency to catastrophize shown to correlate with:</a:t>
            </a:r>
          </a:p>
          <a:p>
            <a:pPr marL="800100" lvl="1" indent="-533400" eaLnBrk="1" hangingPunct="1"/>
            <a:r>
              <a:rPr lang="en-US" altLang="en-US" sz="2400" smtClean="0"/>
              <a:t>Pain intensity, perceived disability, medication use, hopelessness, referrals to specialists, depression, anxiety, and activity interference</a:t>
            </a:r>
          </a:p>
          <a:p>
            <a:pPr marL="800100" lvl="1" indent="-533400" eaLnBrk="1" hangingPunct="1">
              <a:buFontTx/>
              <a:buNone/>
            </a:pPr>
            <a:r>
              <a:rPr lang="en-US" altLang="en-US" smtClean="0"/>
              <a:t>		     		</a:t>
            </a:r>
            <a:r>
              <a:rPr lang="en-US" altLang="en-US" sz="1600" smtClean="0"/>
              <a:t>Bishop &amp; Warr 2003, Severeijns et al. 2004, Turner et al. 2001</a:t>
            </a:r>
          </a:p>
          <a:p>
            <a:pPr marL="800100" lvl="1" indent="-533400" eaLnBrk="1" hangingPunct="1">
              <a:lnSpc>
                <a:spcPct val="90000"/>
              </a:lnSpc>
              <a:buClr>
                <a:schemeClr val="hlink"/>
              </a:buClr>
              <a:buFontTx/>
              <a:buNone/>
            </a:pPr>
            <a:endParaRPr lang="en-US" altLang="en-US" smtClean="0"/>
          </a:p>
          <a:p>
            <a:pPr marL="800100" lvl="1" indent="-533400" eaLnBrk="1" hangingPunct="1">
              <a:lnSpc>
                <a:spcPct val="90000"/>
              </a:lnSpc>
              <a:buClr>
                <a:schemeClr val="hlink"/>
              </a:buClr>
              <a:buFontTx/>
              <a:buNone/>
            </a:pPr>
            <a:endParaRPr lang="en-US" altLang="en-US" sz="800" smtClean="0"/>
          </a:p>
          <a:p>
            <a:pPr marL="800100" lvl="1" indent="-533400" eaLnBrk="1" hangingPunct="1">
              <a:lnSpc>
                <a:spcPct val="90000"/>
              </a:lnSpc>
              <a:buClr>
                <a:schemeClr val="hlink"/>
              </a:buClr>
              <a:buFontTx/>
              <a:buNone/>
            </a:pPr>
            <a:endParaRPr lang="en-US" altLang="en-US" sz="800" smtClean="0"/>
          </a:p>
          <a:p>
            <a:pPr marL="800100" lvl="1" indent="-533400" eaLnBrk="1" hangingPunct="1">
              <a:lnSpc>
                <a:spcPct val="90000"/>
              </a:lnSpc>
              <a:buClr>
                <a:schemeClr val="hlink"/>
              </a:buClr>
              <a:buFontTx/>
              <a:buNone/>
            </a:pPr>
            <a:endParaRPr lang="en-US" altLang="en-US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CDC69F-6A88-4BC0-B517-0183FED19E31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The Epidemiology of Pain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7363"/>
            <a:ext cx="8534400" cy="4343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sz="2000" dirty="0"/>
              <a:t>80% of all MD visits include the </a:t>
            </a:r>
            <a:r>
              <a:rPr lang="en-US" sz="2000" i="1" dirty="0">
                <a:solidFill>
                  <a:srgbClr val="FF0000"/>
                </a:solidFill>
              </a:rPr>
              <a:t>complaint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of pain</a:t>
            </a:r>
          </a:p>
          <a:p>
            <a:pPr algn="r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en-US" sz="1600" dirty="0"/>
              <a:t>Turk &amp; </a:t>
            </a:r>
            <a:r>
              <a:rPr lang="en-US" sz="1600" dirty="0" err="1"/>
              <a:t>Gatchel</a:t>
            </a:r>
            <a:r>
              <a:rPr lang="en-US" sz="1600" dirty="0"/>
              <a:t> 1996</a:t>
            </a:r>
          </a:p>
          <a:p>
            <a:pPr algn="r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en-US" sz="1000" dirty="0"/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sz="1800" dirty="0"/>
              <a:t>Over 1/3 of Primary Care visits are for the </a:t>
            </a:r>
            <a:r>
              <a:rPr lang="en-US" sz="1800" i="1" dirty="0">
                <a:solidFill>
                  <a:srgbClr val="FF0000"/>
                </a:solidFill>
              </a:rPr>
              <a:t>primary</a:t>
            </a:r>
            <a:r>
              <a:rPr lang="en-US" sz="1800" dirty="0"/>
              <a:t> complaint of pain</a:t>
            </a:r>
            <a:r>
              <a:rPr lang="en-US" sz="2000" dirty="0"/>
              <a:t>	 	                          				</a:t>
            </a:r>
            <a:r>
              <a:rPr lang="en-US" sz="1600" dirty="0"/>
              <a:t>Upshur et al. 2010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1000" dirty="0"/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sz="2000" dirty="0"/>
              <a:t>Up to 50% of US adults have pain </a:t>
            </a:r>
            <a:r>
              <a:rPr lang="en-US" sz="2000" i="1" dirty="0">
                <a:solidFill>
                  <a:srgbClr val="FF0000"/>
                </a:solidFill>
              </a:rPr>
              <a:t>at any time</a:t>
            </a:r>
          </a:p>
          <a:p>
            <a:pPr algn="r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en-US" sz="1600" dirty="0" err="1"/>
              <a:t>Gatchel</a:t>
            </a:r>
            <a:r>
              <a:rPr lang="en-US" sz="1600" dirty="0"/>
              <a:t> et al. 2007; Elliott et al 1999; Walker 2000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en-US" sz="1000" dirty="0"/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en-US" sz="1000" dirty="0"/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sz="2000" dirty="0"/>
              <a:t>Psychosocial factors strongly contribute to pain onset, severity, chronicity and disability</a:t>
            </a:r>
          </a:p>
          <a:p>
            <a:pPr algn="r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r>
              <a:rPr lang="en-US" sz="1600" dirty="0"/>
              <a:t>Van Dorsten &amp; Weisberg (2011), Van Dorsten 2010</a:t>
            </a:r>
          </a:p>
          <a:p>
            <a:pPr algn="r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en-US" sz="16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1800" dirty="0"/>
              <a:t>Most expensive 20% of patients account for 88% of all healthcare costs 			                                		      	    </a:t>
            </a:r>
            <a:r>
              <a:rPr lang="en-US" sz="1600" dirty="0"/>
              <a:t>Ashe et al. 2001</a:t>
            </a:r>
          </a:p>
          <a:p>
            <a:pPr marL="342900" indent="-342900" eaLnBrk="1" hangingPunct="1">
              <a:lnSpc>
                <a:spcPct val="90000"/>
              </a:lnSpc>
              <a:buFontTx/>
              <a:buChar char="•"/>
              <a:defRPr/>
            </a:pP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8145D1-9BFA-476E-B651-5EE0BECC9E99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00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400"/>
              <a:t>Patient Goals for Treatment Outcome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82000" cy="472440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US" altLang="en-US" sz="2600" smtClean="0"/>
              <a:t>What do </a:t>
            </a:r>
            <a:r>
              <a:rPr lang="en-US" altLang="en-US" sz="2600" b="1" smtClean="0"/>
              <a:t>patients</a:t>
            </a:r>
            <a:r>
              <a:rPr lang="en-US" altLang="en-US" sz="2600" smtClean="0"/>
              <a:t> identify as clinically important treatment endpoints? 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altLang="en-US" sz="1000" smtClean="0"/>
          </a:p>
          <a:p>
            <a:pPr marL="342900" indent="-342900" eaLnBrk="1" hangingPunct="1">
              <a:buSzPct val="75000"/>
              <a:buFontTx/>
              <a:buChar char="•"/>
            </a:pPr>
            <a:r>
              <a:rPr lang="en-US" altLang="en-US" sz="2600" smtClean="0"/>
              <a:t>Robinson et al. </a:t>
            </a:r>
            <a:r>
              <a:rPr lang="en-US" altLang="en-US" sz="2600" u="sng" smtClean="0"/>
              <a:t>Pain Medicine</a:t>
            </a:r>
            <a:r>
              <a:rPr lang="en-US" altLang="en-US" sz="2600" smtClean="0"/>
              <a:t>, 2005.</a:t>
            </a:r>
          </a:p>
          <a:p>
            <a:pPr marL="742950" lvl="1" indent="-285750" eaLnBrk="1" hangingPunct="1">
              <a:buFont typeface="Wingdings" pitchFamily="2" charset="2"/>
              <a:buNone/>
            </a:pPr>
            <a:r>
              <a:rPr lang="en-US" altLang="en-US" sz="2200" smtClean="0"/>
              <a:t>Patient Centered Outcome Questionnaire (PCOQ)</a:t>
            </a:r>
          </a:p>
          <a:p>
            <a:pPr marL="742950" lvl="1" indent="-285750" eaLnBrk="1" hangingPunct="1">
              <a:buFont typeface="Wingdings" pitchFamily="2" charset="2"/>
              <a:buNone/>
            </a:pPr>
            <a:endParaRPr lang="en-US" altLang="en-US" sz="900" smtClean="0"/>
          </a:p>
          <a:p>
            <a:pPr marL="742950" lvl="1" indent="-285750" eaLnBrk="1" hangingPunct="1">
              <a:buFont typeface="Wingdings" pitchFamily="2" charset="2"/>
              <a:buNone/>
            </a:pPr>
            <a:r>
              <a:rPr lang="en-US" altLang="en-US" sz="2200" smtClean="0"/>
              <a:t>Assesses patient expectations/goals for treatment in four domains: Pain, fatigue, emotional distress, interference with daily activities</a:t>
            </a:r>
          </a:p>
          <a:p>
            <a:pPr marL="742950" lvl="1" indent="-285750" eaLnBrk="1" hangingPunct="1">
              <a:buFont typeface="Wingdings" pitchFamily="2" charset="2"/>
              <a:buNone/>
            </a:pPr>
            <a:endParaRPr lang="en-US" altLang="en-US" sz="900" smtClean="0"/>
          </a:p>
          <a:p>
            <a:pPr marL="742950" lvl="1" indent="-285750" eaLnBrk="1" hangingPunct="1">
              <a:buFont typeface="Wingdings" pitchFamily="2" charset="2"/>
              <a:buNone/>
            </a:pPr>
            <a:r>
              <a:rPr lang="en-US" altLang="en-US" sz="2200" smtClean="0"/>
              <a:t>Requests patients to rate levels of severity 0 “none” – 10 “worst imaginable”	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altLang="en-US" sz="17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21E951-3347-4D5C-8E1A-0EA648825BD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000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400" dirty="0"/>
              <a:t>Patient Goals for Treatment Outcome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610600" cy="44958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Robinson et al. </a:t>
            </a:r>
            <a:r>
              <a:rPr lang="en-US" altLang="en-US" u="sng" smtClean="0"/>
              <a:t>Pain Medicine</a:t>
            </a:r>
            <a:r>
              <a:rPr lang="en-US" altLang="en-US" smtClean="0"/>
              <a:t>, 2005.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000" smtClean="0"/>
          </a:p>
          <a:p>
            <a:pPr marL="742950" lvl="1" indent="-28575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/>
              <a:t>Patient Centered Outcome Questionnaire</a:t>
            </a:r>
            <a:r>
              <a:rPr lang="en-US" altLang="en-US" sz="2800" smtClean="0"/>
              <a:t> </a:t>
            </a:r>
            <a:r>
              <a:rPr lang="en-US" altLang="en-US" sz="2200" smtClean="0"/>
              <a:t>(PCOQ)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900" smtClean="0"/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		            </a:t>
            </a:r>
            <a:r>
              <a:rPr lang="en-US" altLang="en-US" sz="2000" u="sng" smtClean="0"/>
              <a:t>Usual</a:t>
            </a:r>
            <a:r>
              <a:rPr lang="en-US" altLang="en-US" sz="2000" smtClean="0"/>
              <a:t>     “</a:t>
            </a:r>
            <a:r>
              <a:rPr lang="en-US" altLang="en-US" sz="2000" u="sng" smtClean="0"/>
              <a:t>Successful”</a:t>
            </a:r>
            <a:r>
              <a:rPr lang="en-US" altLang="en-US" sz="2000" smtClean="0"/>
              <a:t>  “</a:t>
            </a:r>
            <a:r>
              <a:rPr lang="en-US" altLang="en-US" sz="2000" u="sng" smtClean="0"/>
              <a:t>Expected”</a:t>
            </a:r>
            <a:r>
              <a:rPr lang="en-US" altLang="en-US" sz="2000" smtClean="0"/>
              <a:t>   </a:t>
            </a:r>
            <a:r>
              <a:rPr lang="en-US" altLang="en-US" sz="2000" u="sng" smtClean="0"/>
              <a:t>Importance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000" u="sng" smtClean="0"/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Pain		    6.1	      2.7 </a:t>
            </a:r>
            <a:r>
              <a:rPr lang="en-US" altLang="en-US" sz="2000" smtClean="0">
                <a:solidFill>
                  <a:srgbClr val="FF0000"/>
                </a:solidFill>
              </a:rPr>
              <a:t>(56%)       </a:t>
            </a:r>
            <a:r>
              <a:rPr lang="en-US" altLang="en-US" sz="2000" smtClean="0"/>
              <a:t>2.7              9.2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Fatigue	    	    5.9	      2.6 </a:t>
            </a:r>
            <a:r>
              <a:rPr lang="en-US" altLang="en-US" sz="2000" smtClean="0">
                <a:solidFill>
                  <a:srgbClr val="FF0000"/>
                </a:solidFill>
              </a:rPr>
              <a:t>(65%)</a:t>
            </a:r>
            <a:r>
              <a:rPr lang="en-US" altLang="en-US" sz="2000" smtClean="0"/>
              <a:t>       2.5	      	 8.4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800" smtClean="0"/>
              <a:t>Emotion/Distress </a:t>
            </a:r>
            <a:r>
              <a:rPr lang="en-US" altLang="en-US" sz="2000" smtClean="0"/>
              <a:t>  5.5	      1.8 </a:t>
            </a:r>
            <a:r>
              <a:rPr lang="en-US" altLang="en-US" sz="2000" smtClean="0">
                <a:solidFill>
                  <a:srgbClr val="FF0000"/>
                </a:solidFill>
              </a:rPr>
              <a:t>(67%)       </a:t>
            </a:r>
            <a:r>
              <a:rPr lang="en-US" altLang="en-US" sz="2000" smtClean="0"/>
              <a:t>2.2	      	 7.7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smtClean="0"/>
              <a:t>Interference	    6.4	      2.0 </a:t>
            </a:r>
            <a:r>
              <a:rPr lang="en-US" altLang="en-US" sz="2000" smtClean="0">
                <a:solidFill>
                  <a:srgbClr val="FF0000"/>
                </a:solidFill>
              </a:rPr>
              <a:t>(68%)       </a:t>
            </a:r>
            <a:r>
              <a:rPr lang="en-US" altLang="en-US" sz="2000" smtClean="0"/>
              <a:t>2.6	      	 8.2</a:t>
            </a:r>
            <a:endParaRPr lang="en-US" altLang="en-US" sz="18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6698DA-74CB-448C-8608-59C7BFA1EDA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000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400"/>
              <a:t>Patient Goals for Treatment Outcome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921625" cy="434340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US" altLang="en-US" smtClean="0"/>
              <a:t>Robinson et al. </a:t>
            </a:r>
            <a:r>
              <a:rPr lang="en-US" altLang="en-US" u="sng" smtClean="0"/>
              <a:t>Pain Medicine</a:t>
            </a:r>
            <a:r>
              <a:rPr lang="en-US" altLang="en-US" smtClean="0"/>
              <a:t>, 2005.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altLang="en-US" sz="1000" u="sng" smtClean="0"/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US" altLang="en-US" b="1" smtClean="0"/>
              <a:t>Patients</a:t>
            </a:r>
            <a:r>
              <a:rPr lang="en-US" altLang="en-US" smtClean="0"/>
              <a:t> expect much greater reductions in pain than has previously been reported to consider pain treatment as “successful.”  They also expect sizable changes in non-pain measures for treatment success.</a:t>
            </a:r>
          </a:p>
          <a:p>
            <a:pPr marL="742950" lvl="1" indent="-285750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674" y="152400"/>
            <a:ext cx="82296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dirty="0"/>
              <a:t>How Much of a Pain Decrease is “Meaningful”?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495800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On the Numerical Rating Scale (0-10), research has consistently shown a “clinically meaningful” decrease in pain intensity equates to 2.5 units or ~33% of the initial score</a:t>
            </a:r>
          </a:p>
          <a:p>
            <a:pPr algn="r">
              <a:buFont typeface="Wingdings" panose="05000000000000000000" pitchFamily="2" charset="2"/>
              <a:buNone/>
              <a:defRPr/>
            </a:pPr>
            <a:r>
              <a:rPr lang="en-US" sz="1600" dirty="0"/>
              <a:t>Cepeda et al. 2003; </a:t>
            </a:r>
            <a:r>
              <a:rPr lang="en-US" sz="1600" dirty="0" err="1"/>
              <a:t>Ferrar</a:t>
            </a:r>
            <a:r>
              <a:rPr lang="en-US" sz="1600" dirty="0"/>
              <a:t> et al. 2000; 2001; 2010; ; Fisher et al. 2008; </a:t>
            </a:r>
          </a:p>
          <a:p>
            <a:pPr algn="r">
              <a:buFont typeface="Wingdings" panose="05000000000000000000" pitchFamily="2" charset="2"/>
              <a:buNone/>
              <a:defRPr/>
            </a:pPr>
            <a:r>
              <a:rPr lang="en-US" sz="1600" dirty="0" err="1"/>
              <a:t>Salaffi</a:t>
            </a:r>
            <a:r>
              <a:rPr lang="en-US" sz="1600" dirty="0"/>
              <a:t> et al. 2004; Williamson &amp; </a:t>
            </a:r>
            <a:r>
              <a:rPr lang="en-US" sz="1600" dirty="0" err="1"/>
              <a:t>Hoggart</a:t>
            </a:r>
            <a:r>
              <a:rPr lang="en-US" sz="1600" dirty="0"/>
              <a:t> 2004</a:t>
            </a:r>
            <a:endParaRPr lang="en-US" sz="800" dirty="0"/>
          </a:p>
          <a:p>
            <a:pPr marL="109537" indent="0">
              <a:buFont typeface="Wingdings 3" pitchFamily="18" charset="2"/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sz="2000" dirty="0"/>
              <a:t>CBT Pain Rehabilitation programs shown to decrease pain report an average of 30-35% - equal to pain decreases with opioid or other adjuvant (anti-depressant, anti-convulsant) medications, and better than “conservative medical care”    </a:t>
            </a:r>
            <a:r>
              <a:rPr lang="en-US" sz="1600" dirty="0"/>
              <a:t>Turk &amp; Burwinkle 2005</a:t>
            </a:r>
          </a:p>
          <a:p>
            <a:pPr>
              <a:defRPr/>
            </a:pPr>
            <a:endParaRPr lang="en-US" sz="1600" dirty="0"/>
          </a:p>
          <a:p>
            <a:pPr>
              <a:defRPr/>
            </a:pPr>
            <a:r>
              <a:rPr lang="en-US" sz="2000" dirty="0"/>
              <a:t>What is the most common “success criteria” for evaluation of neuromodulation treatment?  At least 50% pain reduction?  Where was it derived from?  Is it reasonable or a threat to failure in every case?  Can it be sustained over long periods of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dirty="0"/>
              <a:t>Significant differences may exist between determining whether a patient “qualifies” for neuromodulation treatment </a:t>
            </a:r>
            <a:r>
              <a:rPr lang="en-US" i="1" dirty="0"/>
              <a:t>and whether we are confident that they will demonstrate long-term improvements </a:t>
            </a:r>
            <a:r>
              <a:rPr lang="en-US" dirty="0"/>
              <a:t>in pain and function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dirty="0"/>
              <a:t>How to involve behavioral specialists in decision whether to pursue treatment, preparing the patient for the treatment, objectively evaluating the efficacy of a trial, and maximizing the probability of behavior change after implantation.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en-US" sz="3600" dirty="0"/>
              <a:t>Pre- and Post-Treatment Decisions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3255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What to Do With “Poor” Prognosis Candidates?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006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altLang="en-US" sz="2400" smtClean="0"/>
              <a:t>Considering Spine Surgery Data, It is Reasonable To Assume That As Many As </a:t>
            </a:r>
            <a:r>
              <a:rPr lang="en-US" altLang="en-US" sz="2400" smtClean="0">
                <a:solidFill>
                  <a:srgbClr val="002060"/>
                </a:solidFill>
              </a:rPr>
              <a:t>33% </a:t>
            </a:r>
            <a:r>
              <a:rPr lang="en-US" altLang="en-US" sz="2400" smtClean="0"/>
              <a:t>of SCS Candidates Are Probably LOUSY Candidates At First Glance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800" smtClean="0"/>
          </a:p>
          <a:p>
            <a:pPr eaLnBrk="1" hangingPunct="1">
              <a:buFont typeface="Arial" charset="0"/>
              <a:buChar char="•"/>
            </a:pPr>
            <a:r>
              <a:rPr lang="en-US" altLang="en-US" sz="2400" smtClean="0"/>
              <a:t>Consider the Concept of a “Bull-Pen” To Which Poor Candidates Are Referred to Address Candidacy Issues for Several Sessions (e.g., 30-60 days)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800" smtClean="0"/>
          </a:p>
          <a:p>
            <a:pPr eaLnBrk="1" hangingPunct="1">
              <a:buFont typeface="Arial" charset="0"/>
              <a:buChar char="•"/>
            </a:pPr>
            <a:r>
              <a:rPr lang="en-US" altLang="en-US" sz="2400" smtClean="0"/>
              <a:t>Perhaps as Many as Half Can Become Reasonable Candidates for Surgery With Behavioral Interventions</a:t>
            </a:r>
          </a:p>
          <a:p>
            <a:pPr eaLnBrk="1" hangingPunct="1">
              <a:buFont typeface="Arial" charset="0"/>
              <a:buChar char="•"/>
            </a:pPr>
            <a:endParaRPr lang="en-US" altLang="en-US" sz="800" smtClean="0"/>
          </a:p>
          <a:p>
            <a:pPr eaLnBrk="1" hangingPunct="1">
              <a:buFont typeface="Arial" charset="0"/>
              <a:buChar char="•"/>
            </a:pPr>
            <a:r>
              <a:rPr lang="en-US" altLang="en-US" sz="2400" smtClean="0"/>
              <a:t>This Might Improve “Borderline” Candidates OR Increase Confidence in NOT TO IMPLANT Others</a:t>
            </a:r>
            <a:endParaRPr lang="en-US" altLang="en-US" smtClean="0"/>
          </a:p>
          <a:p>
            <a:pPr lvl="1"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62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Cognitive-Behavioral Pain Treatment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2800" dirty="0">
                <a:solidFill>
                  <a:schemeClr val="accent2"/>
                </a:solidFill>
              </a:rPr>
              <a:t>Cognitive-Behavioral Pain Management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/>
              <a:t>Evidence of Efficacy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>
                  <a:lumMod val="75000"/>
                </a:schemeClr>
              </a:buClr>
              <a:defRPr/>
            </a:pPr>
            <a:r>
              <a:rPr lang="en-US" sz="2600" dirty="0"/>
              <a:t>CBT constitutes the cornerstone upon which “functional restoration” programs are established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>
                  <a:lumMod val="75000"/>
                </a:schemeClr>
              </a:buClr>
              <a:defRPr/>
            </a:pPr>
            <a:r>
              <a:rPr lang="en-US" sz="2600" dirty="0">
                <a:solidFill>
                  <a:schemeClr val="accent2"/>
                </a:solidFill>
              </a:rPr>
              <a:t>Strong evidence </a:t>
            </a:r>
            <a:r>
              <a:rPr lang="en-US" sz="2600" dirty="0"/>
              <a:t>that CBT reduces pain related </a:t>
            </a:r>
            <a:r>
              <a:rPr lang="en-US" sz="2600" dirty="0">
                <a:solidFill>
                  <a:schemeClr val="accent2"/>
                </a:solidFill>
              </a:rPr>
              <a:t>disability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>
                  <a:lumMod val="75000"/>
                </a:schemeClr>
              </a:buClr>
              <a:defRPr/>
            </a:pPr>
            <a:r>
              <a:rPr lang="en-US" sz="2600" dirty="0">
                <a:solidFill>
                  <a:schemeClr val="accent2"/>
                </a:solidFill>
              </a:rPr>
              <a:t>Strong evidence </a:t>
            </a:r>
            <a:r>
              <a:rPr lang="en-US" sz="2600" dirty="0"/>
              <a:t>of benefit in adults, adolescents and children</a:t>
            </a:r>
            <a:r>
              <a:rPr lang="en-US" dirty="0"/>
              <a:t>	</a:t>
            </a:r>
          </a:p>
          <a:p>
            <a:pPr marL="392113" lvl="1" indent="0" eaLnBrk="1" fontAlgn="auto" hangingPunct="1">
              <a:spcAft>
                <a:spcPts val="0"/>
              </a:spcAft>
              <a:buClr>
                <a:schemeClr val="tx1">
                  <a:lumMod val="75000"/>
                </a:schemeClr>
              </a:buClr>
              <a:buFont typeface="Verdana" pitchFamily="34" charset="0"/>
              <a:buNone/>
              <a:defRPr/>
            </a:pPr>
            <a:r>
              <a:rPr lang="en-US" sz="1700" dirty="0"/>
              <a:t>		             Allen &amp; </a:t>
            </a:r>
            <a:r>
              <a:rPr lang="en-US" sz="1700" dirty="0" err="1"/>
              <a:t>Woolfork</a:t>
            </a:r>
            <a:r>
              <a:rPr lang="en-US" sz="1700" dirty="0"/>
              <a:t> 2010; </a:t>
            </a:r>
            <a:r>
              <a:rPr lang="en-US" sz="1700" dirty="0" err="1"/>
              <a:t>Brox</a:t>
            </a:r>
            <a:r>
              <a:rPr lang="en-US" sz="1700" dirty="0"/>
              <a:t> et al. 2003; </a:t>
            </a:r>
            <a:r>
              <a:rPr lang="en-US" sz="1700" dirty="0" err="1"/>
              <a:t>Eccleston</a:t>
            </a:r>
            <a:r>
              <a:rPr lang="en-US" sz="1700" dirty="0"/>
              <a:t> et al. 2003; 			Morley et al. 1999; Palermo et al. 2010; Turner &amp; Jensen 1993</a:t>
            </a:r>
            <a:endParaRPr lang="en-US" sz="2800" dirty="0"/>
          </a:p>
          <a:p>
            <a:pPr marL="392113" lvl="1" indent="0" eaLnBrk="1" fontAlgn="auto" hangingPunct="1">
              <a:spcAft>
                <a:spcPts val="0"/>
              </a:spcAft>
              <a:buClr>
                <a:schemeClr val="tx1">
                  <a:lumMod val="75000"/>
                </a:schemeClr>
              </a:buClr>
              <a:buFont typeface="Verdana" pitchFamily="34" charset="0"/>
              <a:buNone/>
              <a:defRPr/>
            </a:pPr>
            <a:endParaRPr lang="en-US" sz="900" dirty="0"/>
          </a:p>
          <a:p>
            <a:pPr lvl="1" eaLnBrk="1" fontAlgn="auto" hangingPunct="1">
              <a:spcAft>
                <a:spcPts val="0"/>
              </a:spcAft>
              <a:buClr>
                <a:schemeClr val="tx1">
                  <a:lumMod val="75000"/>
                </a:schemeClr>
              </a:buClr>
              <a:defRPr/>
            </a:pPr>
            <a:r>
              <a:rPr lang="en-US" sz="2600" dirty="0"/>
              <a:t>Meta-Analysis of RCT’s of CBT and BT for chronic pain demonstrate the </a:t>
            </a:r>
            <a:r>
              <a:rPr lang="en-US" sz="2600" dirty="0">
                <a:solidFill>
                  <a:schemeClr val="accent2"/>
                </a:solidFill>
              </a:rPr>
              <a:t>effectiveness of active behavioral therapies  for pain </a:t>
            </a:r>
            <a:r>
              <a:rPr lang="en-US" sz="2600" dirty="0"/>
              <a:t>with an average significant effect size of </a:t>
            </a:r>
            <a:r>
              <a:rPr lang="en-US" sz="2600" dirty="0">
                <a:solidFill>
                  <a:schemeClr val="accent2"/>
                </a:solidFill>
              </a:rPr>
              <a:t>0.5 </a:t>
            </a:r>
            <a:r>
              <a:rPr lang="en-US" sz="2600" dirty="0"/>
              <a:t>        		     </a:t>
            </a:r>
            <a:r>
              <a:rPr lang="en-US" sz="1700" dirty="0"/>
              <a:t>Morley et al. 1999 ; </a:t>
            </a:r>
            <a:r>
              <a:rPr lang="en-US" sz="1700" dirty="0" err="1"/>
              <a:t>Ostelo</a:t>
            </a:r>
            <a:r>
              <a:rPr lang="en-US" sz="1700" dirty="0"/>
              <a:t> et al. 2005</a:t>
            </a:r>
            <a:r>
              <a:rPr lang="en-US" sz="2600" dirty="0"/>
              <a:t>		</a:t>
            </a:r>
            <a:r>
              <a:rPr lang="en-US" sz="2400" dirty="0">
                <a:solidFill>
                  <a:schemeClr val="accent2"/>
                </a:solidFill>
              </a:rPr>
              <a:t>So What?  What does this effect size compare to?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>
                  <a:lumMod val="75000"/>
                </a:schemeClr>
              </a:buClr>
              <a:defRPr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633" y="76200"/>
            <a:ext cx="8458200" cy="14779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Examples of Effect Size for Generally Accepted Medical “Associations”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7244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0.02	Aspirin reduces risk of death by heart attack</a:t>
            </a:r>
          </a:p>
          <a:p>
            <a:pPr eaLnBrk="1" hangingPunct="1"/>
            <a:r>
              <a:rPr lang="en-US" altLang="en-US" sz="2000" smtClean="0"/>
              <a:t>0.03	Chemotherapy increases survival in breast cancer</a:t>
            </a:r>
          </a:p>
          <a:p>
            <a:pPr eaLnBrk="1" hangingPunct="1"/>
            <a:r>
              <a:rPr lang="en-US" altLang="en-US" sz="2000" smtClean="0"/>
              <a:t>0.08	Calcium improves bone mass in pre-menopausal 			women</a:t>
            </a:r>
          </a:p>
          <a:p>
            <a:pPr eaLnBrk="1" hangingPunct="1"/>
            <a:r>
              <a:rPr lang="en-US" altLang="en-US" sz="2000" smtClean="0"/>
              <a:t>0.11	Antihistamines reduce runny nose and sneezing</a:t>
            </a:r>
          </a:p>
          <a:p>
            <a:pPr eaLnBrk="1" hangingPunct="1"/>
            <a:r>
              <a:rPr lang="en-US" altLang="en-US" sz="2000" smtClean="0"/>
              <a:t>0.23 	Alcohol influences aggressive behavior</a:t>
            </a:r>
          </a:p>
          <a:p>
            <a:pPr eaLnBrk="1" hangingPunct="1"/>
            <a:r>
              <a:rPr lang="en-US" altLang="en-US" sz="2000" smtClean="0"/>
              <a:t>0.30	Sleeping pills show short-term improvement in 			insomnia</a:t>
            </a:r>
          </a:p>
          <a:p>
            <a:pPr eaLnBrk="1" hangingPunct="1"/>
            <a:r>
              <a:rPr lang="en-US" altLang="en-US" sz="2000" smtClean="0"/>
              <a:t>0.38	Viagra improves male sexual functioning</a:t>
            </a:r>
          </a:p>
          <a:p>
            <a:pPr eaLnBrk="1" hangingPunct="1"/>
            <a:r>
              <a:rPr lang="en-US" altLang="en-US" sz="2000" smtClean="0">
                <a:solidFill>
                  <a:schemeClr val="accent2"/>
                </a:solidFill>
              </a:rPr>
              <a:t>0.50	CBT therapies are effective for management of pain</a:t>
            </a:r>
          </a:p>
          <a:p>
            <a:pPr eaLnBrk="1" hangingPunct="1"/>
            <a:r>
              <a:rPr lang="en-US" altLang="en-US" sz="2000" smtClean="0"/>
              <a:t>0.55	Gender and arm strength (men are typically stronger)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US" altLang="en-US" smtClean="0"/>
              <a:t>Meyer et al. 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685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Cognitive-Behavioral Pain Treatment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25" y="920750"/>
            <a:ext cx="9144000" cy="5486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Common components: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>
                  <a:lumMod val="75000"/>
                </a:schemeClr>
              </a:buClr>
              <a:defRPr/>
            </a:pPr>
            <a:r>
              <a:rPr lang="en-US" sz="2400" dirty="0"/>
              <a:t>Pain </a:t>
            </a:r>
            <a:r>
              <a:rPr lang="en-US" sz="2400" dirty="0">
                <a:solidFill>
                  <a:schemeClr val="accent2"/>
                </a:solidFill>
              </a:rPr>
              <a:t>education</a:t>
            </a:r>
            <a:r>
              <a:rPr lang="en-US" sz="2400" dirty="0"/>
              <a:t>, establishing measurable treatment </a:t>
            </a:r>
            <a:r>
              <a:rPr lang="en-US" sz="2400" dirty="0">
                <a:solidFill>
                  <a:schemeClr val="accent2"/>
                </a:solidFill>
              </a:rPr>
              <a:t>goals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2"/>
                </a:solidFill>
              </a:rPr>
              <a:t>self-monitoring</a:t>
            </a:r>
            <a:r>
              <a:rPr lang="en-US" sz="2400" dirty="0"/>
              <a:t> of pain and pain-related </a:t>
            </a:r>
            <a:r>
              <a:rPr lang="en-US" sz="2400" dirty="0">
                <a:solidFill>
                  <a:schemeClr val="accent2"/>
                </a:solidFill>
              </a:rPr>
              <a:t>cognitions</a:t>
            </a:r>
            <a:r>
              <a:rPr lang="en-US" sz="2400" dirty="0"/>
              <a:t>, graded </a:t>
            </a:r>
            <a:r>
              <a:rPr lang="en-US" sz="2400" dirty="0">
                <a:solidFill>
                  <a:schemeClr val="accent2"/>
                </a:solidFill>
              </a:rPr>
              <a:t>activity</a:t>
            </a:r>
            <a:r>
              <a:rPr lang="en-US" sz="2400" dirty="0"/>
              <a:t> increases;  </a:t>
            </a:r>
            <a:r>
              <a:rPr lang="en-US" sz="2400" dirty="0">
                <a:solidFill>
                  <a:schemeClr val="accent2"/>
                </a:solidFill>
              </a:rPr>
              <a:t>relaxation</a:t>
            </a:r>
            <a:r>
              <a:rPr lang="en-US" sz="2400" dirty="0"/>
              <a:t> training, </a:t>
            </a:r>
            <a:r>
              <a:rPr lang="en-US" sz="2400" dirty="0">
                <a:solidFill>
                  <a:schemeClr val="accent2"/>
                </a:solidFill>
              </a:rPr>
              <a:t>sleep hygiene </a:t>
            </a:r>
            <a:r>
              <a:rPr lang="en-US" sz="2400" dirty="0"/>
              <a:t>instruction (</a:t>
            </a:r>
            <a:r>
              <a:rPr lang="en-US" sz="2400" dirty="0" err="1"/>
              <a:t>CBTi</a:t>
            </a:r>
            <a:r>
              <a:rPr lang="en-US" sz="2400" dirty="0"/>
              <a:t>); treatment </a:t>
            </a:r>
            <a:r>
              <a:rPr lang="en-US" sz="2400" dirty="0">
                <a:solidFill>
                  <a:schemeClr val="accent2"/>
                </a:solidFill>
              </a:rPr>
              <a:t>adherence</a:t>
            </a:r>
            <a:r>
              <a:rPr lang="en-US" sz="2400" dirty="0"/>
              <a:t> and </a:t>
            </a:r>
            <a:r>
              <a:rPr lang="en-US" sz="2400" dirty="0">
                <a:solidFill>
                  <a:schemeClr val="accent2"/>
                </a:solidFill>
              </a:rPr>
              <a:t>home practice </a:t>
            </a:r>
            <a:r>
              <a:rPr lang="en-US" sz="2400" dirty="0"/>
              <a:t>(PT); </a:t>
            </a:r>
            <a:r>
              <a:rPr lang="en-US" sz="2400" dirty="0">
                <a:solidFill>
                  <a:schemeClr val="accent2"/>
                </a:solidFill>
              </a:rPr>
              <a:t>fear-avoidance</a:t>
            </a:r>
            <a:r>
              <a:rPr lang="en-US" sz="2400" dirty="0"/>
              <a:t> of activity; active &gt; passive </a:t>
            </a:r>
            <a:r>
              <a:rPr lang="en-US" sz="2400" dirty="0">
                <a:solidFill>
                  <a:schemeClr val="accent2"/>
                </a:solidFill>
              </a:rPr>
              <a:t>coping</a:t>
            </a:r>
            <a:r>
              <a:rPr lang="en-US" sz="2400" dirty="0"/>
              <a:t>; pain </a:t>
            </a:r>
            <a:r>
              <a:rPr lang="en-US" sz="2400" dirty="0">
                <a:solidFill>
                  <a:schemeClr val="accent2"/>
                </a:solidFill>
              </a:rPr>
              <a:t>catastrophizing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accent2"/>
                </a:solidFill>
              </a:rPr>
              <a:t>mood</a:t>
            </a:r>
            <a:r>
              <a:rPr lang="en-US" sz="2400" dirty="0"/>
              <a:t> management (~40% prevalence of mood disorder)</a:t>
            </a:r>
          </a:p>
          <a:p>
            <a:pPr marL="392113" lvl="1" indent="0" eaLnBrk="1" fontAlgn="auto" hangingPunct="1">
              <a:spcAft>
                <a:spcPts val="0"/>
              </a:spcAft>
              <a:buClr>
                <a:schemeClr val="tx1">
                  <a:lumMod val="75000"/>
                </a:schemeClr>
              </a:buClr>
              <a:buFont typeface="Verdana" pitchFamily="34" charset="0"/>
              <a:buNone/>
              <a:defRPr/>
            </a:pPr>
            <a:endParaRPr lang="en-US" sz="800" dirty="0"/>
          </a:p>
          <a:p>
            <a:pPr lvl="1" eaLnBrk="1" fontAlgn="auto" hangingPunct="1">
              <a:spcAft>
                <a:spcPts val="0"/>
              </a:spcAft>
              <a:buClr>
                <a:schemeClr val="tx1">
                  <a:lumMod val="75000"/>
                </a:schemeClr>
              </a:buClr>
              <a:defRPr/>
            </a:pPr>
            <a:r>
              <a:rPr lang="en-US" sz="2400" dirty="0"/>
              <a:t>Individual or Group Treatments</a:t>
            </a:r>
          </a:p>
          <a:p>
            <a:pPr marL="392113" lvl="1" indent="0" eaLnBrk="1" fontAlgn="auto" hangingPunct="1">
              <a:spcAft>
                <a:spcPts val="0"/>
              </a:spcAft>
              <a:buClr>
                <a:schemeClr val="tx1">
                  <a:lumMod val="75000"/>
                </a:schemeClr>
              </a:buClr>
              <a:buFont typeface="Verdana" pitchFamily="34" charset="0"/>
              <a:buNone/>
              <a:defRPr/>
            </a:pPr>
            <a:endParaRPr lang="en-US" sz="800" dirty="0"/>
          </a:p>
          <a:p>
            <a:pPr lvl="1" eaLnBrk="1" fontAlgn="auto" hangingPunct="1">
              <a:spcAft>
                <a:spcPts val="0"/>
              </a:spcAft>
              <a:buClr>
                <a:schemeClr val="tx1">
                  <a:lumMod val="75000"/>
                </a:schemeClr>
              </a:buClr>
              <a:defRPr/>
            </a:pPr>
            <a:r>
              <a:rPr lang="en-US" sz="2400" dirty="0"/>
              <a:t>8-16 week intervention with education, skill training, problem solving, home practice, relapse prevention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D8937C-15E3-40CE-8796-37D4B968CFCC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00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0255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/>
              <a:t>Reminders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29600" cy="4572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SzPct val="75000"/>
              <a:buFontTx/>
              <a:buChar char="•"/>
            </a:pPr>
            <a:r>
              <a:rPr lang="en-US" altLang="en-US" sz="2600" smtClean="0"/>
              <a:t>Multidisciplinary assessment and treatment offers multiple advantages relative to single provider approaches 		</a:t>
            </a:r>
            <a:r>
              <a:rPr lang="en-US" altLang="en-US" sz="1900" smtClean="0"/>
              <a:t>Van Dorsten 2006</a:t>
            </a:r>
          </a:p>
          <a:p>
            <a:pPr marL="342900" indent="-342900" eaLnBrk="1" hangingPunct="1">
              <a:lnSpc>
                <a:spcPct val="90000"/>
              </a:lnSpc>
              <a:buSzPct val="75000"/>
              <a:buFontTx/>
              <a:buChar char="•"/>
            </a:pPr>
            <a:endParaRPr lang="en-US" altLang="en-US" sz="800" smtClean="0"/>
          </a:p>
          <a:p>
            <a:pPr marL="342900" indent="-342900" eaLnBrk="1" hangingPunct="1">
              <a:lnSpc>
                <a:spcPct val="90000"/>
              </a:lnSpc>
              <a:buSzPct val="75000"/>
              <a:buFontTx/>
              <a:buChar char="•"/>
            </a:pPr>
            <a:r>
              <a:rPr lang="en-US" altLang="en-US" sz="2600" smtClean="0"/>
              <a:t>MANY psychosocial threats to treatment outcome exist and pose MUCH STRONGER PREDICTORS OF TREATMENT OUTCOME THAN ARE MEDICAL RISK FACTORS</a:t>
            </a:r>
          </a:p>
          <a:p>
            <a:pPr marL="342900" indent="-342900" eaLnBrk="1" hangingPunct="1">
              <a:lnSpc>
                <a:spcPct val="90000"/>
              </a:lnSpc>
              <a:buSzPct val="75000"/>
              <a:buFontTx/>
              <a:buChar char="•"/>
            </a:pPr>
            <a:endParaRPr lang="en-US" altLang="en-US" sz="800" smtClean="0"/>
          </a:p>
          <a:p>
            <a:pPr marL="342900" indent="-342900" eaLnBrk="1" hangingPunct="1">
              <a:lnSpc>
                <a:spcPct val="90000"/>
              </a:lnSpc>
              <a:buSzPct val="75000"/>
              <a:buFontTx/>
              <a:buChar char="•"/>
            </a:pPr>
            <a:r>
              <a:rPr lang="en-US" altLang="en-US" sz="2600" smtClean="0"/>
              <a:t>Behavioral health care is now routinely billed and collected via MEDICAL and not MENTAL HEALTH insurance sources (H&amp;B Codes)</a:t>
            </a:r>
            <a:endParaRPr lang="en-US" alt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F6B008-127C-4820-87D7-701260B92223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The Chronic Nature of Patients With Pain:  Why?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34400" cy="46482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100" dirty="0"/>
              <a:t>379 neuropathic pain patients referred for first evaluation at a German pain clinic.</a:t>
            </a:r>
          </a:p>
          <a:p>
            <a:pPr marL="742950" lvl="1" indent="-28575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200" dirty="0"/>
              <a:t>8 MDs for 10 years prior to referral</a:t>
            </a:r>
            <a:r>
              <a:rPr lang="en-US" altLang="en-US" sz="2000" dirty="0"/>
              <a:t>         </a:t>
            </a:r>
            <a:r>
              <a:rPr lang="en-US" altLang="en-US" sz="1700" dirty="0" err="1"/>
              <a:t>Strumpf</a:t>
            </a:r>
            <a:r>
              <a:rPr lang="en-US" altLang="en-US" sz="1700" dirty="0"/>
              <a:t> et al. 1993</a:t>
            </a:r>
          </a:p>
          <a:p>
            <a:pPr marL="742950" lvl="1" indent="-285750" eaLnBrk="1" hangingPunct="1">
              <a:lnSpc>
                <a:spcPct val="90000"/>
              </a:lnSpc>
              <a:buFontTx/>
              <a:buChar char="•"/>
              <a:defRPr/>
            </a:pPr>
            <a:endParaRPr lang="en-US" altLang="en-US" sz="800" dirty="0"/>
          </a:p>
          <a:p>
            <a:pPr marL="457200" lvl="1" indent="0" eaLnBrk="1" hangingPunct="1">
              <a:lnSpc>
                <a:spcPct val="90000"/>
              </a:lnSpc>
              <a:buFont typeface="Verdana" pitchFamily="34" charset="0"/>
              <a:buNone/>
              <a:defRPr/>
            </a:pPr>
            <a:endParaRPr lang="en-US" altLang="en-US" sz="800" dirty="0"/>
          </a:p>
          <a:p>
            <a:pPr marL="342900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100" dirty="0"/>
              <a:t>134 CRPS patients – initial evaluation: US Pain Clinic</a:t>
            </a:r>
          </a:p>
          <a:p>
            <a:pPr marL="742950" lvl="1" indent="-28575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200" dirty="0"/>
              <a:t>5 MDs for 30 months prior to referral</a:t>
            </a:r>
            <a:r>
              <a:rPr lang="en-US" altLang="en-US" sz="2000" dirty="0"/>
              <a:t>      </a:t>
            </a:r>
            <a:r>
              <a:rPr lang="en-US" altLang="en-US" sz="1700" dirty="0"/>
              <a:t>Allen et al. 1999</a:t>
            </a:r>
          </a:p>
          <a:p>
            <a:pPr marL="742950" lvl="1" indent="-285750" eaLnBrk="1" hangingPunct="1">
              <a:lnSpc>
                <a:spcPct val="90000"/>
              </a:lnSpc>
              <a:buFontTx/>
              <a:buChar char="•"/>
              <a:defRPr/>
            </a:pPr>
            <a:endParaRPr lang="en-US" altLang="en-US" sz="800" dirty="0"/>
          </a:p>
          <a:p>
            <a:pPr marL="742950" lvl="1" indent="-285750" eaLnBrk="1" hangingPunct="1">
              <a:lnSpc>
                <a:spcPct val="90000"/>
              </a:lnSpc>
              <a:buFontTx/>
              <a:buChar char="•"/>
              <a:defRPr/>
            </a:pPr>
            <a:endParaRPr lang="en-US" altLang="en-US" sz="800" dirty="0"/>
          </a:p>
          <a:p>
            <a:pPr marL="342900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100" dirty="0"/>
              <a:t>77 pain patients – first referral to NZ Pain Clinic</a:t>
            </a:r>
          </a:p>
          <a:p>
            <a:pPr marL="742950" lvl="1" indent="-28575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200" dirty="0"/>
              <a:t>6 </a:t>
            </a:r>
            <a:r>
              <a:rPr lang="en-US" altLang="en-US" sz="2200" dirty="0" err="1"/>
              <a:t>yrs</a:t>
            </a:r>
            <a:r>
              <a:rPr lang="en-US" altLang="en-US" sz="2200" dirty="0"/>
              <a:t>, intensity 7.9 at referral time           </a:t>
            </a:r>
            <a:r>
              <a:rPr lang="en-US" altLang="en-US" sz="1700" dirty="0"/>
              <a:t>Petrie et al. 2005</a:t>
            </a:r>
          </a:p>
          <a:p>
            <a:pPr marL="742950" lvl="1" indent="-285750" eaLnBrk="1" hangingPunct="1">
              <a:lnSpc>
                <a:spcPct val="90000"/>
              </a:lnSpc>
              <a:buFontTx/>
              <a:buChar char="•"/>
              <a:defRPr/>
            </a:pPr>
            <a:endParaRPr lang="en-US" altLang="en-US" sz="800" dirty="0"/>
          </a:p>
          <a:p>
            <a:pPr marL="742950" lvl="1" indent="-285750" eaLnBrk="1" hangingPunct="1">
              <a:lnSpc>
                <a:spcPct val="90000"/>
              </a:lnSpc>
              <a:buFontTx/>
              <a:buChar char="•"/>
              <a:defRPr/>
            </a:pPr>
            <a:endParaRPr lang="en-US" altLang="en-US" sz="800" dirty="0"/>
          </a:p>
          <a:p>
            <a:pPr marL="342900" indent="-34290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100" dirty="0"/>
              <a:t>TMD/face pain patients referred to US face pain clinic</a:t>
            </a:r>
          </a:p>
          <a:p>
            <a:pPr marL="742950" lvl="1" indent="-285750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sz="2200" dirty="0"/>
              <a:t>3.2 MDs for 34 mo. prior to referral         </a:t>
            </a:r>
            <a:r>
              <a:rPr lang="en-US" altLang="en-US" sz="1700" dirty="0" err="1"/>
              <a:t>Glaros</a:t>
            </a:r>
            <a:r>
              <a:rPr lang="en-US" altLang="en-US" sz="1700" dirty="0"/>
              <a:t> et al. 1995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4A8AB0-5EF8-443C-B142-B7E7DAFEB22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00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0255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/>
              <a:t>Reminders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524000"/>
            <a:ext cx="8763000" cy="40386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SzPct val="75000"/>
              <a:buFontTx/>
              <a:buChar char="•"/>
            </a:pPr>
            <a:r>
              <a:rPr lang="en-US" altLang="en-US" sz="2600" smtClean="0"/>
              <a:t>If pain or function improves with behavioral treatment, it does NOT “prove” that the pain was “psychogenic” in nature</a:t>
            </a:r>
          </a:p>
          <a:p>
            <a:pPr marL="342900" indent="-342900" eaLnBrk="1" hangingPunct="1">
              <a:lnSpc>
                <a:spcPct val="90000"/>
              </a:lnSpc>
              <a:buSzPct val="75000"/>
              <a:buFontTx/>
              <a:buNone/>
            </a:pPr>
            <a:endParaRPr lang="en-US" altLang="en-US" sz="800" smtClean="0"/>
          </a:p>
          <a:p>
            <a:pPr marL="342900" indent="-342900" eaLnBrk="1" hangingPunct="1">
              <a:lnSpc>
                <a:spcPct val="90000"/>
              </a:lnSpc>
              <a:buSzPct val="75000"/>
              <a:buFontTx/>
              <a:buChar char="•"/>
            </a:pPr>
            <a:r>
              <a:rPr lang="en-US" altLang="en-US" sz="2600" smtClean="0"/>
              <a:t>Getting a standard “psych eval” is unlikely to offer any more accurate prediction of outcome than no evaluation at all</a:t>
            </a:r>
          </a:p>
          <a:p>
            <a:pPr marL="342900" indent="-342900" eaLnBrk="1" hangingPunct="1">
              <a:lnSpc>
                <a:spcPct val="90000"/>
              </a:lnSpc>
              <a:buSzPct val="75000"/>
              <a:buFontTx/>
              <a:buNone/>
            </a:pPr>
            <a:endParaRPr lang="en-US" altLang="en-US" sz="900" smtClean="0"/>
          </a:p>
          <a:p>
            <a:pPr marL="342900" indent="-342900" eaLnBrk="1" hangingPunct="1">
              <a:lnSpc>
                <a:spcPct val="90000"/>
              </a:lnSpc>
              <a:buSzPct val="75000"/>
              <a:buFontTx/>
              <a:buChar char="•"/>
            </a:pPr>
            <a:r>
              <a:rPr lang="en-US" altLang="en-US" sz="2600" smtClean="0"/>
              <a:t>Focusing on functional change is the best assessment of success in pain treatment – and behavior change typically requires ongoing behavioral care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2FEBF12-F833-4DB3-B129-DDA3F147FAE2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17513" y="7620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400" dirty="0"/>
              <a:t>Why Pursue Behavioral Evaluations Prior to Implantation Surgery?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763000" cy="4419600"/>
          </a:xfrm>
        </p:spPr>
        <p:txBody>
          <a:bodyPr/>
          <a:lstStyle/>
          <a:p>
            <a:pPr eaLnBrk="1" hangingPunct="1">
              <a:buSzPct val="75000"/>
              <a:buFontTx/>
              <a:buChar char="•"/>
              <a:defRPr/>
            </a:pPr>
            <a:r>
              <a:rPr lang="en-US" altLang="en-US" sz="2000" dirty="0"/>
              <a:t>Historically reported that ~50% of patients receive ~ 50% pain relief 1-2 years after implantation</a:t>
            </a:r>
          </a:p>
          <a:p>
            <a:pPr marL="109537" indent="0" eaLnBrk="1" hangingPunct="1"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eaLnBrk="1" hangingPunct="1">
              <a:buSzPct val="75000"/>
              <a:buFontTx/>
              <a:buChar char="•"/>
              <a:defRPr/>
            </a:pPr>
            <a:r>
              <a:rPr lang="en-US" altLang="en-US" sz="2000" dirty="0"/>
              <a:t>Psychological and behavioral/lifestyle factors widely shown to influence the outcome of medical treatment for pain</a:t>
            </a:r>
            <a:r>
              <a:rPr lang="en-US" altLang="en-US" sz="1800" dirty="0"/>
              <a:t>		</a:t>
            </a:r>
          </a:p>
          <a:p>
            <a:pPr marL="109537" indent="0" eaLnBrk="1" hangingPunct="1"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eaLnBrk="1" hangingPunct="1">
              <a:buSzPct val="75000"/>
              <a:buFontTx/>
              <a:buChar char="•"/>
              <a:defRPr/>
            </a:pPr>
            <a:r>
              <a:rPr lang="en-US" altLang="en-US" sz="2000" dirty="0"/>
              <a:t>Proclivity of many physicians to attribute failed surgeries solely to psychological factors				Tait </a:t>
            </a:r>
            <a:r>
              <a:rPr lang="en-US" altLang="en-US" sz="1800" dirty="0"/>
              <a:t>et al., 2005</a:t>
            </a:r>
          </a:p>
          <a:p>
            <a:pPr marL="109537" indent="0" eaLnBrk="1" hangingPunct="1"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eaLnBrk="1" hangingPunct="1">
              <a:buSzPct val="75000"/>
              <a:buFontTx/>
              <a:buChar char="•"/>
              <a:defRPr/>
            </a:pPr>
            <a:r>
              <a:rPr lang="en-US" altLang="en-US" sz="1800" dirty="0"/>
              <a:t>Most common reasons?  Insurance mandate and/or because the physician has already conducted a “subjective psychological assessment” and is concerned about the patient’s psychosocial status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8BC9374-F6B7-4110-B917-88E09C6C698F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17513" y="7620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400" dirty="0"/>
              <a:t>Behavioral Evaluations Prior to Implantation Surgery: New Idea?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1447800"/>
            <a:ext cx="8610600" cy="4419600"/>
          </a:xfrm>
        </p:spPr>
        <p:txBody>
          <a:bodyPr/>
          <a:lstStyle/>
          <a:p>
            <a:pPr marL="109537" indent="0" eaLnBrk="1" hangingPunct="1"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eaLnBrk="1" hangingPunct="1">
              <a:buSzPct val="75000"/>
              <a:buFontTx/>
              <a:buChar char="•"/>
              <a:defRPr/>
            </a:pPr>
            <a:r>
              <a:rPr lang="en-US" altLang="en-US" sz="2000" dirty="0"/>
              <a:t>Long et al. (1981) reported a 33% success rate in unscreened patients compared with 70% success rate in patients completing psychological evaluation</a:t>
            </a:r>
            <a:r>
              <a:rPr lang="en-US" altLang="en-US" sz="2600" dirty="0"/>
              <a:t>		        		   </a:t>
            </a:r>
            <a:r>
              <a:rPr lang="en-US" altLang="en-US" sz="1800" dirty="0" err="1"/>
              <a:t>Doleys</a:t>
            </a:r>
            <a:r>
              <a:rPr lang="en-US" altLang="en-US" sz="1800" dirty="0"/>
              <a:t> 2006</a:t>
            </a:r>
          </a:p>
          <a:p>
            <a:pPr marL="109537" indent="0" eaLnBrk="1" hangingPunct="1"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eaLnBrk="1" hangingPunct="1">
              <a:buSzPct val="75000"/>
              <a:buFontTx/>
              <a:buChar char="•"/>
              <a:defRPr/>
            </a:pPr>
            <a:r>
              <a:rPr lang="en-US" altLang="en-US" sz="1800" dirty="0"/>
              <a:t>Norman </a:t>
            </a:r>
            <a:r>
              <a:rPr lang="en-US" altLang="en-US" sz="1800" dirty="0" err="1"/>
              <a:t>Shealy</a:t>
            </a:r>
            <a:r>
              <a:rPr lang="en-US" altLang="en-US" sz="1800" dirty="0"/>
              <a:t> implanted first SCS (1968) and stressed the importance of the patient’s psychological condition/patient selection (1975)</a:t>
            </a:r>
          </a:p>
          <a:p>
            <a:pPr marL="109537" indent="0" eaLnBrk="1" hangingPunct="1"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eaLnBrk="1" hangingPunct="1">
              <a:buSzPct val="75000"/>
              <a:buFontTx/>
              <a:buChar char="•"/>
              <a:defRPr/>
            </a:pPr>
            <a:r>
              <a:rPr lang="en-US" altLang="en-US" sz="1800" dirty="0" err="1"/>
              <a:t>Doleys</a:t>
            </a:r>
            <a:r>
              <a:rPr lang="en-US" altLang="en-US" sz="1800" dirty="0"/>
              <a:t> (1997)…Need evaluation of specific psychological factors NOT a general psychological or psychiatric assessment		</a:t>
            </a:r>
          </a:p>
          <a:p>
            <a:pPr eaLnBrk="1" hangingPunct="1">
              <a:buSzPct val="75000"/>
              <a:buFontTx/>
              <a:buChar char="•"/>
              <a:defRPr/>
            </a:pPr>
            <a:endParaRPr lang="en-US" altLang="en-US" sz="800" dirty="0"/>
          </a:p>
          <a:p>
            <a:pPr eaLnBrk="1" hangingPunct="1">
              <a:buSzPct val="75000"/>
              <a:buFontTx/>
              <a:buChar char="•"/>
              <a:defRPr/>
            </a:pPr>
            <a:r>
              <a:rPr lang="en-US" altLang="en-US" sz="1800" dirty="0"/>
              <a:t>Daniel et al. (1985) used psychological assessment factors to predict outcome of surgery with 76.5% accuracy</a:t>
            </a:r>
          </a:p>
          <a:p>
            <a:pPr marL="109537" indent="0" eaLnBrk="1" hangingPunct="1"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eaLnBrk="1" hangingPunct="1">
              <a:buSzPct val="75000"/>
              <a:buFontTx/>
              <a:buChar char="•"/>
              <a:defRPr/>
            </a:pPr>
            <a:r>
              <a:rPr lang="en-US" altLang="en-US" sz="1800" dirty="0"/>
              <a:t>North et al. (1996) reported that at least 20% of patients “misrepresent” trial success in order to get a permanent implant</a:t>
            </a:r>
          </a:p>
          <a:p>
            <a:pPr eaLnBrk="1" hangingPunct="1">
              <a:buSzPct val="75000"/>
              <a:buFontTx/>
              <a:buChar char="•"/>
              <a:defRPr/>
            </a:pPr>
            <a:endParaRPr lang="en-US" altLang="en-U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6F1B07-500C-479B-AF59-6A0A780A28E7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Behavioral Assessment and Treatment Goals	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921625" cy="3467100"/>
          </a:xfrm>
        </p:spPr>
        <p:txBody>
          <a:bodyPr/>
          <a:lstStyle/>
          <a:p>
            <a:pPr marL="342900" indent="-342900" eaLnBrk="1" hangingPunct="1">
              <a:buSzPct val="75000"/>
              <a:buFontTx/>
              <a:buNone/>
            </a:pPr>
            <a:r>
              <a:rPr lang="en-US" altLang="en-US" sz="2600" smtClean="0"/>
              <a:t>The ultimate goal of a pre-surgical behavioral evaluation is to </a:t>
            </a:r>
            <a:r>
              <a:rPr lang="en-US" altLang="en-US" sz="2600" i="1" smtClean="0"/>
              <a:t>increase the probability in YOUR favor </a:t>
            </a:r>
            <a:r>
              <a:rPr lang="en-US" altLang="en-US" sz="2600" smtClean="0"/>
              <a:t>of implanting the appropriate patients, NOT implanting an inappropriate patient, and to allow you to improve your post-surgical outcomes with a modicum of personal and clinic resources.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dirty="0"/>
              <a:t>Far too often, referrals for pre-surgical psychological assessments are made for the sole purpose of obtaining insurance authorization to conduct a trial and implant</a:t>
            </a:r>
          </a:p>
          <a:p>
            <a:pPr marL="109537" indent="0">
              <a:buFont typeface="Wingdings 3" pitchFamily="18" charset="2"/>
              <a:buNone/>
              <a:defRPr/>
            </a:pPr>
            <a:endParaRPr lang="en-US" dirty="0"/>
          </a:p>
          <a:p>
            <a:pPr marL="109537" indent="0">
              <a:buFont typeface="Wingdings 3" pitchFamily="18" charset="2"/>
              <a:buNone/>
              <a:defRPr/>
            </a:pPr>
            <a:r>
              <a:rPr lang="en-US" dirty="0"/>
              <a:t>If behavioral care is not to be a component of ongoing treatment for the patient, a pre-surgical assessment is largely meaningless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/>
              <a:t>Behavioral Assessment and Treatment Goals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8EEC5D-B1EE-4DEF-BFE4-E4ABD62328AD}" type="slidenum">
              <a:rPr lang="en-US" altLang="en-US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/>
              <a:t>Behavioral Assessment and Treatment Goals In Neuromodulation</a:t>
            </a:r>
            <a:r>
              <a:rPr lang="en-US" dirty="0"/>
              <a:t>	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693025" cy="3619500"/>
          </a:xfrm>
        </p:spPr>
        <p:txBody>
          <a:bodyPr/>
          <a:lstStyle/>
          <a:p>
            <a:pPr marL="342900" indent="-342900" eaLnBrk="1" hangingPunct="1">
              <a:buSzPct val="75000"/>
              <a:buFontTx/>
              <a:buChar char="•"/>
              <a:defRPr/>
            </a:pPr>
            <a:r>
              <a:rPr lang="en-US" altLang="en-US" sz="2600" dirty="0"/>
              <a:t>Identify threats to treatment success</a:t>
            </a:r>
          </a:p>
          <a:p>
            <a:pPr marL="0" indent="0" eaLnBrk="1" hangingPunct="1"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marL="342900" indent="-342900" eaLnBrk="1" hangingPunct="1">
              <a:buSzPct val="75000"/>
              <a:buFontTx/>
              <a:buChar char="•"/>
              <a:defRPr/>
            </a:pPr>
            <a:r>
              <a:rPr lang="en-US" altLang="en-US" sz="2600" dirty="0"/>
              <a:t>Increase insights into maladaptive coping</a:t>
            </a:r>
          </a:p>
          <a:p>
            <a:pPr marL="0" indent="0" eaLnBrk="1" hangingPunct="1"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marL="342900" indent="-342900" eaLnBrk="1" hangingPunct="1">
              <a:buSzPct val="75000"/>
              <a:buFontTx/>
              <a:buChar char="•"/>
              <a:defRPr/>
            </a:pPr>
            <a:r>
              <a:rPr lang="en-US" altLang="en-US" sz="2600" dirty="0"/>
              <a:t>Develop short (1-3 month) and long-term (9-12 month) treatment goals</a:t>
            </a:r>
          </a:p>
          <a:p>
            <a:pPr marL="0" indent="0" eaLnBrk="1" hangingPunct="1"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marL="342900" indent="-342900" eaLnBrk="1" hangingPunct="1">
              <a:buSzPct val="75000"/>
              <a:buFontTx/>
              <a:buChar char="•"/>
              <a:defRPr/>
            </a:pPr>
            <a:r>
              <a:rPr lang="en-US" altLang="en-US" sz="2600" dirty="0"/>
              <a:t>Shape patient expectations towards management not cure</a:t>
            </a:r>
          </a:p>
          <a:p>
            <a:pPr marL="0" indent="0" eaLnBrk="1" hangingPunct="1">
              <a:buSzPct val="75000"/>
              <a:buFont typeface="Wingdings 3" pitchFamily="18" charset="2"/>
              <a:buNone/>
              <a:defRPr/>
            </a:pPr>
            <a:endParaRPr lang="en-US" altLang="en-US" sz="800" dirty="0"/>
          </a:p>
          <a:p>
            <a:pPr marL="342900" indent="-342900" eaLnBrk="1" hangingPunct="1">
              <a:buSzPct val="75000"/>
              <a:buFontTx/>
              <a:buChar char="•"/>
              <a:defRPr/>
            </a:pPr>
            <a:r>
              <a:rPr lang="en-US" altLang="en-US" sz="2600" dirty="0"/>
              <a:t>Devise structured, measurable behavioral strategies to improve lifestyle patterns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294</TotalTime>
  <Words>2153</Words>
  <Application>Microsoft Office PowerPoint</Application>
  <PresentationFormat>On-screen Show (4:3)</PresentationFormat>
  <Paragraphs>473</Paragraphs>
  <Slides>40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Candara</vt:lpstr>
      <vt:lpstr>Concourse</vt:lpstr>
      <vt:lpstr>Tackling Issues in Pre-Surgical Psychological Assessments</vt:lpstr>
      <vt:lpstr>PowerPoint Presentation</vt:lpstr>
      <vt:lpstr>The Epidemiology of Pain</vt:lpstr>
      <vt:lpstr>The Chronic Nature of Patients With Pain:  Why?</vt:lpstr>
      <vt:lpstr>Why Pursue Behavioral Evaluations Prior to Implantation Surgery?</vt:lpstr>
      <vt:lpstr>Behavioral Evaluations Prior to Implantation Surgery: New Idea?</vt:lpstr>
      <vt:lpstr>Behavioral Assessment and Treatment Goals </vt:lpstr>
      <vt:lpstr>Behavioral Assessment and Treatment Goals</vt:lpstr>
      <vt:lpstr>Behavioral Assessment and Treatment Goals In Neuromodulation </vt:lpstr>
      <vt:lpstr>Behavioral Pain Management</vt:lpstr>
      <vt:lpstr>Behavioral Pain Management</vt:lpstr>
      <vt:lpstr>Referral Criteria for Pre-Surgical Behavioral Evaluations</vt:lpstr>
      <vt:lpstr>Behavioral Referral Criteria</vt:lpstr>
      <vt:lpstr>Depression and Medical Treatment Outcome</vt:lpstr>
      <vt:lpstr>Anxiety and Medical Treatment Outcome</vt:lpstr>
      <vt:lpstr>Influence of Mood on Medical Treatment Outcome</vt:lpstr>
      <vt:lpstr>Influence of Mood on Medical Treatment Outcome</vt:lpstr>
      <vt:lpstr>Methods of Summarizing Psychological Assessment Data</vt:lpstr>
      <vt:lpstr>REFERRING OFFICE RESPONSIBILITIES - AVOID CONTAMINATING EVALUATION</vt:lpstr>
      <vt:lpstr>REFERRING OFFICE RESPONSIBILITIES - AVOID CONTAMINATING EVALUATION</vt:lpstr>
      <vt:lpstr>Pre-Surgical Psychological Screening (PPS)</vt:lpstr>
      <vt:lpstr>PPS Psychological Risk Factors</vt:lpstr>
      <vt:lpstr>PPS Psychological Testing Risk Factors</vt:lpstr>
      <vt:lpstr>PPS Medical Risk Factors</vt:lpstr>
      <vt:lpstr>PPS Determination of Surgical Prognosis</vt:lpstr>
      <vt:lpstr>PPS Accuracy of Prediction</vt:lpstr>
      <vt:lpstr>PPS Factor Contributions to Overall Prediction of Surgical Outcome</vt:lpstr>
      <vt:lpstr>Fear Avoidance of Activity “Kinesiophobia”</vt:lpstr>
      <vt:lpstr>Maladaptive Coping Pain “Catastrophizing”</vt:lpstr>
      <vt:lpstr>Patient Goals for Treatment Outcome</vt:lpstr>
      <vt:lpstr>Patient Goals for Treatment Outcome</vt:lpstr>
      <vt:lpstr>Patient Goals for Treatment Outcome</vt:lpstr>
      <vt:lpstr>How Much of a Pain Decrease is “Meaningful”?</vt:lpstr>
      <vt:lpstr>Pre- and Post-Treatment Decisions</vt:lpstr>
      <vt:lpstr>What to Do With “Poor” Prognosis Candidates?</vt:lpstr>
      <vt:lpstr>Cognitive-Behavioral Pain Treatment </vt:lpstr>
      <vt:lpstr>Examples of Effect Size for Generally Accepted Medical “Associations”</vt:lpstr>
      <vt:lpstr>Cognitive-Behavioral Pain Treatment </vt:lpstr>
      <vt:lpstr>Reminders</vt:lpstr>
      <vt:lpstr>Reminders</vt:lpstr>
    </vt:vector>
  </TitlesOfParts>
  <Company>UCHSC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 Assessment of Patients for Implantable Devices</dc:title>
  <dc:creator>UC Denver</dc:creator>
  <cp:lastModifiedBy>maureen</cp:lastModifiedBy>
  <cp:revision>26</cp:revision>
  <dcterms:created xsi:type="dcterms:W3CDTF">2008-09-09T17:16:36Z</dcterms:created>
  <dcterms:modified xsi:type="dcterms:W3CDTF">2017-04-20T16:17:52Z</dcterms:modified>
</cp:coreProperties>
</file>