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103"/>
  </p:notesMasterIdLst>
  <p:sldIdLst>
    <p:sldId id="256" r:id="rId2"/>
    <p:sldId id="257" r:id="rId3"/>
    <p:sldId id="37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6" r:id="rId71"/>
    <p:sldId id="337" r:id="rId72"/>
    <p:sldId id="338" r:id="rId73"/>
    <p:sldId id="339" r:id="rId74"/>
    <p:sldId id="340" r:id="rId75"/>
    <p:sldId id="341" r:id="rId76"/>
    <p:sldId id="335" r:id="rId77"/>
    <p:sldId id="342" r:id="rId78"/>
    <p:sldId id="343" r:id="rId79"/>
    <p:sldId id="359" r:id="rId80"/>
    <p:sldId id="360" r:id="rId81"/>
    <p:sldId id="361" r:id="rId82"/>
    <p:sldId id="362" r:id="rId83"/>
    <p:sldId id="363" r:id="rId84"/>
    <p:sldId id="364" r:id="rId85"/>
    <p:sldId id="365" r:id="rId86"/>
    <p:sldId id="366" r:id="rId87"/>
    <p:sldId id="367" r:id="rId88"/>
    <p:sldId id="376" r:id="rId89"/>
    <p:sldId id="369" r:id="rId90"/>
    <p:sldId id="370" r:id="rId91"/>
    <p:sldId id="371" r:id="rId92"/>
    <p:sldId id="372" r:id="rId93"/>
    <p:sldId id="373" r:id="rId94"/>
    <p:sldId id="375" r:id="rId95"/>
    <p:sldId id="377" r:id="rId96"/>
    <p:sldId id="378" r:id="rId97"/>
    <p:sldId id="358" r:id="rId98"/>
    <p:sldId id="272" r:id="rId99"/>
    <p:sldId id="273" r:id="rId100"/>
    <p:sldId id="270" r:id="rId101"/>
    <p:sldId id="271" r:id="rId10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139"/>
    <p:restoredTop sz="94673"/>
  </p:normalViewPr>
  <p:slideViewPr>
    <p:cSldViewPr snapToGrid="0" snapToObjects="1">
      <p:cViewPr varScale="1">
        <p:scale>
          <a:sx n="66" d="100"/>
          <a:sy n="66" d="100"/>
        </p:scale>
        <p:origin x="-108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DE143-D2F4-5F44-9E2C-265C1C141F52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18F2B-CB33-3145-9501-9C51740B6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748288-3F9E-2345-BD62-D2EACE3E2D31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2653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514A0-9DBB-4D4D-8B32-E3DCD1FB58B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is an</a:t>
            </a:r>
            <a:r>
              <a:rPr lang="en-US" baseline="0" dirty="0" smtClean="0"/>
              <a:t> association of 50% false negative rate in association with venous uptake, even after repositioning (Kaplan study). This spread cannot be picked up with ultrasound!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6C085-D4C6-094D-93C1-77D874A6622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16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  <p:sp>
        <p:nvSpPr>
          <p:cNvPr id="73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D523F6C-F491-CD40-AC32-D29A4B6DE2D0}" type="slidenum">
              <a:rPr lang="en-US" altLang="en-US" sz="1200"/>
              <a:pPr eaLnBrk="1" hangingPunct="1"/>
              <a:t>40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8173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877FC-00BD-8744-AB0C-3A221358BEA4}" type="slidenum">
              <a:rPr lang="en-US"/>
              <a:pPr/>
              <a:t>69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37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22828F6F-6279-9140-8EB0-3EAC9C8AE63A}" type="slidenum">
              <a:rPr lang="en-US" altLang="en-US" sz="1200">
                <a:latin typeface="Arial" charset="0"/>
              </a:rPr>
              <a:pPr/>
              <a:t>76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873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DF484F8A-F06E-BA4F-92D8-DD1EED9D0E6D}" type="slidenum">
              <a:rPr lang="en-US" altLang="en-US" sz="1200">
                <a:latin typeface="Arial" charset="0"/>
              </a:rPr>
              <a:pPr/>
              <a:t>98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09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4/23/2017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4/23/2017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4/23/2017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5917311" y="6500813"/>
            <a:ext cx="345472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93715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4/23/2017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4/23/2017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4/23/2017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4/23/2017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4/23/2017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4/23/2017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4/23/2017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4/23/2017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4/23/2017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javascript:AL_get(this,%20'jour',%20'AJNR%20Am%20J%20Neuroradiol.');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hyperlink" Target="http://www.spinalinjection.org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iff"/><Relationship Id="rId3" Type="http://schemas.openxmlformats.org/officeDocument/2006/relationships/image" Target="../media/image53.tiff"/><Relationship Id="rId7" Type="http://schemas.openxmlformats.org/officeDocument/2006/relationships/image" Target="../media/image57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tif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264276"/>
            <a:ext cx="9418320" cy="4041648"/>
          </a:xfrm>
        </p:spPr>
        <p:txBody>
          <a:bodyPr/>
          <a:lstStyle/>
          <a:p>
            <a:r>
              <a:rPr lang="en-US" dirty="0" smtClean="0"/>
              <a:t>Key </a:t>
            </a:r>
            <a:r>
              <a:rPr lang="en-US" dirty="0"/>
              <a:t>Determinants of </a:t>
            </a:r>
            <a:r>
              <a:rPr lang="en-US" dirty="0" smtClean="0"/>
              <a:t>Lumbar Medial Branch RF </a:t>
            </a:r>
            <a:r>
              <a:rPr lang="en-US" dirty="0"/>
              <a:t>Ablation </a:t>
            </a:r>
            <a:r>
              <a:rPr lang="en-US" dirty="0" smtClean="0"/>
              <a:t>Outcomes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J. Scott Bainbridge, M.D</a:t>
            </a:r>
            <a:r>
              <a:rPr lang="en-US" dirty="0" smtClean="0"/>
              <a:t>.</a:t>
            </a:r>
          </a:p>
          <a:p>
            <a:r>
              <a:rPr lang="en-US" smtClean="0"/>
              <a:t>www.DenverBackPainSpecialists.com</a:t>
            </a:r>
            <a:endParaRPr lang="en-US" dirty="0" smtClean="0"/>
          </a:p>
          <a:p>
            <a:r>
              <a:rPr lang="en-US" dirty="0" smtClean="0"/>
              <a:t>Colorado Pain Society Annual Meeting, April 22, 2017</a:t>
            </a:r>
          </a:p>
          <a:p>
            <a:r>
              <a:rPr lang="en-US" dirty="0"/>
              <a:t>Breckenridge, CO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Lumbar/Cervical IA Steroid: Evidence Review - </a:t>
            </a:r>
            <a:r>
              <a:rPr lang="en-US" dirty="0" smtClean="0">
                <a:solidFill>
                  <a:srgbClr val="FFC000"/>
                </a:solidFill>
              </a:rPr>
              <a:t>Thank you </a:t>
            </a:r>
            <a:r>
              <a:rPr lang="en-US" dirty="0" smtClean="0"/>
              <a:t>to BM and PD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667250"/>
          </a:xfrm>
        </p:spPr>
        <p:txBody>
          <a:bodyPr>
            <a:normAutofit fontScale="92500"/>
          </a:bodyPr>
          <a:lstStyle/>
          <a:p>
            <a:pPr marL="192846" indent="-192846" defTabSz="246415">
              <a:spcBef>
                <a:spcPts val="1650"/>
              </a:spcBef>
              <a:defRPr sz="3200"/>
            </a:pPr>
            <a:r>
              <a:rPr lang="en-US" dirty="0">
                <a:solidFill>
                  <a:srgbClr val="FFC000"/>
                </a:solidFill>
              </a:rPr>
              <a:t>Brandon </a:t>
            </a:r>
            <a:r>
              <a:rPr lang="en-US" dirty="0" err="1">
                <a:solidFill>
                  <a:srgbClr val="FFC000"/>
                </a:solidFill>
              </a:rPr>
              <a:t>Messerli</a:t>
            </a:r>
            <a:r>
              <a:rPr lang="en-US" dirty="0">
                <a:solidFill>
                  <a:srgbClr val="FFC000"/>
                </a:solidFill>
              </a:rPr>
              <a:t> DO and Paul Dreyfuss MD</a:t>
            </a:r>
            <a:endParaRPr lang="en-US" sz="2175" dirty="0">
              <a:solidFill>
                <a:srgbClr val="FFC000"/>
              </a:solidFill>
            </a:endParaRPr>
          </a:p>
          <a:p>
            <a:pPr marL="385692" lvl="1" indent="-192846" defTabSz="246415">
              <a:spcBef>
                <a:spcPts val="1650"/>
              </a:spcBef>
              <a:defRPr sz="3200"/>
            </a:pPr>
            <a:r>
              <a:rPr lang="en-US" dirty="0" smtClean="0"/>
              <a:t>Evergreen Health </a:t>
            </a:r>
            <a:r>
              <a:rPr lang="en-US" dirty="0"/>
              <a:t>Sport &amp; Spine </a:t>
            </a:r>
            <a:r>
              <a:rPr lang="en-US" dirty="0" smtClean="0"/>
              <a:t>Care</a:t>
            </a:r>
          </a:p>
          <a:p>
            <a:pPr marL="385692" lvl="1" indent="-192846" defTabSz="246415">
              <a:spcBef>
                <a:spcPts val="1650"/>
              </a:spcBef>
              <a:defRPr sz="3200"/>
            </a:pPr>
            <a:r>
              <a:rPr lang="en-US" dirty="0" smtClean="0"/>
              <a:t>Presentation of evidence in response to </a:t>
            </a:r>
            <a:r>
              <a:rPr lang="en-US" dirty="0" smtClean="0">
                <a:solidFill>
                  <a:srgbClr val="FFC000"/>
                </a:solidFill>
              </a:rPr>
              <a:t>Washington state’s consideration of non-coverage for interventional spine procedures (consideration based on Spectrum’s HTA)</a:t>
            </a:r>
          </a:p>
          <a:p>
            <a:pPr marL="591432" lvl="2" indent="-192846" defTabSz="246415">
              <a:spcBef>
                <a:spcPts val="1650"/>
              </a:spcBef>
              <a:defRPr sz="3200"/>
            </a:pPr>
            <a:r>
              <a:rPr lang="en-US" dirty="0" smtClean="0"/>
              <a:t>Multiple study summary slides are from their presentation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14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/>
          </p:cNvSpPr>
          <p:nvPr>
            <p:ph type="title"/>
          </p:nvPr>
        </p:nvSpPr>
        <p:spPr>
          <a:xfrm>
            <a:off x="2193725" y="273844"/>
            <a:ext cx="7804550" cy="14912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Lumbar Facet Pain: </a:t>
            </a:r>
          </a:p>
          <a:p>
            <a:pPr>
              <a:defRPr sz="5000"/>
            </a:pPr>
            <a:r>
              <a:t>IA steroid injections</a:t>
            </a:r>
          </a:p>
        </p:txBody>
      </p:sp>
      <p:sp>
        <p:nvSpPr>
          <p:cNvPr id="363" name="Shape 363"/>
          <p:cNvSpPr>
            <a:spLocks noGrp="1"/>
          </p:cNvSpPr>
          <p:nvPr>
            <p:ph type="body" idx="1"/>
          </p:nvPr>
        </p:nvSpPr>
        <p:spPr>
          <a:xfrm>
            <a:off x="457200" y="1856281"/>
            <a:ext cx="10725149" cy="471735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08598" indent="-308598" defTabSz="394320">
              <a:spcBef>
                <a:spcPts val="2812"/>
              </a:spcBef>
              <a:defRPr sz="3200"/>
            </a:pPr>
            <a:r>
              <a:rPr dirty="0"/>
              <a:t>Two new trials exist.  Both studies rated by Spectrum as having a “moderate quality of evidence” with a “low risk of bias”</a:t>
            </a:r>
          </a:p>
          <a:p>
            <a:pPr marL="308598" indent="-308598" defTabSz="394320">
              <a:spcBef>
                <a:spcPts val="2812"/>
              </a:spcBef>
              <a:defRPr sz="3200"/>
            </a:pPr>
            <a:r>
              <a:rPr dirty="0"/>
              <a:t>“Significantly greater improvement in pain and function following IA </a:t>
            </a:r>
            <a:r>
              <a:rPr lang="en-US" dirty="0" smtClean="0"/>
              <a:t>facet injections </a:t>
            </a:r>
            <a:r>
              <a:rPr dirty="0" smtClean="0"/>
              <a:t>vs </a:t>
            </a:r>
            <a:r>
              <a:rPr dirty="0"/>
              <a:t>IM steroid injections in the short-term”  (Ribeiro. Spine 2013)</a:t>
            </a:r>
          </a:p>
          <a:p>
            <a:pPr marL="308598" indent="-308598" defTabSz="394320">
              <a:spcBef>
                <a:spcPts val="2812"/>
              </a:spcBef>
              <a:defRPr sz="3200"/>
            </a:pPr>
            <a:r>
              <a:rPr dirty="0"/>
              <a:t>“No difference in pain or function in those receiving IA </a:t>
            </a:r>
            <a:r>
              <a:rPr lang="en-US" dirty="0" smtClean="0"/>
              <a:t>facet </a:t>
            </a:r>
            <a:r>
              <a:rPr dirty="0" smtClean="0"/>
              <a:t>injections </a:t>
            </a:r>
            <a:r>
              <a:rPr dirty="0"/>
              <a:t>vs. radiofrequency </a:t>
            </a:r>
            <a:r>
              <a:rPr dirty="0" err="1"/>
              <a:t>neurotomy</a:t>
            </a:r>
            <a:r>
              <a:rPr dirty="0"/>
              <a:t> (HCA covered procedure) in the intermediate term” (</a:t>
            </a:r>
            <a:r>
              <a:rPr dirty="0" err="1"/>
              <a:t>Lakemeier</a:t>
            </a:r>
            <a:r>
              <a:rPr dirty="0"/>
              <a:t>. </a:t>
            </a:r>
            <a:r>
              <a:rPr dirty="0" err="1"/>
              <a:t>Anesth</a:t>
            </a:r>
            <a:r>
              <a:rPr dirty="0"/>
              <a:t> </a:t>
            </a:r>
            <a:r>
              <a:rPr dirty="0" err="1"/>
              <a:t>Analg</a:t>
            </a:r>
            <a:r>
              <a:rPr dirty="0"/>
              <a:t> 2013)</a:t>
            </a:r>
          </a:p>
        </p:txBody>
      </p:sp>
    </p:spTree>
    <p:extLst>
      <p:ext uri="{BB962C8B-B14F-4D97-AF65-F5344CB8AC3E}">
        <p14:creationId xmlns:p14="http://schemas.microsoft.com/office/powerpoint/2010/main" val="1131047048"/>
      </p:ext>
    </p:extLst>
  </p:cSld>
  <p:clrMapOvr>
    <a:masterClrMapping/>
  </p:clrMapOvr>
  <p:transition spd="slow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2083864" y="290111"/>
            <a:ext cx="7804550" cy="14912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Lumbar Facet Pain: </a:t>
            </a:r>
          </a:p>
          <a:p>
            <a:pPr>
              <a:defRPr sz="5000"/>
            </a:pPr>
            <a:r>
              <a:rPr dirty="0"/>
              <a:t>IA steroid injections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idx="1"/>
          </p:nvPr>
        </p:nvSpPr>
        <p:spPr>
          <a:xfrm>
            <a:off x="2083864" y="1701906"/>
            <a:ext cx="7804550" cy="491204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56136" indent="-256136" defTabSz="327285">
              <a:spcBef>
                <a:spcPts val="2320"/>
              </a:spcBef>
              <a:defRPr sz="3100"/>
            </a:pPr>
            <a:r>
              <a:rPr dirty="0">
                <a:solidFill>
                  <a:srgbClr val="FFC000"/>
                </a:solidFill>
              </a:rPr>
              <a:t>Three prospective trials (2 randomized) evaluated IA facet injections in subjects with physiological evidence of facet joint inflammation (+ SPECT)</a:t>
            </a:r>
            <a:endParaRPr sz="1828" dirty="0">
              <a:solidFill>
                <a:srgbClr val="FFC000"/>
              </a:solidFill>
            </a:endParaRPr>
          </a:p>
          <a:p>
            <a:pPr marL="522945" lvl="1" indent="-256136" defTabSz="327285">
              <a:spcBef>
                <a:spcPts val="1125"/>
              </a:spcBef>
              <a:defRPr sz="2600"/>
            </a:pPr>
            <a:r>
              <a:rPr i="1" dirty="0"/>
              <a:t>Excluded by Spectrum.  </a:t>
            </a:r>
            <a:r>
              <a:rPr dirty="0"/>
              <a:t>See appendix for details.</a:t>
            </a:r>
          </a:p>
          <a:p>
            <a:pPr marL="256136" indent="-256136" defTabSz="327285">
              <a:spcBef>
                <a:spcPts val="2320"/>
              </a:spcBef>
              <a:defRPr sz="3100"/>
            </a:pPr>
            <a:r>
              <a:rPr dirty="0"/>
              <a:t>Collectively, these trials showed benefit for IA facet injections in 151 pts, with benefit maintained at 3 </a:t>
            </a:r>
            <a:r>
              <a:rPr dirty="0" smtClean="0"/>
              <a:t>months</a:t>
            </a:r>
            <a:endParaRPr sz="1547" dirty="0"/>
          </a:p>
          <a:p>
            <a:pPr marL="512273" lvl="1" indent="-256137" defTabSz="327285">
              <a:lnSpc>
                <a:spcPct val="80000"/>
              </a:lnSpc>
              <a:spcBef>
                <a:spcPts val="633"/>
              </a:spcBef>
              <a:defRPr sz="2200"/>
            </a:pPr>
            <a:r>
              <a:rPr sz="2300" dirty="0"/>
              <a:t>Ackerman. Pain relief with intraarticular or medial branch nerve blocks in patients with positive lumbar facet joint SPECT imaging: a 12-week outcome study. South Med J. 2008 Sep;101(9):931-4.</a:t>
            </a:r>
          </a:p>
          <a:p>
            <a:pPr marL="512273" lvl="1" indent="-256137" defTabSz="327285">
              <a:lnSpc>
                <a:spcPct val="80000"/>
              </a:lnSpc>
              <a:spcBef>
                <a:spcPts val="633"/>
              </a:spcBef>
              <a:defRPr sz="2200"/>
            </a:pPr>
            <a:r>
              <a:rPr sz="2300" dirty="0"/>
              <a:t>Dolan. The value of SPECT scans in identifying back pain likely to benefit from facet joint injection. Br J </a:t>
            </a:r>
            <a:r>
              <a:rPr sz="2300" dirty="0" err="1"/>
              <a:t>Rheumatol</a:t>
            </a:r>
            <a:r>
              <a:rPr sz="2300" dirty="0"/>
              <a:t>. 1996 Dec;35(12):1269-73. </a:t>
            </a:r>
          </a:p>
          <a:p>
            <a:pPr marL="512273" lvl="1" indent="-256137" defTabSz="327285">
              <a:lnSpc>
                <a:spcPct val="80000"/>
              </a:lnSpc>
              <a:spcBef>
                <a:spcPts val="633"/>
              </a:spcBef>
              <a:defRPr sz="2200"/>
            </a:pPr>
            <a:r>
              <a:rPr sz="2300" dirty="0" err="1"/>
              <a:t>Pneumaticos</a:t>
            </a:r>
            <a:r>
              <a:rPr sz="2300" dirty="0"/>
              <a:t>. Low back pain: prediction of short-term outcome of facet joint injection with bone scintigraphy. Radiology. 2006 Feb;238(2):693-8. </a:t>
            </a:r>
          </a:p>
        </p:txBody>
      </p:sp>
    </p:spTree>
    <p:extLst>
      <p:ext uri="{BB962C8B-B14F-4D97-AF65-F5344CB8AC3E}">
        <p14:creationId xmlns:p14="http://schemas.microsoft.com/office/powerpoint/2010/main" val="212997613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/>
          </p:cNvSpPr>
          <p:nvPr>
            <p:ph type="title"/>
          </p:nvPr>
        </p:nvSpPr>
        <p:spPr>
          <a:xfrm>
            <a:off x="2033278" y="393737"/>
            <a:ext cx="7804550" cy="14912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Lumbar Facet Pain: </a:t>
            </a:r>
          </a:p>
          <a:p>
            <a:pPr>
              <a:defRPr sz="5000"/>
            </a:pPr>
            <a:r>
              <a:rPr dirty="0"/>
              <a:t>IA steroid injections</a:t>
            </a:r>
          </a:p>
        </p:txBody>
      </p:sp>
      <p:sp>
        <p:nvSpPr>
          <p:cNvPr id="360" name="Shape 360"/>
          <p:cNvSpPr>
            <a:spLocks noGrp="1"/>
          </p:cNvSpPr>
          <p:nvPr>
            <p:ph type="body" idx="1"/>
          </p:nvPr>
        </p:nvSpPr>
        <p:spPr>
          <a:xfrm>
            <a:off x="571500" y="1884996"/>
            <a:ext cx="10153649" cy="460206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63209" indent="-263209" defTabSz="336322">
              <a:spcBef>
                <a:spcPts val="2391"/>
              </a:spcBef>
              <a:defRPr sz="3680"/>
            </a:pPr>
            <a:r>
              <a:rPr dirty="0">
                <a:solidFill>
                  <a:srgbClr val="FFC000"/>
                </a:solidFill>
              </a:rPr>
              <a:t>Prior HTCC non-coverage determination </a:t>
            </a:r>
            <a:r>
              <a:rPr dirty="0"/>
              <a:t>largely based on the negative RCTs of Lilius and </a:t>
            </a:r>
            <a:r>
              <a:rPr dirty="0" err="1"/>
              <a:t>Carrette</a:t>
            </a:r>
            <a:endParaRPr dirty="0"/>
          </a:p>
          <a:p>
            <a:pPr marL="263209" indent="-263209" defTabSz="336322">
              <a:spcBef>
                <a:spcPts val="2391"/>
              </a:spcBef>
              <a:defRPr sz="3680"/>
            </a:pPr>
            <a:r>
              <a:rPr dirty="0">
                <a:solidFill>
                  <a:srgbClr val="FFC000"/>
                </a:solidFill>
              </a:rPr>
              <a:t>These studies do not represent best practice methods </a:t>
            </a:r>
            <a:r>
              <a:rPr lang="en-US" dirty="0" smtClean="0">
                <a:solidFill>
                  <a:srgbClr val="FFC000"/>
                </a:solidFill>
              </a:rPr>
              <a:t>- COMMON PROBLEM WITH PAIN STUDIES</a:t>
            </a:r>
            <a:endParaRPr dirty="0">
              <a:solidFill>
                <a:srgbClr val="FFC000"/>
              </a:solidFill>
            </a:endParaRPr>
          </a:p>
          <a:p>
            <a:pPr marL="558950" lvl="1" indent="-263209" defTabSz="336322">
              <a:spcBef>
                <a:spcPts val="2391"/>
              </a:spcBef>
              <a:defRPr sz="3680"/>
            </a:pPr>
            <a:r>
              <a:rPr dirty="0"/>
              <a:t>e.g. diagnosis not confirmed with diagnostic blocks, large volume </a:t>
            </a:r>
            <a:r>
              <a:rPr dirty="0" err="1"/>
              <a:t>injectates</a:t>
            </a:r>
            <a:r>
              <a:rPr dirty="0"/>
              <a:t> </a:t>
            </a:r>
            <a:r>
              <a:rPr lang="en-US" dirty="0" smtClean="0"/>
              <a:t>which </a:t>
            </a:r>
            <a:r>
              <a:rPr dirty="0" smtClean="0"/>
              <a:t>do </a:t>
            </a:r>
            <a:r>
              <a:rPr dirty="0"/>
              <a:t>not remain IA, suboptimal outcome measures</a:t>
            </a:r>
            <a:endParaRPr sz="2329" dirty="0"/>
          </a:p>
          <a:p>
            <a:pPr marL="558950" lvl="1" indent="-263209" defTabSz="336322">
              <a:spcBef>
                <a:spcPts val="2391"/>
              </a:spcBef>
              <a:defRPr sz="3680"/>
            </a:pPr>
            <a:r>
              <a:rPr dirty="0"/>
              <a:t>See appendix for details</a:t>
            </a:r>
          </a:p>
        </p:txBody>
      </p:sp>
    </p:spTree>
    <p:extLst>
      <p:ext uri="{BB962C8B-B14F-4D97-AF65-F5344CB8AC3E}">
        <p14:creationId xmlns:p14="http://schemas.microsoft.com/office/powerpoint/2010/main" val="51929658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/>
          </p:cNvSpPr>
          <p:nvPr>
            <p:ph type="title"/>
          </p:nvPr>
        </p:nvSpPr>
        <p:spPr>
          <a:xfrm>
            <a:off x="2193725" y="152400"/>
            <a:ext cx="7804550" cy="797380"/>
          </a:xfrm>
          <a:prstGeom prst="rect">
            <a:avLst/>
          </a:prstGeom>
        </p:spPr>
        <p:txBody>
          <a:bodyPr>
            <a:normAutofit/>
          </a:bodyPr>
          <a:lstStyle>
            <a:lvl1pPr defTabSz="537463">
              <a:defRPr sz="7360"/>
            </a:lvl1pPr>
          </a:lstStyle>
          <a:p>
            <a:r>
              <a:rPr sz="4400" dirty="0"/>
              <a:t>Facet IA Steroid Injections</a:t>
            </a:r>
          </a:p>
        </p:txBody>
      </p:sp>
      <p:sp>
        <p:nvSpPr>
          <p:cNvPr id="392" name="Shape 392"/>
          <p:cNvSpPr>
            <a:spLocks noGrp="1"/>
          </p:cNvSpPr>
          <p:nvPr>
            <p:ph type="body" idx="1"/>
          </p:nvPr>
        </p:nvSpPr>
        <p:spPr>
          <a:xfrm>
            <a:off x="247650" y="949780"/>
            <a:ext cx="10839450" cy="57558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08850" indent="-208850" defTabSz="266863">
              <a:lnSpc>
                <a:spcPct val="80000"/>
              </a:lnSpc>
              <a:spcBef>
                <a:spcPts val="1828"/>
              </a:spcBef>
              <a:defRPr sz="3200"/>
            </a:pPr>
            <a:r>
              <a:rPr sz="2800" dirty="0">
                <a:solidFill>
                  <a:srgbClr val="FFC000"/>
                </a:solidFill>
              </a:rPr>
              <a:t>Consider a coverage determination </a:t>
            </a:r>
            <a:r>
              <a:rPr sz="2800" dirty="0"/>
              <a:t>of facet injections</a:t>
            </a:r>
          </a:p>
          <a:p>
            <a:pPr marL="208850" indent="-208850" defTabSz="266863">
              <a:lnSpc>
                <a:spcPct val="80000"/>
              </a:lnSpc>
              <a:spcBef>
                <a:spcPts val="1828"/>
              </a:spcBef>
              <a:defRPr sz="3200"/>
            </a:pPr>
            <a:r>
              <a:rPr sz="2800" dirty="0">
                <a:solidFill>
                  <a:srgbClr val="FFC000"/>
                </a:solidFill>
              </a:rPr>
              <a:t>We endorse the </a:t>
            </a:r>
            <a:r>
              <a:rPr lang="en-US" sz="2800" dirty="0" smtClean="0">
                <a:solidFill>
                  <a:srgbClr val="FFC000"/>
                </a:solidFill>
              </a:rPr>
              <a:t>Multi-specialty Pain Workgroup (</a:t>
            </a:r>
            <a:r>
              <a:rPr sz="2800" dirty="0" smtClean="0">
                <a:solidFill>
                  <a:srgbClr val="FFC000"/>
                </a:solidFill>
              </a:rPr>
              <a:t>MPW</a:t>
            </a:r>
            <a:r>
              <a:rPr lang="en-US" sz="2800" dirty="0" smtClean="0">
                <a:solidFill>
                  <a:srgbClr val="FFC000"/>
                </a:solidFill>
              </a:rPr>
              <a:t>)</a:t>
            </a:r>
            <a:r>
              <a:rPr sz="2800" dirty="0" smtClean="0">
                <a:solidFill>
                  <a:srgbClr val="FFC000"/>
                </a:solidFill>
              </a:rPr>
              <a:t> </a:t>
            </a:r>
            <a:r>
              <a:rPr sz="2800" dirty="0">
                <a:solidFill>
                  <a:srgbClr val="FFC000"/>
                </a:solidFill>
              </a:rPr>
              <a:t>Guidelines, which were utilized by Medicare LCDs in 47 of 50 states</a:t>
            </a:r>
            <a:r>
              <a:rPr sz="2800" dirty="0"/>
              <a:t>.</a:t>
            </a:r>
          </a:p>
          <a:p>
            <a:pPr marL="530306" lvl="1" indent="-208849" defTabSz="266863">
              <a:lnSpc>
                <a:spcPct val="80000"/>
              </a:lnSpc>
              <a:spcBef>
                <a:spcPts val="1828"/>
              </a:spcBef>
              <a:defRPr sz="3200"/>
            </a:pPr>
            <a:r>
              <a:rPr sz="2800" dirty="0"/>
              <a:t>See Appendix for guidelines</a:t>
            </a:r>
          </a:p>
          <a:p>
            <a:pPr marL="208850" indent="-208850" defTabSz="266863">
              <a:lnSpc>
                <a:spcPct val="80000"/>
              </a:lnSpc>
              <a:spcBef>
                <a:spcPts val="1828"/>
              </a:spcBef>
              <a:defRPr sz="3200"/>
            </a:pPr>
            <a:r>
              <a:rPr sz="2800" dirty="0"/>
              <a:t>New moderate quality trials show benefit of IA steroid injections vs. IM injections, and equal benefit to RF neurotomy</a:t>
            </a:r>
          </a:p>
          <a:p>
            <a:pPr marL="208850" indent="-208850" defTabSz="266863">
              <a:lnSpc>
                <a:spcPct val="80000"/>
              </a:lnSpc>
              <a:spcBef>
                <a:spcPts val="1828"/>
              </a:spcBef>
              <a:defRPr sz="3200"/>
            </a:pPr>
            <a:r>
              <a:rPr sz="2800" dirty="0">
                <a:solidFill>
                  <a:srgbClr val="FFC000"/>
                </a:solidFill>
              </a:rPr>
              <a:t>Spectrum excluded evidence </a:t>
            </a:r>
            <a:r>
              <a:rPr sz="2800" dirty="0"/>
              <a:t>that shows patients with </a:t>
            </a:r>
            <a:r>
              <a:rPr sz="2800" dirty="0">
                <a:solidFill>
                  <a:srgbClr val="FFC000"/>
                </a:solidFill>
              </a:rPr>
              <a:t>SPECT+</a:t>
            </a:r>
            <a:r>
              <a:rPr sz="2800" dirty="0"/>
              <a:t> joints can </a:t>
            </a:r>
            <a:r>
              <a:rPr sz="2800" dirty="0">
                <a:solidFill>
                  <a:srgbClr val="FFC000"/>
                </a:solidFill>
              </a:rPr>
              <a:t>benefit</a:t>
            </a:r>
            <a:r>
              <a:rPr sz="2800" dirty="0"/>
              <a:t> from IA facet steroid injections for </a:t>
            </a:r>
            <a:r>
              <a:rPr sz="2800" dirty="0">
                <a:solidFill>
                  <a:srgbClr val="FFC000"/>
                </a:solidFill>
              </a:rPr>
              <a:t>3 months</a:t>
            </a:r>
          </a:p>
          <a:p>
            <a:pPr marL="208850" indent="-208850" defTabSz="266863">
              <a:lnSpc>
                <a:spcPct val="80000"/>
              </a:lnSpc>
              <a:spcBef>
                <a:spcPts val="1828"/>
              </a:spcBef>
              <a:defRPr sz="3200"/>
            </a:pPr>
            <a:r>
              <a:rPr sz="2800" dirty="0"/>
              <a:t>Although there are no new efficacy trials in cervical facet injections there is one small prospective trial showing effectiveness of IA facet steroid injections in those with facet arthritis</a:t>
            </a:r>
          </a:p>
        </p:txBody>
      </p:sp>
    </p:spTree>
    <p:extLst>
      <p:ext uri="{BB962C8B-B14F-4D97-AF65-F5344CB8AC3E}">
        <p14:creationId xmlns:p14="http://schemas.microsoft.com/office/powerpoint/2010/main" val="195956769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/>
          </p:cNvSpPr>
          <p:nvPr>
            <p:ph type="title"/>
          </p:nvPr>
        </p:nvSpPr>
        <p:spPr>
          <a:xfrm>
            <a:off x="2193726" y="171450"/>
            <a:ext cx="7804549" cy="10013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340923">
              <a:defRPr sz="5900"/>
            </a:pPr>
            <a:r>
              <a:rPr sz="3200" dirty="0"/>
              <a:t>MPW</a:t>
            </a:r>
            <a:r>
              <a:rPr lang="en-US" sz="3200" baseline="30000" dirty="0"/>
              <a:t>*</a:t>
            </a:r>
            <a:r>
              <a:rPr sz="3200" dirty="0"/>
              <a:t> Guidelines:</a:t>
            </a:r>
            <a:r>
              <a:rPr lang="en-US" sz="3200" dirty="0"/>
              <a:t> </a:t>
            </a:r>
            <a:r>
              <a:rPr sz="3200" dirty="0"/>
              <a:t>Facet injections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800" dirty="0"/>
              <a:t>*Multi-specialty Pain Workgroup</a:t>
            </a:r>
            <a:endParaRPr sz="2800" dirty="0"/>
          </a:p>
        </p:txBody>
      </p:sp>
      <p:sp>
        <p:nvSpPr>
          <p:cNvPr id="409" name="Shape 409"/>
          <p:cNvSpPr>
            <a:spLocks noGrp="1"/>
          </p:cNvSpPr>
          <p:nvPr>
            <p:ph type="body" idx="1"/>
          </p:nvPr>
        </p:nvSpPr>
        <p:spPr>
          <a:xfrm>
            <a:off x="514350" y="1352550"/>
            <a:ext cx="10515600" cy="51625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7562" indent="-217562" defTabSz="277994">
              <a:lnSpc>
                <a:spcPct val="90000"/>
              </a:lnSpc>
              <a:spcBef>
                <a:spcPts val="1969"/>
              </a:spcBef>
              <a:defRPr sz="2500"/>
            </a:pPr>
            <a:r>
              <a:rPr sz="2400" dirty="0"/>
              <a:t>For predominately </a:t>
            </a:r>
            <a:r>
              <a:rPr sz="2400" dirty="0">
                <a:solidFill>
                  <a:srgbClr val="FFC000"/>
                </a:solidFill>
              </a:rPr>
              <a:t>axial pain</a:t>
            </a:r>
            <a:r>
              <a:rPr sz="2400" dirty="0"/>
              <a:t>, but a lesser degree of somatic referred pain into the lower extremity is not an exclusion.</a:t>
            </a:r>
          </a:p>
          <a:p>
            <a:pPr marL="217562" indent="-217562" defTabSz="277994">
              <a:lnSpc>
                <a:spcPct val="90000"/>
              </a:lnSpc>
              <a:spcBef>
                <a:spcPts val="1969"/>
              </a:spcBef>
              <a:defRPr sz="2500"/>
            </a:pPr>
            <a:r>
              <a:rPr sz="2400" dirty="0"/>
              <a:t>Pain has been present for at least </a:t>
            </a:r>
            <a:r>
              <a:rPr sz="2400" dirty="0">
                <a:solidFill>
                  <a:srgbClr val="FFC000"/>
                </a:solidFill>
              </a:rPr>
              <a:t>3 months.</a:t>
            </a:r>
          </a:p>
          <a:p>
            <a:pPr marL="217562" indent="-217562" defTabSz="277994">
              <a:lnSpc>
                <a:spcPct val="90000"/>
              </a:lnSpc>
              <a:spcBef>
                <a:spcPts val="1969"/>
              </a:spcBef>
              <a:defRPr sz="2500"/>
            </a:pPr>
            <a:r>
              <a:rPr sz="2400" dirty="0"/>
              <a:t>Radicular pain or neurogenic claudication is an exclusion to performing a facet injection unless the radicular pain is caused by a facet synovial cyst.</a:t>
            </a:r>
          </a:p>
          <a:p>
            <a:pPr marL="217562" indent="-217562" defTabSz="277994">
              <a:lnSpc>
                <a:spcPct val="90000"/>
              </a:lnSpc>
              <a:spcBef>
                <a:spcPts val="1969"/>
              </a:spcBef>
              <a:defRPr sz="2500"/>
            </a:pPr>
            <a:r>
              <a:rPr sz="2400" dirty="0"/>
              <a:t>Failure of ≥ </a:t>
            </a:r>
            <a:r>
              <a:rPr sz="2400" dirty="0">
                <a:solidFill>
                  <a:srgbClr val="FFC000"/>
                </a:solidFill>
              </a:rPr>
              <a:t>4 weeks of a conservative care </a:t>
            </a:r>
            <a:r>
              <a:rPr sz="2400" dirty="0"/>
              <a:t>trial unless patient is unable to tolerate such or co-morbidities limit such a trial.</a:t>
            </a:r>
          </a:p>
          <a:p>
            <a:pPr marL="217562" indent="-217562" defTabSz="277994">
              <a:lnSpc>
                <a:spcPct val="90000"/>
              </a:lnSpc>
              <a:spcBef>
                <a:spcPts val="1969"/>
              </a:spcBef>
              <a:defRPr sz="2500"/>
            </a:pPr>
            <a:r>
              <a:rPr sz="2400" dirty="0">
                <a:solidFill>
                  <a:srgbClr val="FFC000"/>
                </a:solidFill>
              </a:rPr>
              <a:t>Must use fluoroscopy or CT guidance and contrast media. </a:t>
            </a:r>
          </a:p>
          <a:p>
            <a:pPr marL="217562" indent="-217562" defTabSz="277994">
              <a:lnSpc>
                <a:spcPct val="90000"/>
              </a:lnSpc>
              <a:spcBef>
                <a:spcPts val="1969"/>
              </a:spcBef>
              <a:defRPr sz="2500"/>
            </a:pPr>
            <a:r>
              <a:rPr sz="2400" dirty="0">
                <a:solidFill>
                  <a:srgbClr val="FFC000"/>
                </a:solidFill>
              </a:rPr>
              <a:t>Repeat</a:t>
            </a:r>
            <a:r>
              <a:rPr sz="2400" dirty="0"/>
              <a:t> injections of same joint(s) only allowed if </a:t>
            </a:r>
            <a:r>
              <a:rPr sz="2400" dirty="0">
                <a:solidFill>
                  <a:srgbClr val="FFC000"/>
                </a:solidFill>
              </a:rPr>
              <a:t>≥ 50% relief </a:t>
            </a:r>
            <a:r>
              <a:rPr sz="2400" dirty="0"/>
              <a:t>and improved ADLs for a minimum of </a:t>
            </a:r>
            <a:r>
              <a:rPr sz="2400" dirty="0">
                <a:solidFill>
                  <a:srgbClr val="FFC000"/>
                </a:solidFill>
              </a:rPr>
              <a:t>3 months</a:t>
            </a:r>
            <a:r>
              <a:rPr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498905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75366" y="119655"/>
            <a:ext cx="8612716" cy="1143000"/>
          </a:xfrm>
        </p:spPr>
        <p:txBody>
          <a:bodyPr/>
          <a:lstStyle/>
          <a:p>
            <a:r>
              <a:rPr lang="en-US"/>
              <a:t>Lumbar Medial Branch Blocks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6810" y="1417638"/>
            <a:ext cx="7772400" cy="511379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MMB </a:t>
            </a:r>
            <a:r>
              <a:rPr lang="en-US" i="1" dirty="0"/>
              <a:t>vs </a:t>
            </a:r>
            <a:r>
              <a:rPr lang="en-US" dirty="0"/>
              <a:t>Intra-articular Facet Blocks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MBB are relatively easier to perform (but harder to get right)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MBB are safer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MBB more easily subject to controls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IAB lack a valid subsequent treatment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MBB if positive can be followed by RF neurotomy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MBB have predictive validity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Predictive of RF outcome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Useful in surgical and other treatment planning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7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LZJ – Anatomy of the </a:t>
            </a:r>
            <a:r>
              <a:rPr lang="en-US" dirty="0" err="1" smtClean="0"/>
              <a:t>Innervation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Bogduk</a:t>
            </a:r>
            <a:endParaRPr lang="en-US" dirty="0" smtClean="0"/>
          </a:p>
          <a:p>
            <a:pPr lvl="1"/>
            <a:r>
              <a:rPr lang="en-US" dirty="0" smtClean="0"/>
              <a:t>The anatomy of..  </a:t>
            </a:r>
            <a:r>
              <a:rPr lang="en-US" dirty="0" err="1" smtClean="0"/>
              <a:t>articular</a:t>
            </a:r>
            <a:r>
              <a:rPr lang="en-US" dirty="0" smtClean="0"/>
              <a:t> nerves and their relationship to facet </a:t>
            </a:r>
            <a:r>
              <a:rPr lang="en-US" dirty="0" err="1" smtClean="0"/>
              <a:t>denervation</a:t>
            </a:r>
            <a:r>
              <a:rPr lang="en-US" dirty="0" smtClean="0"/>
              <a:t>; J </a:t>
            </a:r>
            <a:r>
              <a:rPr lang="en-US" dirty="0" err="1" smtClean="0"/>
              <a:t>Neurosurg</a:t>
            </a:r>
            <a:r>
              <a:rPr lang="en-US" dirty="0" smtClean="0"/>
              <a:t> 1979</a:t>
            </a:r>
          </a:p>
          <a:p>
            <a:pPr lvl="1"/>
            <a:r>
              <a:rPr lang="en-US" u="sng" dirty="0" smtClean="0"/>
              <a:t>Clinical Anatomy of the Lumbar Spine and Sacrum</a:t>
            </a:r>
            <a:r>
              <a:rPr lang="en-US" dirty="0" smtClean="0"/>
              <a:t>; Elsevier 1987, 1991, 1997, 2005 </a:t>
            </a:r>
          </a:p>
          <a:p>
            <a:pPr lvl="1"/>
            <a:r>
              <a:rPr lang="en-US" dirty="0" smtClean="0"/>
              <a:t>Lau, Mercer, </a:t>
            </a:r>
            <a:r>
              <a:rPr lang="en-US" dirty="0" err="1" smtClean="0"/>
              <a:t>Bogduk</a:t>
            </a:r>
            <a:r>
              <a:rPr lang="en-US" dirty="0" smtClean="0"/>
              <a:t>; The surgical anatomy of lumbar medial branch </a:t>
            </a:r>
            <a:r>
              <a:rPr lang="en-US" dirty="0" err="1" smtClean="0"/>
              <a:t>neurotomy</a:t>
            </a:r>
            <a:r>
              <a:rPr lang="en-US" dirty="0" smtClean="0"/>
              <a:t>. Pain Med 2004.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5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3540" y="273342"/>
            <a:ext cx="8229600" cy="719254"/>
          </a:xfrm>
        </p:spPr>
        <p:txBody>
          <a:bodyPr/>
          <a:lstStyle/>
          <a:p>
            <a:pPr algn="l"/>
            <a:r>
              <a:rPr lang="en-US" dirty="0" smtClean="0"/>
              <a:t>Spinal </a:t>
            </a:r>
            <a:r>
              <a:rPr lang="en-US" dirty="0" err="1" smtClean="0"/>
              <a:t>Innervation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67629" y="1143000"/>
            <a:ext cx="6598281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Font typeface="Arial"/>
              <a:buChar char="•"/>
            </a:pPr>
            <a:r>
              <a:rPr lang="en-US" sz="2800" dirty="0">
                <a:latin typeface="+mj-lt"/>
                <a:cs typeface="Constantia"/>
              </a:rPr>
              <a:t>Disc: outer annulus</a:t>
            </a: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US" sz="2800" dirty="0" err="1">
                <a:latin typeface="+mj-lt"/>
                <a:cs typeface="Constantia"/>
              </a:rPr>
              <a:t>Sinuvertebral</a:t>
            </a:r>
            <a:r>
              <a:rPr lang="en-US" sz="2800" dirty="0">
                <a:latin typeface="+mj-lt"/>
                <a:cs typeface="Constantia"/>
              </a:rPr>
              <a:t> nerve</a:t>
            </a: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US" sz="2800" dirty="0">
                <a:latin typeface="+mj-lt"/>
                <a:cs typeface="Constantia"/>
              </a:rPr>
              <a:t>Grey </a:t>
            </a:r>
            <a:r>
              <a:rPr lang="en-US" sz="2800" dirty="0" err="1">
                <a:latin typeface="+mj-lt"/>
                <a:cs typeface="Constantia"/>
              </a:rPr>
              <a:t>rami</a:t>
            </a:r>
            <a:endParaRPr lang="en-US" sz="2800" dirty="0">
              <a:latin typeface="+mj-lt"/>
              <a:cs typeface="Constantia"/>
            </a:endParaRP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US" sz="2800" dirty="0">
                <a:latin typeface="+mj-lt"/>
                <a:cs typeface="Constantia"/>
              </a:rPr>
              <a:t>Sympathetic plexus</a:t>
            </a:r>
          </a:p>
          <a:p>
            <a:pPr>
              <a:buClr>
                <a:srgbClr val="0000FF"/>
              </a:buClr>
              <a:buFont typeface="Arial"/>
              <a:buChar char="•"/>
            </a:pPr>
            <a:r>
              <a:rPr lang="en-US" sz="2800" dirty="0">
                <a:latin typeface="+mj-lt"/>
                <a:cs typeface="Constantia"/>
              </a:rPr>
              <a:t>Ventral epidural space</a:t>
            </a: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US" sz="2800" dirty="0" err="1">
                <a:latin typeface="+mj-lt"/>
                <a:cs typeface="Constantia"/>
              </a:rPr>
              <a:t>Sinuvertebral</a:t>
            </a:r>
            <a:r>
              <a:rPr lang="en-US" sz="2800" dirty="0">
                <a:latin typeface="+mj-lt"/>
                <a:cs typeface="Constantia"/>
              </a:rPr>
              <a:t> nerve</a:t>
            </a:r>
          </a:p>
          <a:p>
            <a:pPr>
              <a:buClr>
                <a:srgbClr val="0000FF"/>
              </a:buClr>
              <a:buFont typeface="Arial"/>
              <a:buChar char="•"/>
            </a:pPr>
            <a:r>
              <a:rPr lang="en-US" sz="2800" dirty="0">
                <a:latin typeface="+mj-lt"/>
                <a:cs typeface="Constantia"/>
              </a:rPr>
              <a:t>Facet, </a:t>
            </a:r>
            <a:r>
              <a:rPr lang="en-US" sz="2800" dirty="0" err="1">
                <a:latin typeface="+mj-lt"/>
                <a:cs typeface="Constantia"/>
              </a:rPr>
              <a:t>multifidus</a:t>
            </a:r>
            <a:r>
              <a:rPr lang="en-US" sz="2800" dirty="0">
                <a:latin typeface="+mj-lt"/>
                <a:cs typeface="Constantia"/>
              </a:rPr>
              <a:t> muscle</a:t>
            </a: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US" sz="2800" dirty="0">
                <a:latin typeface="+mj-lt"/>
                <a:cs typeface="Constantia"/>
              </a:rPr>
              <a:t>Medial </a:t>
            </a:r>
            <a:r>
              <a:rPr lang="en-US" sz="2800" dirty="0" err="1">
                <a:latin typeface="+mj-lt"/>
                <a:cs typeface="Constantia"/>
              </a:rPr>
              <a:t>br</a:t>
            </a:r>
            <a:r>
              <a:rPr lang="en-US" sz="2800" dirty="0">
                <a:latin typeface="+mj-lt"/>
                <a:cs typeface="Constantia"/>
              </a:rPr>
              <a:t>, dorsal </a:t>
            </a:r>
            <a:r>
              <a:rPr lang="en-US" sz="2800" dirty="0" err="1">
                <a:latin typeface="+mj-lt"/>
                <a:cs typeface="Constantia"/>
              </a:rPr>
              <a:t>ramus</a:t>
            </a:r>
            <a:endParaRPr lang="en-US" sz="2800" dirty="0">
              <a:latin typeface="+mj-lt"/>
              <a:cs typeface="Constantia"/>
            </a:endParaRP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US" sz="2800" dirty="0">
                <a:latin typeface="+mj-lt"/>
                <a:cs typeface="Constantia"/>
              </a:rPr>
              <a:t>Dual level </a:t>
            </a:r>
            <a:r>
              <a:rPr lang="en-US" sz="2800" dirty="0" err="1">
                <a:latin typeface="+mj-lt"/>
                <a:cs typeface="Constantia"/>
              </a:rPr>
              <a:t>innervation</a:t>
            </a:r>
            <a:endParaRPr lang="en-US" sz="2800" dirty="0">
              <a:latin typeface="+mj-lt"/>
              <a:cs typeface="Constantia"/>
            </a:endParaRPr>
          </a:p>
          <a:p>
            <a:pPr>
              <a:buClr>
                <a:srgbClr val="0000FF"/>
              </a:buClr>
              <a:buFont typeface="Arial"/>
              <a:buChar char="•"/>
            </a:pPr>
            <a:r>
              <a:rPr lang="en-US" sz="2800" dirty="0" err="1">
                <a:latin typeface="+mj-lt"/>
                <a:cs typeface="Constantia"/>
              </a:rPr>
              <a:t>Longissimus</a:t>
            </a:r>
            <a:r>
              <a:rPr lang="en-US" sz="2800" dirty="0">
                <a:latin typeface="+mj-lt"/>
                <a:cs typeface="Constantia"/>
              </a:rPr>
              <a:t> muscle</a:t>
            </a: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US" sz="2800" dirty="0">
                <a:latin typeface="+mj-lt"/>
                <a:cs typeface="Constantia"/>
              </a:rPr>
              <a:t>Intermediate branch, dorsal </a:t>
            </a:r>
            <a:r>
              <a:rPr lang="en-US" sz="2800" dirty="0" err="1">
                <a:latin typeface="+mj-lt"/>
                <a:cs typeface="Constantia"/>
              </a:rPr>
              <a:t>ramus</a:t>
            </a:r>
            <a:endParaRPr lang="en-US" sz="2800" dirty="0">
              <a:latin typeface="+mj-lt"/>
              <a:cs typeface="Constantia"/>
            </a:endParaRPr>
          </a:p>
          <a:p>
            <a:pPr>
              <a:buClr>
                <a:srgbClr val="0000FF"/>
              </a:buClr>
              <a:buFont typeface="Arial"/>
              <a:buChar char="•"/>
            </a:pPr>
            <a:r>
              <a:rPr lang="en-US" sz="2800" dirty="0" err="1">
                <a:latin typeface="+mj-lt"/>
                <a:cs typeface="Constantia"/>
              </a:rPr>
              <a:t>Iliocostalis</a:t>
            </a:r>
            <a:r>
              <a:rPr lang="en-US" sz="2800" dirty="0">
                <a:latin typeface="+mj-lt"/>
                <a:cs typeface="Constantia"/>
              </a:rPr>
              <a:t> muscle</a:t>
            </a: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US" sz="2800" dirty="0">
                <a:latin typeface="+mj-lt"/>
                <a:cs typeface="Constantia"/>
              </a:rPr>
              <a:t>Lateral branch, dorsal </a:t>
            </a:r>
            <a:r>
              <a:rPr lang="en-US" sz="2800" dirty="0" err="1">
                <a:latin typeface="+mj-lt"/>
                <a:cs typeface="Constantia"/>
              </a:rPr>
              <a:t>ramus</a:t>
            </a:r>
            <a:endParaRPr lang="en-US" sz="2800" dirty="0">
              <a:latin typeface="+mj-lt"/>
              <a:cs typeface="Constantia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/>
          <a:srcRect l="4974" r="4291"/>
          <a:stretch>
            <a:fillRect/>
          </a:stretch>
        </p:blipFill>
        <p:spPr bwMode="auto">
          <a:xfrm>
            <a:off x="5868340" y="1443809"/>
            <a:ext cx="4799660" cy="396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2718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 smtClean="0"/>
              <a:t>Spinal </a:t>
            </a:r>
            <a:r>
              <a:rPr lang="en-US" dirty="0" err="1" smtClean="0"/>
              <a:t>Innervation</a:t>
            </a:r>
            <a:r>
              <a:rPr lang="en-US" dirty="0" smtClean="0"/>
              <a:t>: Facet Joint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4984"/>
          <a:stretch>
            <a:fillRect/>
          </a:stretch>
        </p:blipFill>
        <p:spPr>
          <a:xfrm>
            <a:off x="6200361" y="1443808"/>
            <a:ext cx="4010439" cy="49400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4509" y="952597"/>
            <a:ext cx="442788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latin typeface="+mj-lt"/>
                <a:cs typeface="Constantia"/>
              </a:rPr>
              <a:t>Dual level innervation</a:t>
            </a:r>
          </a:p>
          <a:p>
            <a:pPr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latin typeface="+mj-lt"/>
                <a:cs typeface="Constantia"/>
              </a:rPr>
              <a:t> L4-5 facet </a:t>
            </a:r>
            <a:r>
              <a:rPr lang="en-US" sz="2400" dirty="0" err="1">
                <a:latin typeface="+mj-lt"/>
                <a:cs typeface="Constantia"/>
              </a:rPr>
              <a:t>innervation</a:t>
            </a:r>
            <a:r>
              <a:rPr lang="en-US" sz="2400" dirty="0">
                <a:latin typeface="+mj-lt"/>
                <a:cs typeface="Constantia"/>
              </a:rPr>
              <a:t>:</a:t>
            </a: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latin typeface="+mj-lt"/>
                <a:cs typeface="Constantia"/>
              </a:rPr>
              <a:t>Medial branch arising from L3 dorsal </a:t>
            </a:r>
            <a:r>
              <a:rPr lang="en-US" sz="2400" dirty="0" err="1">
                <a:latin typeface="+mj-lt"/>
                <a:cs typeface="Constantia"/>
              </a:rPr>
              <a:t>ramus</a:t>
            </a:r>
            <a:endParaRPr lang="en-US" sz="2400" dirty="0">
              <a:latin typeface="+mj-lt"/>
              <a:cs typeface="Constantia"/>
            </a:endParaRP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latin typeface="+mj-lt"/>
                <a:cs typeface="Constantia"/>
              </a:rPr>
              <a:t>Medial branch arising from L4  dorsal </a:t>
            </a:r>
            <a:r>
              <a:rPr lang="en-US" sz="2400" dirty="0" err="1">
                <a:latin typeface="+mj-lt"/>
                <a:cs typeface="Constantia"/>
              </a:rPr>
              <a:t>ramus</a:t>
            </a:r>
            <a:endParaRPr lang="en-US" sz="2400" dirty="0">
              <a:latin typeface="+mj-lt"/>
              <a:cs typeface="Constantia"/>
            </a:endParaRPr>
          </a:p>
          <a:p>
            <a:pPr lvl="1"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latin typeface="+mj-lt"/>
                <a:cs typeface="Constantia"/>
              </a:rPr>
              <a:t>Medial branch crosses junction of SAP and transverse process, beneath </a:t>
            </a:r>
            <a:r>
              <a:rPr lang="en-US" sz="2400" dirty="0" err="1">
                <a:latin typeface="+mj-lt"/>
                <a:cs typeface="Constantia"/>
              </a:rPr>
              <a:t>mamillo</a:t>
            </a:r>
            <a:r>
              <a:rPr lang="en-US" sz="2400" dirty="0">
                <a:latin typeface="+mj-lt"/>
                <a:cs typeface="Constantia"/>
              </a:rPr>
              <a:t>-accessory ligament</a:t>
            </a:r>
          </a:p>
          <a:p>
            <a:pPr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  <a:latin typeface="+mj-lt"/>
                <a:cs typeface="Constantia"/>
              </a:rPr>
              <a:t>L3,4 MB nerve blocks (comma)</a:t>
            </a:r>
          </a:p>
          <a:p>
            <a:pPr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  <a:latin typeface="+mj-lt"/>
                <a:cs typeface="Constantia"/>
              </a:rPr>
              <a:t>=</a:t>
            </a:r>
          </a:p>
          <a:p>
            <a:pPr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  <a:latin typeface="+mj-lt"/>
                <a:cs typeface="Constantia"/>
              </a:rPr>
              <a:t>L4-5 Level MBBs (hyphen)</a:t>
            </a:r>
          </a:p>
          <a:p>
            <a:pPr lvl="1">
              <a:buClr>
                <a:srgbClr val="0000FF"/>
              </a:buClr>
              <a:buFont typeface="Arial"/>
              <a:buChar char="•"/>
            </a:pPr>
            <a:endParaRPr lang="en-US" sz="2800" dirty="0">
              <a:latin typeface="Constantia"/>
              <a:cs typeface="Constantia"/>
            </a:endParaRPr>
          </a:p>
          <a:p>
            <a:pPr lvl="1">
              <a:buClr>
                <a:srgbClr val="0000FF"/>
              </a:buClr>
              <a:buFont typeface="Arial"/>
              <a:buChar char="•"/>
            </a:pPr>
            <a:endParaRPr lang="en-US" sz="2800" dirty="0">
              <a:latin typeface="Constantia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656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39" y="321967"/>
            <a:ext cx="8524253" cy="4228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739" y="4550796"/>
            <a:ext cx="8524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</a:rPr>
              <a:t>Dorsal </a:t>
            </a:r>
            <a:r>
              <a:rPr lang="en-US" i="1" dirty="0" err="1">
                <a:latin typeface="+mj-lt"/>
              </a:rPr>
              <a:t>ramus</a:t>
            </a:r>
            <a:r>
              <a:rPr lang="en-US" i="1" dirty="0">
                <a:latin typeface="+mj-lt"/>
              </a:rPr>
              <a:t> and its divisions at L2–L3. The medial branch of a L2 posterior </a:t>
            </a:r>
            <a:r>
              <a:rPr lang="en-US" i="1" dirty="0" err="1">
                <a:latin typeface="+mj-lt"/>
              </a:rPr>
              <a:t>ramus</a:t>
            </a:r>
            <a:r>
              <a:rPr lang="en-US" i="1" dirty="0">
                <a:latin typeface="+mj-lt"/>
              </a:rPr>
              <a:t> (arrowheads) runs against the lateral surface of the caudal edge of the superior </a:t>
            </a:r>
            <a:r>
              <a:rPr lang="en-US" i="1" dirty="0" err="1">
                <a:latin typeface="+mj-lt"/>
              </a:rPr>
              <a:t>articular</a:t>
            </a:r>
            <a:r>
              <a:rPr lang="en-US" i="1" dirty="0">
                <a:latin typeface="+mj-lt"/>
              </a:rPr>
              <a:t> process (black curved arrow) and then passes under a ligament (long black arrow) connecting the accessory process (a) and the </a:t>
            </a:r>
            <a:r>
              <a:rPr lang="en-US" i="1" dirty="0" err="1">
                <a:latin typeface="+mj-lt"/>
              </a:rPr>
              <a:t>mamillary</a:t>
            </a:r>
            <a:r>
              <a:rPr lang="en-US" i="1" dirty="0">
                <a:latin typeface="+mj-lt"/>
              </a:rPr>
              <a:t> process (</a:t>
            </a:r>
            <a:r>
              <a:rPr lang="en-US" i="1" dirty="0" err="1">
                <a:latin typeface="+mj-lt"/>
              </a:rPr>
              <a:t>m</a:t>
            </a:r>
            <a:r>
              <a:rPr lang="en-US" i="1" dirty="0">
                <a:latin typeface="+mj-lt"/>
              </a:rPr>
              <a:t>). Lateral branch of L2 posterior </a:t>
            </a:r>
            <a:r>
              <a:rPr lang="en-US" i="1" dirty="0" err="1">
                <a:latin typeface="+mj-lt"/>
              </a:rPr>
              <a:t>ramus</a:t>
            </a:r>
            <a:r>
              <a:rPr lang="en-US" i="1" dirty="0">
                <a:latin typeface="+mj-lt"/>
              </a:rPr>
              <a:t> (long white arrow) and vessels (white curved arrow) as well as the duplicity of the medial branch in the </a:t>
            </a:r>
            <a:r>
              <a:rPr lang="en-US" i="1" dirty="0" err="1">
                <a:latin typeface="+mj-lt"/>
              </a:rPr>
              <a:t>fibroosseous</a:t>
            </a:r>
            <a:r>
              <a:rPr lang="en-US" i="1" dirty="0">
                <a:latin typeface="+mj-lt"/>
              </a:rPr>
              <a:t> canal (twin medial branch). </a:t>
            </a:r>
          </a:p>
          <a:p>
            <a:r>
              <a:rPr lang="en-US" i="1" dirty="0" err="1">
                <a:solidFill>
                  <a:srgbClr val="FFFF00"/>
                </a:solidFill>
                <a:latin typeface="+mj-lt"/>
              </a:rPr>
              <a:t>Demondion</a:t>
            </a:r>
            <a:r>
              <a:rPr lang="en-US" i="1" dirty="0">
                <a:solidFill>
                  <a:srgbClr val="FFFF00"/>
                </a:solidFill>
                <a:latin typeface="+mj-lt"/>
              </a:rPr>
              <a:t>, et al </a:t>
            </a:r>
            <a:r>
              <a:rPr lang="en-US" dirty="0">
                <a:solidFill>
                  <a:srgbClr val="FFFF00"/>
                </a:solidFill>
                <a:hlinkClick r:id="rId3"/>
              </a:rPr>
              <a:t>AJNR Am J Neuroradiol. 2005 Apr;26(4):706-10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latin typeface="Constantia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7165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1026" descr="L4 ne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499" name="Text Box 1027"/>
          <p:cNvSpPr txBox="1">
            <a:spLocks noChangeArrowheads="1"/>
          </p:cNvSpPr>
          <p:nvPr/>
        </p:nvSpPr>
        <p:spPr bwMode="auto">
          <a:xfrm>
            <a:off x="8382000" y="76200"/>
            <a:ext cx="1371600" cy="336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L4-5 z joint</a:t>
            </a:r>
            <a:endParaRPr lang="en-AU" altLang="en-US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62500" name="Text Box 1028"/>
          <p:cNvSpPr txBox="1">
            <a:spLocks noChangeArrowheads="1"/>
          </p:cNvSpPr>
          <p:nvPr/>
        </p:nvSpPr>
        <p:spPr bwMode="auto">
          <a:xfrm>
            <a:off x="7543800" y="882650"/>
            <a:ext cx="914400" cy="336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L5 sap</a:t>
            </a:r>
            <a:endParaRPr lang="en-AU" altLang="en-US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62501" name="Text Box 1029"/>
          <p:cNvSpPr txBox="1">
            <a:spLocks noChangeArrowheads="1"/>
          </p:cNvSpPr>
          <p:nvPr/>
        </p:nvSpPr>
        <p:spPr bwMode="auto">
          <a:xfrm>
            <a:off x="1752600" y="73026"/>
            <a:ext cx="1828800" cy="10699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medial branch after emerging from under the mal</a:t>
            </a:r>
            <a:endParaRPr lang="en-AU" altLang="en-US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62502" name="Line 1030"/>
          <p:cNvSpPr>
            <a:spLocks noChangeShapeType="1"/>
          </p:cNvSpPr>
          <p:nvPr/>
        </p:nvSpPr>
        <p:spPr bwMode="auto">
          <a:xfrm>
            <a:off x="3657600" y="609600"/>
            <a:ext cx="11430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2503" name="Text Box 1031"/>
          <p:cNvSpPr txBox="1">
            <a:spLocks noChangeArrowheads="1"/>
          </p:cNvSpPr>
          <p:nvPr/>
        </p:nvSpPr>
        <p:spPr bwMode="auto">
          <a:xfrm>
            <a:off x="3352800" y="2025650"/>
            <a:ext cx="609600" cy="336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mal</a:t>
            </a:r>
            <a:endParaRPr lang="en-AU" altLang="en-US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62504" name="Line 1032"/>
          <p:cNvSpPr>
            <a:spLocks noChangeShapeType="1"/>
          </p:cNvSpPr>
          <p:nvPr/>
        </p:nvSpPr>
        <p:spPr bwMode="auto">
          <a:xfrm flipV="1">
            <a:off x="4038600" y="1905000"/>
            <a:ext cx="1295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2505" name="AutoShape 1033"/>
          <p:cNvSpPr>
            <a:spLocks/>
          </p:cNvSpPr>
          <p:nvPr/>
        </p:nvSpPr>
        <p:spPr bwMode="auto">
          <a:xfrm rot="-3000319">
            <a:off x="5372100" y="1104900"/>
            <a:ext cx="76200" cy="1524000"/>
          </a:xfrm>
          <a:prstGeom prst="leftBrace">
            <a:avLst>
              <a:gd name="adj1" fmla="val 16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2506" name="Text Box 1034"/>
          <p:cNvSpPr txBox="1">
            <a:spLocks noChangeArrowheads="1"/>
          </p:cNvSpPr>
          <p:nvPr/>
        </p:nvSpPr>
        <p:spPr bwMode="auto">
          <a:xfrm>
            <a:off x="3581400" y="2863850"/>
            <a:ext cx="1752600" cy="336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medial branch</a:t>
            </a:r>
            <a:endParaRPr lang="en-AU" altLang="en-US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62507" name="Line 1035"/>
          <p:cNvSpPr>
            <a:spLocks noChangeShapeType="1"/>
          </p:cNvSpPr>
          <p:nvPr/>
        </p:nvSpPr>
        <p:spPr bwMode="auto">
          <a:xfrm flipV="1">
            <a:off x="5410200" y="25908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2508" name="Text Box 1036"/>
          <p:cNvSpPr txBox="1">
            <a:spLocks noChangeArrowheads="1"/>
          </p:cNvSpPr>
          <p:nvPr/>
        </p:nvSpPr>
        <p:spPr bwMode="auto">
          <a:xfrm>
            <a:off x="3048000" y="3733800"/>
            <a:ext cx="2209800" cy="336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intermediate branch</a:t>
            </a:r>
            <a:endParaRPr lang="en-AU" altLang="en-US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62509" name="Text Box 1037"/>
          <p:cNvSpPr txBox="1">
            <a:spLocks noChangeArrowheads="1"/>
          </p:cNvSpPr>
          <p:nvPr/>
        </p:nvSpPr>
        <p:spPr bwMode="auto">
          <a:xfrm>
            <a:off x="4267200" y="5791200"/>
            <a:ext cx="1676400" cy="336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lateral branch</a:t>
            </a:r>
            <a:endParaRPr lang="en-AU" altLang="en-US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62510" name="Text Box 1038"/>
          <p:cNvSpPr txBox="1">
            <a:spLocks noChangeArrowheads="1"/>
          </p:cNvSpPr>
          <p:nvPr/>
        </p:nvSpPr>
        <p:spPr bwMode="auto">
          <a:xfrm>
            <a:off x="4724400" y="4800600"/>
            <a:ext cx="838200" cy="336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L5 TP</a:t>
            </a:r>
            <a:endParaRPr lang="en-AU" altLang="en-US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62511" name="Line 1039"/>
          <p:cNvSpPr>
            <a:spLocks noChangeShapeType="1"/>
          </p:cNvSpPr>
          <p:nvPr/>
        </p:nvSpPr>
        <p:spPr bwMode="auto">
          <a:xfrm flipH="1" flipV="1">
            <a:off x="6400800" y="1447800"/>
            <a:ext cx="0" cy="533400"/>
          </a:xfrm>
          <a:prstGeom prst="line">
            <a:avLst/>
          </a:prstGeom>
          <a:noFill/>
          <a:ln w="28575">
            <a:solidFill>
              <a:srgbClr val="66FFFF"/>
            </a:solidFill>
            <a:round/>
            <a:headEnd type="triangle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2512" name="Text Box 1040"/>
          <p:cNvSpPr txBox="1">
            <a:spLocks noChangeArrowheads="1"/>
          </p:cNvSpPr>
          <p:nvPr/>
        </p:nvSpPr>
        <p:spPr bwMode="auto">
          <a:xfrm>
            <a:off x="8458200" y="3943350"/>
            <a:ext cx="2057400" cy="13144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The blue arrow indicates where the medial branch disappears under the mal</a:t>
            </a:r>
            <a:endParaRPr lang="en-AU" altLang="en-US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62513" name="Text Box 1041"/>
          <p:cNvSpPr txBox="1">
            <a:spLocks noChangeArrowheads="1"/>
          </p:cNvSpPr>
          <p:nvPr/>
        </p:nvSpPr>
        <p:spPr bwMode="auto">
          <a:xfrm>
            <a:off x="1524000" y="6491288"/>
            <a:ext cx="6019800" cy="3667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  <a:latin typeface="Arial" charset="0"/>
              </a:rPr>
              <a:t>Lateral view of branches of the right L4 dorsal ramus</a:t>
            </a:r>
            <a:endParaRPr lang="en-AU" altLang="en-US" b="1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3103564" y="293689"/>
            <a:ext cx="6130925" cy="5857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Disclosures</a:t>
            </a: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2032794" y="1044802"/>
            <a:ext cx="8272462" cy="467019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endParaRPr lang="en-US" altLang="en-US" sz="1500" dirty="0">
              <a:latin typeface="Arial" charset="0"/>
              <a:ea typeface="MS PGothic" charset="-128"/>
            </a:endParaRPr>
          </a:p>
          <a:p>
            <a:pPr marL="0" indent="0">
              <a:lnSpc>
                <a:spcPct val="80000"/>
              </a:lnSpc>
            </a:pPr>
            <a:r>
              <a:rPr lang="en-US" altLang="en-US" sz="2000" dirty="0">
                <a:latin typeface="Arial" charset="0"/>
                <a:ea typeface="MS PGothic" charset="-128"/>
              </a:rPr>
              <a:t>Spine Intervention Society (SIS) Senior Instructor</a:t>
            </a:r>
          </a:p>
          <a:p>
            <a:pPr marL="0" indent="0">
              <a:lnSpc>
                <a:spcPct val="80000"/>
              </a:lnSpc>
            </a:pPr>
            <a:endParaRPr lang="en-US" altLang="en-US" sz="2000" dirty="0">
              <a:latin typeface="Arial" charset="0"/>
              <a:ea typeface="MS PGothic" charset="-128"/>
            </a:endParaRPr>
          </a:p>
          <a:p>
            <a:pPr marL="0" indent="0">
              <a:lnSpc>
                <a:spcPct val="80000"/>
              </a:lnSpc>
            </a:pPr>
            <a:r>
              <a:rPr lang="en-US" altLang="en-US" sz="2000" dirty="0">
                <a:latin typeface="Arial" charset="0"/>
                <a:ea typeface="MS PGothic" charset="-128"/>
              </a:rPr>
              <a:t>Spine Intervention Society (SIS) prior board member</a:t>
            </a:r>
          </a:p>
          <a:p>
            <a:pPr marL="0" indent="0">
              <a:lnSpc>
                <a:spcPct val="80000"/>
              </a:lnSpc>
            </a:pPr>
            <a:endParaRPr lang="en-US" altLang="en-US" sz="2000" dirty="0">
              <a:latin typeface="Arial" charset="0"/>
              <a:ea typeface="MS PGothic" charset="-128"/>
            </a:endParaRPr>
          </a:p>
          <a:p>
            <a:pPr marL="0" indent="0">
              <a:lnSpc>
                <a:spcPct val="80000"/>
              </a:lnSpc>
            </a:pPr>
            <a:r>
              <a:rPr lang="en-US" altLang="en-US" sz="2000" dirty="0">
                <a:latin typeface="Arial" charset="0"/>
                <a:ea typeface="MS PGothic" charset="-128"/>
              </a:rPr>
              <a:t>Research Funding:</a:t>
            </a:r>
          </a:p>
          <a:p>
            <a:pPr marL="285750" lvl="1" indent="0">
              <a:lnSpc>
                <a:spcPct val="80000"/>
              </a:lnSpc>
            </a:pPr>
            <a:r>
              <a:rPr lang="en-US" altLang="en-US" sz="1800" dirty="0">
                <a:latin typeface="Arial" charset="0"/>
                <a:ea typeface="MS PGothic" charset="-128"/>
              </a:rPr>
              <a:t>Mesoblast Ltd. funding: Principal Investigator for MSB-DR003 (Lumbar intra-</a:t>
            </a:r>
            <a:r>
              <a:rPr lang="en-US" altLang="en-US" sz="1800" dirty="0" err="1">
                <a:latin typeface="Arial" charset="0"/>
                <a:ea typeface="MS PGothic" charset="-128"/>
              </a:rPr>
              <a:t>discal</a:t>
            </a:r>
            <a:r>
              <a:rPr lang="en-US" altLang="en-US" sz="1800" dirty="0">
                <a:latin typeface="Arial" charset="0"/>
                <a:ea typeface="MS PGothic" charset="-128"/>
              </a:rPr>
              <a:t> stem cell study)</a:t>
            </a:r>
          </a:p>
          <a:p>
            <a:pPr marL="285750" lvl="1" indent="0">
              <a:lnSpc>
                <a:spcPct val="80000"/>
              </a:lnSpc>
            </a:pPr>
            <a:r>
              <a:rPr lang="en-US" altLang="en-US" sz="1800" dirty="0" err="1">
                <a:latin typeface="Arial" charset="0"/>
                <a:ea typeface="MS PGothic" charset="-128"/>
              </a:rPr>
              <a:t>Seikagaku</a:t>
            </a:r>
            <a:r>
              <a:rPr lang="en-US" altLang="en-US" sz="1800" dirty="0">
                <a:latin typeface="Arial" charset="0"/>
                <a:ea typeface="MS PGothic" charset="-128"/>
              </a:rPr>
              <a:t> Corporation funding: Principal Investigator for SI-6603/1131 (Intra-</a:t>
            </a:r>
            <a:r>
              <a:rPr lang="en-US" altLang="en-US" sz="1800" dirty="0" err="1">
                <a:latin typeface="Arial" charset="0"/>
                <a:ea typeface="MS PGothic" charset="-128"/>
              </a:rPr>
              <a:t>discal</a:t>
            </a:r>
            <a:r>
              <a:rPr lang="en-US" altLang="en-US" sz="1800" dirty="0">
                <a:latin typeface="Arial" charset="0"/>
                <a:ea typeface="MS PGothic" charset="-128"/>
              </a:rPr>
              <a:t> chondroitinase for lumbar HNP/radicular pain)</a:t>
            </a:r>
          </a:p>
          <a:p>
            <a:pPr marL="285750" lvl="1" indent="0">
              <a:lnSpc>
                <a:spcPct val="80000"/>
              </a:lnSpc>
            </a:pPr>
            <a:r>
              <a:rPr lang="en-US" altLang="en-US" sz="1800" dirty="0">
                <a:latin typeface="Arial" charset="0"/>
                <a:ea typeface="MS PGothic" charset="-128"/>
              </a:rPr>
              <a:t>And: A Multi-center, Open-label Study of SI-6603 in Patients with Lumbar Disc Herniation </a:t>
            </a:r>
          </a:p>
          <a:p>
            <a:pPr marL="285750" lvl="1" indent="0">
              <a:lnSpc>
                <a:spcPct val="80000"/>
              </a:lnSpc>
            </a:pPr>
            <a:r>
              <a:rPr lang="en-US" altLang="en-US" sz="1800" dirty="0" err="1">
                <a:latin typeface="Arial" charset="0"/>
                <a:ea typeface="MS PGothic" charset="-128"/>
              </a:rPr>
              <a:t>Grunenthal</a:t>
            </a:r>
            <a:r>
              <a:rPr lang="en-US" altLang="en-US" sz="1800" dirty="0">
                <a:latin typeface="Arial" charset="0"/>
                <a:ea typeface="MS PGothic" charset="-128"/>
              </a:rPr>
              <a:t> “Low back pain study”</a:t>
            </a:r>
          </a:p>
          <a:p>
            <a:pPr marL="569913" lvl="2" indent="0">
              <a:lnSpc>
                <a:spcPct val="80000"/>
              </a:lnSpc>
            </a:pPr>
            <a:r>
              <a:rPr lang="en-US" altLang="en-US" sz="1600" dirty="0">
                <a:latin typeface="Arial" charset="0"/>
                <a:cs typeface="Arial" charset="0"/>
              </a:rPr>
              <a:t>Quantitative Research in chronic Low Back Pain for the Development of a New Patient Reported Outcome Measure </a:t>
            </a:r>
          </a:p>
          <a:p>
            <a:pPr marL="0" indent="0">
              <a:lnSpc>
                <a:spcPct val="80000"/>
              </a:lnSpc>
            </a:pPr>
            <a:endParaRPr lang="en-US" altLang="en-US" sz="2000" dirty="0">
              <a:latin typeface="Arial" charset="0"/>
              <a:ea typeface="MS PGothic" charset="-128"/>
            </a:endParaRPr>
          </a:p>
          <a:p>
            <a:pPr marL="0" indent="0">
              <a:lnSpc>
                <a:spcPct val="80000"/>
              </a:lnSpc>
            </a:pPr>
            <a:r>
              <a:rPr lang="en-US" altLang="en-US" sz="2000" dirty="0">
                <a:latin typeface="Arial" charset="0"/>
                <a:ea typeface="MS PGothic" charset="-128"/>
              </a:rPr>
              <a:t>Speaker for Medical Education Resources, Inc.</a:t>
            </a:r>
          </a:p>
          <a:p>
            <a:pPr marL="0" indent="0">
              <a:lnSpc>
                <a:spcPct val="80000"/>
              </a:lnSpc>
            </a:pPr>
            <a:endParaRPr lang="en-US" altLang="en-US" sz="1500" dirty="0">
              <a:solidFill>
                <a:srgbClr val="FFFF00"/>
              </a:solidFill>
              <a:latin typeface="Arial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143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L4 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6705600" y="1644651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latin typeface="Arial" charset="0"/>
              </a:rPr>
              <a:t>L4-5 z joint</a:t>
            </a:r>
            <a:endParaRPr lang="en-AU" altLang="en-US" b="1">
              <a:latin typeface="Arial" charset="0"/>
            </a:endParaRPr>
          </a:p>
        </p:txBody>
      </p:sp>
      <p:sp>
        <p:nvSpPr>
          <p:cNvPr id="363524" name="Text Box 4"/>
          <p:cNvSpPr txBox="1">
            <a:spLocks noChangeArrowheads="1"/>
          </p:cNvSpPr>
          <p:nvPr/>
        </p:nvSpPr>
        <p:spPr bwMode="auto">
          <a:xfrm>
            <a:off x="7010400" y="2711451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latin typeface="Arial" charset="0"/>
              </a:rPr>
              <a:t>L5 sap</a:t>
            </a:r>
            <a:endParaRPr lang="en-AU" altLang="en-US" b="1">
              <a:latin typeface="Arial" charset="0"/>
            </a:endParaRPr>
          </a:p>
        </p:txBody>
      </p:sp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6934200" y="3397251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latin typeface="Arial" charset="0"/>
              </a:rPr>
              <a:t>mb</a:t>
            </a:r>
            <a:endParaRPr lang="en-AU" altLang="en-US" b="1">
              <a:latin typeface="Arial" charset="0"/>
            </a:endParaRPr>
          </a:p>
        </p:txBody>
      </p:sp>
      <p:sp>
        <p:nvSpPr>
          <p:cNvPr id="363526" name="Line 6"/>
          <p:cNvSpPr>
            <a:spLocks noChangeShapeType="1"/>
          </p:cNvSpPr>
          <p:nvPr/>
        </p:nvSpPr>
        <p:spPr bwMode="auto">
          <a:xfrm flipH="1">
            <a:off x="6629400" y="37338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4419600" y="3321051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latin typeface="Arial" charset="0"/>
              </a:rPr>
              <a:t>mal</a:t>
            </a:r>
            <a:endParaRPr lang="en-AU" altLang="en-US" b="1">
              <a:latin typeface="Arial" charset="0"/>
            </a:endParaRP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4191000" y="542448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</a:rPr>
              <a:t>ib</a:t>
            </a:r>
            <a:endParaRPr lang="en-AU" altLang="en-US" b="1">
              <a:latin typeface="Arial" charset="0"/>
            </a:endParaRPr>
          </a:p>
        </p:txBody>
      </p:sp>
      <p:sp>
        <p:nvSpPr>
          <p:cNvPr id="363529" name="Text Box 9"/>
          <p:cNvSpPr txBox="1">
            <a:spLocks noChangeArrowheads="1"/>
          </p:cNvSpPr>
          <p:nvPr/>
        </p:nvSpPr>
        <p:spPr bwMode="auto">
          <a:xfrm>
            <a:off x="5105400" y="626268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Arial" charset="0"/>
              </a:rPr>
              <a:t>lb</a:t>
            </a:r>
            <a:endParaRPr lang="en-AU" altLang="en-US" b="1">
              <a:latin typeface="Arial" charset="0"/>
            </a:endParaRPr>
          </a:p>
        </p:txBody>
      </p:sp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1524000" y="1"/>
            <a:ext cx="6477000" cy="3667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  <a:latin typeface="Arial" charset="0"/>
              </a:rPr>
              <a:t>Electrode inserted as far as possible along medial branch</a:t>
            </a:r>
            <a:endParaRPr lang="en-AU" altLang="en-US" b="1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4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162" y="790306"/>
            <a:ext cx="4318000" cy="279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41" y="422006"/>
            <a:ext cx="4292600" cy="3162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7926" y="237340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L5 DR Anatomy; Lau, et 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542" y="3953639"/>
            <a:ext cx="4611243" cy="1537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941" y="4104257"/>
            <a:ext cx="3054096" cy="18470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8704" y="610196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L4 MB</a:t>
            </a:r>
          </a:p>
        </p:txBody>
      </p:sp>
    </p:spTree>
    <p:extLst>
      <p:ext uri="{BB962C8B-B14F-4D97-AF65-F5344CB8AC3E}">
        <p14:creationId xmlns:p14="http://schemas.microsoft.com/office/powerpoint/2010/main" val="921630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6381" y="1028382"/>
            <a:ext cx="7303519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Resource for Technique and Background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381" y="4348792"/>
            <a:ext cx="7996686" cy="2083280"/>
          </a:xfrm>
        </p:spPr>
        <p:txBody>
          <a:bodyPr>
            <a:normAutofit lnSpcReduction="10000"/>
          </a:bodyPr>
          <a:lstStyle/>
          <a:p>
            <a:r>
              <a:rPr lang="en-US" sz="2100" u="sng" dirty="0"/>
              <a:t>Practice Guidelines for Spinal Diagnostic and Treatment Procedures</a:t>
            </a:r>
          </a:p>
          <a:p>
            <a:pPr lvl="1"/>
            <a:r>
              <a:rPr lang="en-US" sz="2100" dirty="0"/>
              <a:t>International Spine Intervention Society</a:t>
            </a:r>
          </a:p>
          <a:p>
            <a:pPr lvl="1"/>
            <a:r>
              <a:rPr lang="en-US" sz="2100" dirty="0"/>
              <a:t>Second Edition</a:t>
            </a:r>
          </a:p>
          <a:p>
            <a:pPr lvl="1"/>
            <a:r>
              <a:rPr lang="en-US" sz="2100" dirty="0"/>
              <a:t>Edited by Nikolai Bogduk</a:t>
            </a:r>
          </a:p>
          <a:p>
            <a:pPr lvl="1"/>
            <a:r>
              <a:rPr lang="en-US" sz="2100" dirty="0">
                <a:hlinkClick r:id="rId2"/>
              </a:rPr>
              <a:t>www.spinalinjection.org</a:t>
            </a:r>
            <a:r>
              <a:rPr lang="en-US" sz="2100" dirty="0"/>
              <a:t> (Spine Intervention Society)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81" y="1028541"/>
            <a:ext cx="2455164" cy="305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9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LMB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1" y="361951"/>
            <a:ext cx="4589463" cy="629602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850" y="2190750"/>
            <a:ext cx="2209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L4 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"/>
            <a:ext cx="601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779" name="Text Box 3"/>
          <p:cNvSpPr txBox="1">
            <a:spLocks noChangeArrowheads="1"/>
          </p:cNvSpPr>
          <p:nvPr/>
        </p:nvSpPr>
        <p:spPr bwMode="auto">
          <a:xfrm>
            <a:off x="3048000" y="6597650"/>
            <a:ext cx="6705600" cy="336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FFFF00"/>
                </a:solidFill>
                <a:latin typeface="Arial" charset="0"/>
              </a:rPr>
              <a:t>LATERAL VIEW:  L5 vertebra for L4 medial branch neurotomy</a:t>
            </a:r>
            <a:endParaRPr lang="en-AU" altLang="en-US" sz="16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1780" name="Freeform 4"/>
          <p:cNvSpPr>
            <a:spLocks/>
          </p:cNvSpPr>
          <p:nvPr/>
        </p:nvSpPr>
        <p:spPr bwMode="auto">
          <a:xfrm>
            <a:off x="4559300" y="1943100"/>
            <a:ext cx="1536700" cy="1790700"/>
          </a:xfrm>
          <a:custGeom>
            <a:avLst/>
            <a:gdLst>
              <a:gd name="T0" fmla="*/ 440 w 968"/>
              <a:gd name="T1" fmla="*/ 1128 h 1128"/>
              <a:gd name="T2" fmla="*/ 344 w 968"/>
              <a:gd name="T3" fmla="*/ 888 h 1128"/>
              <a:gd name="T4" fmla="*/ 152 w 968"/>
              <a:gd name="T5" fmla="*/ 696 h 1128"/>
              <a:gd name="T6" fmla="*/ 56 w 968"/>
              <a:gd name="T7" fmla="*/ 552 h 1128"/>
              <a:gd name="T8" fmla="*/ 8 w 968"/>
              <a:gd name="T9" fmla="*/ 312 h 1128"/>
              <a:gd name="T10" fmla="*/ 104 w 968"/>
              <a:gd name="T11" fmla="*/ 120 h 1128"/>
              <a:gd name="T12" fmla="*/ 248 w 968"/>
              <a:gd name="T13" fmla="*/ 24 h 1128"/>
              <a:gd name="T14" fmla="*/ 488 w 968"/>
              <a:gd name="T15" fmla="*/ 24 h 1128"/>
              <a:gd name="T16" fmla="*/ 680 w 968"/>
              <a:gd name="T17" fmla="*/ 168 h 1128"/>
              <a:gd name="T18" fmla="*/ 728 w 968"/>
              <a:gd name="T19" fmla="*/ 408 h 1128"/>
              <a:gd name="T20" fmla="*/ 728 w 968"/>
              <a:gd name="T21" fmla="*/ 552 h 1128"/>
              <a:gd name="T22" fmla="*/ 824 w 968"/>
              <a:gd name="T23" fmla="*/ 696 h 1128"/>
              <a:gd name="T24" fmla="*/ 968 w 968"/>
              <a:gd name="T25" fmla="*/ 696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68" h="1128">
                <a:moveTo>
                  <a:pt x="440" y="1128"/>
                </a:moveTo>
                <a:cubicBezTo>
                  <a:pt x="416" y="1044"/>
                  <a:pt x="392" y="960"/>
                  <a:pt x="344" y="888"/>
                </a:cubicBezTo>
                <a:cubicBezTo>
                  <a:pt x="296" y="816"/>
                  <a:pt x="200" y="752"/>
                  <a:pt x="152" y="696"/>
                </a:cubicBezTo>
                <a:cubicBezTo>
                  <a:pt x="104" y="640"/>
                  <a:pt x="80" y="616"/>
                  <a:pt x="56" y="552"/>
                </a:cubicBezTo>
                <a:cubicBezTo>
                  <a:pt x="32" y="488"/>
                  <a:pt x="0" y="384"/>
                  <a:pt x="8" y="312"/>
                </a:cubicBezTo>
                <a:cubicBezTo>
                  <a:pt x="16" y="240"/>
                  <a:pt x="64" y="168"/>
                  <a:pt x="104" y="120"/>
                </a:cubicBezTo>
                <a:cubicBezTo>
                  <a:pt x="144" y="72"/>
                  <a:pt x="184" y="40"/>
                  <a:pt x="248" y="24"/>
                </a:cubicBezTo>
                <a:cubicBezTo>
                  <a:pt x="312" y="8"/>
                  <a:pt x="416" y="0"/>
                  <a:pt x="488" y="24"/>
                </a:cubicBezTo>
                <a:cubicBezTo>
                  <a:pt x="560" y="48"/>
                  <a:pt x="640" y="104"/>
                  <a:pt x="680" y="168"/>
                </a:cubicBezTo>
                <a:cubicBezTo>
                  <a:pt x="720" y="232"/>
                  <a:pt x="720" y="344"/>
                  <a:pt x="728" y="408"/>
                </a:cubicBezTo>
                <a:cubicBezTo>
                  <a:pt x="736" y="472"/>
                  <a:pt x="712" y="504"/>
                  <a:pt x="728" y="552"/>
                </a:cubicBezTo>
                <a:cubicBezTo>
                  <a:pt x="744" y="600"/>
                  <a:pt x="784" y="672"/>
                  <a:pt x="824" y="696"/>
                </a:cubicBezTo>
                <a:cubicBezTo>
                  <a:pt x="864" y="720"/>
                  <a:pt x="944" y="696"/>
                  <a:pt x="968" y="696"/>
                </a:cubicBezTo>
              </a:path>
            </a:pathLst>
          </a:custGeom>
          <a:noFill/>
          <a:ln w="19050" cmpd="sng">
            <a:solidFill>
              <a:srgbClr val="EAEAE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3124200" y="2346326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tx2"/>
                </a:solidFill>
                <a:latin typeface="Arial" charset="0"/>
              </a:rPr>
              <a:t>L5 sap</a:t>
            </a:r>
            <a:endParaRPr lang="en-AU" altLang="en-US" sz="20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31782" name="Freeform 6"/>
          <p:cNvSpPr>
            <a:spLocks/>
          </p:cNvSpPr>
          <p:nvPr/>
        </p:nvSpPr>
        <p:spPr bwMode="auto">
          <a:xfrm>
            <a:off x="5334000" y="2997200"/>
            <a:ext cx="838200" cy="355600"/>
          </a:xfrm>
          <a:custGeom>
            <a:avLst/>
            <a:gdLst>
              <a:gd name="T0" fmla="*/ 0 w 528"/>
              <a:gd name="T1" fmla="*/ 224 h 224"/>
              <a:gd name="T2" fmla="*/ 144 w 528"/>
              <a:gd name="T3" fmla="*/ 32 h 224"/>
              <a:gd name="T4" fmla="*/ 288 w 528"/>
              <a:gd name="T5" fmla="*/ 32 h 224"/>
              <a:gd name="T6" fmla="*/ 432 w 528"/>
              <a:gd name="T7" fmla="*/ 80 h 224"/>
              <a:gd name="T8" fmla="*/ 528 w 528"/>
              <a:gd name="T9" fmla="*/ 128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8" h="224">
                <a:moveTo>
                  <a:pt x="0" y="224"/>
                </a:moveTo>
                <a:cubicBezTo>
                  <a:pt x="48" y="144"/>
                  <a:pt x="96" y="64"/>
                  <a:pt x="144" y="32"/>
                </a:cubicBezTo>
                <a:cubicBezTo>
                  <a:pt x="192" y="0"/>
                  <a:pt x="240" y="24"/>
                  <a:pt x="288" y="32"/>
                </a:cubicBezTo>
                <a:cubicBezTo>
                  <a:pt x="336" y="40"/>
                  <a:pt x="392" y="64"/>
                  <a:pt x="432" y="80"/>
                </a:cubicBezTo>
                <a:cubicBezTo>
                  <a:pt x="472" y="96"/>
                  <a:pt x="512" y="120"/>
                  <a:pt x="528" y="128"/>
                </a:cubicBezTo>
              </a:path>
            </a:pathLst>
          </a:custGeom>
          <a:noFill/>
          <a:ln w="19050" cmpd="sng">
            <a:solidFill>
              <a:srgbClr val="EAEAE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3" name="Freeform 7"/>
          <p:cNvSpPr>
            <a:spLocks/>
          </p:cNvSpPr>
          <p:nvPr/>
        </p:nvSpPr>
        <p:spPr bwMode="auto">
          <a:xfrm>
            <a:off x="5397500" y="3187700"/>
            <a:ext cx="736600" cy="571500"/>
          </a:xfrm>
          <a:custGeom>
            <a:avLst/>
            <a:gdLst>
              <a:gd name="T0" fmla="*/ 152 w 464"/>
              <a:gd name="T1" fmla="*/ 8 h 360"/>
              <a:gd name="T2" fmla="*/ 56 w 464"/>
              <a:gd name="T3" fmla="*/ 104 h 360"/>
              <a:gd name="T4" fmla="*/ 8 w 464"/>
              <a:gd name="T5" fmla="*/ 248 h 360"/>
              <a:gd name="T6" fmla="*/ 104 w 464"/>
              <a:gd name="T7" fmla="*/ 344 h 360"/>
              <a:gd name="T8" fmla="*/ 248 w 464"/>
              <a:gd name="T9" fmla="*/ 344 h 360"/>
              <a:gd name="T10" fmla="*/ 440 w 464"/>
              <a:gd name="T11" fmla="*/ 296 h 360"/>
              <a:gd name="T12" fmla="*/ 392 w 464"/>
              <a:gd name="T13" fmla="*/ 152 h 360"/>
              <a:gd name="T14" fmla="*/ 248 w 464"/>
              <a:gd name="T15" fmla="*/ 56 h 360"/>
              <a:gd name="T16" fmla="*/ 152 w 464"/>
              <a:gd name="T17" fmla="*/ 8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4" h="360">
                <a:moveTo>
                  <a:pt x="152" y="8"/>
                </a:moveTo>
                <a:cubicBezTo>
                  <a:pt x="120" y="16"/>
                  <a:pt x="80" y="64"/>
                  <a:pt x="56" y="104"/>
                </a:cubicBezTo>
                <a:cubicBezTo>
                  <a:pt x="32" y="144"/>
                  <a:pt x="0" y="208"/>
                  <a:pt x="8" y="248"/>
                </a:cubicBezTo>
                <a:cubicBezTo>
                  <a:pt x="16" y="288"/>
                  <a:pt x="64" y="328"/>
                  <a:pt x="104" y="344"/>
                </a:cubicBezTo>
                <a:cubicBezTo>
                  <a:pt x="144" y="360"/>
                  <a:pt x="192" y="352"/>
                  <a:pt x="248" y="344"/>
                </a:cubicBezTo>
                <a:cubicBezTo>
                  <a:pt x="304" y="336"/>
                  <a:pt x="416" y="328"/>
                  <a:pt x="440" y="296"/>
                </a:cubicBezTo>
                <a:cubicBezTo>
                  <a:pt x="464" y="264"/>
                  <a:pt x="424" y="192"/>
                  <a:pt x="392" y="152"/>
                </a:cubicBezTo>
                <a:cubicBezTo>
                  <a:pt x="360" y="112"/>
                  <a:pt x="288" y="80"/>
                  <a:pt x="248" y="56"/>
                </a:cubicBezTo>
                <a:cubicBezTo>
                  <a:pt x="208" y="32"/>
                  <a:pt x="184" y="0"/>
                  <a:pt x="152" y="8"/>
                </a:cubicBezTo>
                <a:close/>
              </a:path>
            </a:pathLst>
          </a:custGeom>
          <a:noFill/>
          <a:ln w="19050" cmpd="sng">
            <a:solidFill>
              <a:srgbClr val="EAEAE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4" name="Line 8"/>
          <p:cNvSpPr>
            <a:spLocks noChangeShapeType="1"/>
          </p:cNvSpPr>
          <p:nvPr/>
        </p:nvSpPr>
        <p:spPr bwMode="auto">
          <a:xfrm flipH="1" flipV="1">
            <a:off x="5867400" y="3200400"/>
            <a:ext cx="7620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oval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5" name="Text Box 9"/>
          <p:cNvSpPr txBox="1">
            <a:spLocks noChangeArrowheads="1"/>
          </p:cNvSpPr>
          <p:nvPr/>
        </p:nvSpPr>
        <p:spPr bwMode="auto">
          <a:xfrm>
            <a:off x="6781800" y="3184526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latin typeface="Arial" charset="0"/>
              </a:rPr>
              <a:t>base of L5 TP</a:t>
            </a:r>
            <a:endParaRPr lang="en-AU" altLang="en-US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1786" name="Text Box 10"/>
          <p:cNvSpPr txBox="1">
            <a:spLocks noChangeArrowheads="1"/>
          </p:cNvSpPr>
          <p:nvPr/>
        </p:nvSpPr>
        <p:spPr bwMode="auto">
          <a:xfrm>
            <a:off x="6781800" y="36576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latin typeface="Arial" charset="0"/>
              </a:rPr>
              <a:t>tip of L5 TP</a:t>
            </a:r>
            <a:endParaRPr lang="en-AU" altLang="en-US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1787" name="Line 11"/>
          <p:cNvSpPr>
            <a:spLocks noChangeShapeType="1"/>
          </p:cNvSpPr>
          <p:nvPr/>
        </p:nvSpPr>
        <p:spPr bwMode="auto">
          <a:xfrm flipH="1" flipV="1">
            <a:off x="5943600" y="3581400"/>
            <a:ext cx="6858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oval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66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 descr="L4 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"/>
            <a:ext cx="601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755" name="Text Box 3"/>
          <p:cNvSpPr txBox="1">
            <a:spLocks noChangeArrowheads="1"/>
          </p:cNvSpPr>
          <p:nvPr/>
        </p:nvSpPr>
        <p:spPr bwMode="auto">
          <a:xfrm>
            <a:off x="3048000" y="6597650"/>
            <a:ext cx="6705600" cy="336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FFFF00"/>
                </a:solidFill>
                <a:latin typeface="Arial" charset="0"/>
              </a:rPr>
              <a:t>LATERAL VIEW:  L5 vertebra for L4 medial branch neurotomy</a:t>
            </a:r>
            <a:endParaRPr lang="en-AU" altLang="en-US" sz="16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0756" name="Freeform 4"/>
          <p:cNvSpPr>
            <a:spLocks/>
          </p:cNvSpPr>
          <p:nvPr/>
        </p:nvSpPr>
        <p:spPr bwMode="auto">
          <a:xfrm>
            <a:off x="4559300" y="1943100"/>
            <a:ext cx="1536700" cy="1790700"/>
          </a:xfrm>
          <a:custGeom>
            <a:avLst/>
            <a:gdLst>
              <a:gd name="T0" fmla="*/ 440 w 968"/>
              <a:gd name="T1" fmla="*/ 1128 h 1128"/>
              <a:gd name="T2" fmla="*/ 344 w 968"/>
              <a:gd name="T3" fmla="*/ 888 h 1128"/>
              <a:gd name="T4" fmla="*/ 152 w 968"/>
              <a:gd name="T5" fmla="*/ 696 h 1128"/>
              <a:gd name="T6" fmla="*/ 56 w 968"/>
              <a:gd name="T7" fmla="*/ 552 h 1128"/>
              <a:gd name="T8" fmla="*/ 8 w 968"/>
              <a:gd name="T9" fmla="*/ 312 h 1128"/>
              <a:gd name="T10" fmla="*/ 104 w 968"/>
              <a:gd name="T11" fmla="*/ 120 h 1128"/>
              <a:gd name="T12" fmla="*/ 248 w 968"/>
              <a:gd name="T13" fmla="*/ 24 h 1128"/>
              <a:gd name="T14" fmla="*/ 488 w 968"/>
              <a:gd name="T15" fmla="*/ 24 h 1128"/>
              <a:gd name="T16" fmla="*/ 680 w 968"/>
              <a:gd name="T17" fmla="*/ 168 h 1128"/>
              <a:gd name="T18" fmla="*/ 728 w 968"/>
              <a:gd name="T19" fmla="*/ 408 h 1128"/>
              <a:gd name="T20" fmla="*/ 728 w 968"/>
              <a:gd name="T21" fmla="*/ 552 h 1128"/>
              <a:gd name="T22" fmla="*/ 824 w 968"/>
              <a:gd name="T23" fmla="*/ 696 h 1128"/>
              <a:gd name="T24" fmla="*/ 968 w 968"/>
              <a:gd name="T25" fmla="*/ 696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68" h="1128">
                <a:moveTo>
                  <a:pt x="440" y="1128"/>
                </a:moveTo>
                <a:cubicBezTo>
                  <a:pt x="416" y="1044"/>
                  <a:pt x="392" y="960"/>
                  <a:pt x="344" y="888"/>
                </a:cubicBezTo>
                <a:cubicBezTo>
                  <a:pt x="296" y="816"/>
                  <a:pt x="200" y="752"/>
                  <a:pt x="152" y="696"/>
                </a:cubicBezTo>
                <a:cubicBezTo>
                  <a:pt x="104" y="640"/>
                  <a:pt x="80" y="616"/>
                  <a:pt x="56" y="552"/>
                </a:cubicBezTo>
                <a:cubicBezTo>
                  <a:pt x="32" y="488"/>
                  <a:pt x="0" y="384"/>
                  <a:pt x="8" y="312"/>
                </a:cubicBezTo>
                <a:cubicBezTo>
                  <a:pt x="16" y="240"/>
                  <a:pt x="64" y="168"/>
                  <a:pt x="104" y="120"/>
                </a:cubicBezTo>
                <a:cubicBezTo>
                  <a:pt x="144" y="72"/>
                  <a:pt x="184" y="40"/>
                  <a:pt x="248" y="24"/>
                </a:cubicBezTo>
                <a:cubicBezTo>
                  <a:pt x="312" y="8"/>
                  <a:pt x="416" y="0"/>
                  <a:pt x="488" y="24"/>
                </a:cubicBezTo>
                <a:cubicBezTo>
                  <a:pt x="560" y="48"/>
                  <a:pt x="640" y="104"/>
                  <a:pt x="680" y="168"/>
                </a:cubicBezTo>
                <a:cubicBezTo>
                  <a:pt x="720" y="232"/>
                  <a:pt x="720" y="344"/>
                  <a:pt x="728" y="408"/>
                </a:cubicBezTo>
                <a:cubicBezTo>
                  <a:pt x="736" y="472"/>
                  <a:pt x="712" y="504"/>
                  <a:pt x="728" y="552"/>
                </a:cubicBezTo>
                <a:cubicBezTo>
                  <a:pt x="744" y="600"/>
                  <a:pt x="784" y="672"/>
                  <a:pt x="824" y="696"/>
                </a:cubicBezTo>
                <a:cubicBezTo>
                  <a:pt x="864" y="720"/>
                  <a:pt x="944" y="696"/>
                  <a:pt x="968" y="696"/>
                </a:cubicBezTo>
              </a:path>
            </a:pathLst>
          </a:custGeom>
          <a:noFill/>
          <a:ln w="19050" cmpd="sng">
            <a:solidFill>
              <a:srgbClr val="EAEAE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57" name="Text Box 5"/>
          <p:cNvSpPr txBox="1">
            <a:spLocks noChangeArrowheads="1"/>
          </p:cNvSpPr>
          <p:nvPr/>
        </p:nvSpPr>
        <p:spPr bwMode="auto">
          <a:xfrm>
            <a:off x="3124200" y="2346326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tx2"/>
                </a:solidFill>
                <a:latin typeface="Arial" charset="0"/>
              </a:rPr>
              <a:t>L5 sap</a:t>
            </a:r>
            <a:endParaRPr lang="en-AU" altLang="en-US" sz="20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30758" name="Text Box 6"/>
          <p:cNvSpPr txBox="1">
            <a:spLocks noChangeArrowheads="1"/>
          </p:cNvSpPr>
          <p:nvPr/>
        </p:nvSpPr>
        <p:spPr bwMode="auto">
          <a:xfrm>
            <a:off x="3048000" y="3352801"/>
            <a:ext cx="1676400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FF99CC"/>
                </a:solidFill>
                <a:latin typeface="Arial" charset="0"/>
              </a:rPr>
              <a:t>neck of sap</a:t>
            </a:r>
            <a:endParaRPr lang="en-AU" altLang="en-US" sz="2000" b="1">
              <a:solidFill>
                <a:srgbClr val="FF99CC"/>
              </a:solidFill>
              <a:latin typeface="Arial" charset="0"/>
            </a:endParaRPr>
          </a:p>
        </p:txBody>
      </p:sp>
      <p:sp>
        <p:nvSpPr>
          <p:cNvPr id="330759" name="Line 7"/>
          <p:cNvSpPr>
            <a:spLocks noChangeShapeType="1"/>
          </p:cNvSpPr>
          <p:nvPr/>
        </p:nvSpPr>
        <p:spPr bwMode="auto">
          <a:xfrm flipH="1">
            <a:off x="5029200" y="2743200"/>
            <a:ext cx="685800" cy="53340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60" name="Freeform 8"/>
          <p:cNvSpPr>
            <a:spLocks/>
          </p:cNvSpPr>
          <p:nvPr/>
        </p:nvSpPr>
        <p:spPr bwMode="auto">
          <a:xfrm>
            <a:off x="5334000" y="2997200"/>
            <a:ext cx="838200" cy="355600"/>
          </a:xfrm>
          <a:custGeom>
            <a:avLst/>
            <a:gdLst>
              <a:gd name="T0" fmla="*/ 0 w 528"/>
              <a:gd name="T1" fmla="*/ 224 h 224"/>
              <a:gd name="T2" fmla="*/ 144 w 528"/>
              <a:gd name="T3" fmla="*/ 32 h 224"/>
              <a:gd name="T4" fmla="*/ 288 w 528"/>
              <a:gd name="T5" fmla="*/ 32 h 224"/>
              <a:gd name="T6" fmla="*/ 432 w 528"/>
              <a:gd name="T7" fmla="*/ 80 h 224"/>
              <a:gd name="T8" fmla="*/ 528 w 528"/>
              <a:gd name="T9" fmla="*/ 128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8" h="224">
                <a:moveTo>
                  <a:pt x="0" y="224"/>
                </a:moveTo>
                <a:cubicBezTo>
                  <a:pt x="48" y="144"/>
                  <a:pt x="96" y="64"/>
                  <a:pt x="144" y="32"/>
                </a:cubicBezTo>
                <a:cubicBezTo>
                  <a:pt x="192" y="0"/>
                  <a:pt x="240" y="24"/>
                  <a:pt x="288" y="32"/>
                </a:cubicBezTo>
                <a:cubicBezTo>
                  <a:pt x="336" y="40"/>
                  <a:pt x="392" y="64"/>
                  <a:pt x="432" y="80"/>
                </a:cubicBezTo>
                <a:cubicBezTo>
                  <a:pt x="472" y="96"/>
                  <a:pt x="512" y="120"/>
                  <a:pt x="528" y="128"/>
                </a:cubicBezTo>
              </a:path>
            </a:pathLst>
          </a:custGeom>
          <a:noFill/>
          <a:ln w="19050" cmpd="sng">
            <a:solidFill>
              <a:srgbClr val="EAEAE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61" name="Freeform 9"/>
          <p:cNvSpPr>
            <a:spLocks/>
          </p:cNvSpPr>
          <p:nvPr/>
        </p:nvSpPr>
        <p:spPr bwMode="auto">
          <a:xfrm>
            <a:off x="5397500" y="3187700"/>
            <a:ext cx="736600" cy="571500"/>
          </a:xfrm>
          <a:custGeom>
            <a:avLst/>
            <a:gdLst>
              <a:gd name="T0" fmla="*/ 152 w 464"/>
              <a:gd name="T1" fmla="*/ 8 h 360"/>
              <a:gd name="T2" fmla="*/ 56 w 464"/>
              <a:gd name="T3" fmla="*/ 104 h 360"/>
              <a:gd name="T4" fmla="*/ 8 w 464"/>
              <a:gd name="T5" fmla="*/ 248 h 360"/>
              <a:gd name="T6" fmla="*/ 104 w 464"/>
              <a:gd name="T7" fmla="*/ 344 h 360"/>
              <a:gd name="T8" fmla="*/ 248 w 464"/>
              <a:gd name="T9" fmla="*/ 344 h 360"/>
              <a:gd name="T10" fmla="*/ 440 w 464"/>
              <a:gd name="T11" fmla="*/ 296 h 360"/>
              <a:gd name="T12" fmla="*/ 392 w 464"/>
              <a:gd name="T13" fmla="*/ 152 h 360"/>
              <a:gd name="T14" fmla="*/ 248 w 464"/>
              <a:gd name="T15" fmla="*/ 56 h 360"/>
              <a:gd name="T16" fmla="*/ 152 w 464"/>
              <a:gd name="T17" fmla="*/ 8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4" h="360">
                <a:moveTo>
                  <a:pt x="152" y="8"/>
                </a:moveTo>
                <a:cubicBezTo>
                  <a:pt x="120" y="16"/>
                  <a:pt x="80" y="64"/>
                  <a:pt x="56" y="104"/>
                </a:cubicBezTo>
                <a:cubicBezTo>
                  <a:pt x="32" y="144"/>
                  <a:pt x="0" y="208"/>
                  <a:pt x="8" y="248"/>
                </a:cubicBezTo>
                <a:cubicBezTo>
                  <a:pt x="16" y="288"/>
                  <a:pt x="64" y="328"/>
                  <a:pt x="104" y="344"/>
                </a:cubicBezTo>
                <a:cubicBezTo>
                  <a:pt x="144" y="360"/>
                  <a:pt x="192" y="352"/>
                  <a:pt x="248" y="344"/>
                </a:cubicBezTo>
                <a:cubicBezTo>
                  <a:pt x="304" y="336"/>
                  <a:pt x="416" y="328"/>
                  <a:pt x="440" y="296"/>
                </a:cubicBezTo>
                <a:cubicBezTo>
                  <a:pt x="464" y="264"/>
                  <a:pt x="424" y="192"/>
                  <a:pt x="392" y="152"/>
                </a:cubicBezTo>
                <a:cubicBezTo>
                  <a:pt x="360" y="112"/>
                  <a:pt x="288" y="80"/>
                  <a:pt x="248" y="56"/>
                </a:cubicBezTo>
                <a:cubicBezTo>
                  <a:pt x="208" y="32"/>
                  <a:pt x="184" y="0"/>
                  <a:pt x="152" y="8"/>
                </a:cubicBezTo>
                <a:close/>
              </a:path>
            </a:pathLst>
          </a:custGeom>
          <a:noFill/>
          <a:ln w="19050" cmpd="sng">
            <a:solidFill>
              <a:srgbClr val="EAEAE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62" name="Line 10"/>
          <p:cNvSpPr>
            <a:spLocks noChangeShapeType="1"/>
          </p:cNvSpPr>
          <p:nvPr/>
        </p:nvSpPr>
        <p:spPr bwMode="auto">
          <a:xfrm flipH="1" flipV="1">
            <a:off x="5867400" y="3200400"/>
            <a:ext cx="7620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oval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63" name="Text Box 11"/>
          <p:cNvSpPr txBox="1">
            <a:spLocks noChangeArrowheads="1"/>
          </p:cNvSpPr>
          <p:nvPr/>
        </p:nvSpPr>
        <p:spPr bwMode="auto">
          <a:xfrm>
            <a:off x="6781800" y="3184526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latin typeface="Arial" charset="0"/>
              </a:rPr>
              <a:t>base of L5 TP</a:t>
            </a:r>
            <a:endParaRPr lang="en-AU" altLang="en-US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0764" name="Text Box 12"/>
          <p:cNvSpPr txBox="1">
            <a:spLocks noChangeArrowheads="1"/>
          </p:cNvSpPr>
          <p:nvPr/>
        </p:nvSpPr>
        <p:spPr bwMode="auto">
          <a:xfrm>
            <a:off x="6781800" y="36576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latin typeface="Arial" charset="0"/>
              </a:rPr>
              <a:t>tip of L5 TP</a:t>
            </a:r>
            <a:endParaRPr lang="en-AU" altLang="en-US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0765" name="Line 13"/>
          <p:cNvSpPr>
            <a:spLocks noChangeShapeType="1"/>
          </p:cNvSpPr>
          <p:nvPr/>
        </p:nvSpPr>
        <p:spPr bwMode="auto">
          <a:xfrm flipH="1" flipV="1">
            <a:off x="5943600" y="3581400"/>
            <a:ext cx="6858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oval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97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L4 P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75438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947" name="Text Box 3"/>
          <p:cNvSpPr txBox="1">
            <a:spLocks noChangeArrowheads="1"/>
          </p:cNvSpPr>
          <p:nvPr/>
        </p:nvSpPr>
        <p:spPr bwMode="auto">
          <a:xfrm>
            <a:off x="2362200" y="6521450"/>
            <a:ext cx="7543800" cy="336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FFFF00"/>
                </a:solidFill>
                <a:latin typeface="Arial" charset="0"/>
              </a:rPr>
              <a:t>PILLAR VIEW:  L5 vertebra for L4 medial branch neurotomy</a:t>
            </a:r>
            <a:endParaRPr lang="en-AU" altLang="en-US" sz="16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8948" name="Freeform 4"/>
          <p:cNvSpPr>
            <a:spLocks/>
          </p:cNvSpPr>
          <p:nvPr/>
        </p:nvSpPr>
        <p:spPr bwMode="auto">
          <a:xfrm>
            <a:off x="6248400" y="1905000"/>
            <a:ext cx="1460500" cy="1524000"/>
          </a:xfrm>
          <a:custGeom>
            <a:avLst/>
            <a:gdLst>
              <a:gd name="T0" fmla="*/ 0 w 920"/>
              <a:gd name="T1" fmla="*/ 576 h 960"/>
              <a:gd name="T2" fmla="*/ 96 w 920"/>
              <a:gd name="T3" fmla="*/ 336 h 960"/>
              <a:gd name="T4" fmla="*/ 144 w 920"/>
              <a:gd name="T5" fmla="*/ 48 h 960"/>
              <a:gd name="T6" fmla="*/ 240 w 920"/>
              <a:gd name="T7" fmla="*/ 48 h 960"/>
              <a:gd name="T8" fmla="*/ 288 w 920"/>
              <a:gd name="T9" fmla="*/ 192 h 960"/>
              <a:gd name="T10" fmla="*/ 288 w 920"/>
              <a:gd name="T11" fmla="*/ 432 h 960"/>
              <a:gd name="T12" fmla="*/ 384 w 920"/>
              <a:gd name="T13" fmla="*/ 624 h 960"/>
              <a:gd name="T14" fmla="*/ 576 w 920"/>
              <a:gd name="T15" fmla="*/ 624 h 960"/>
              <a:gd name="T16" fmla="*/ 720 w 920"/>
              <a:gd name="T17" fmla="*/ 624 h 960"/>
              <a:gd name="T18" fmla="*/ 912 w 920"/>
              <a:gd name="T19" fmla="*/ 624 h 960"/>
              <a:gd name="T20" fmla="*/ 768 w 920"/>
              <a:gd name="T21" fmla="*/ 864 h 960"/>
              <a:gd name="T22" fmla="*/ 624 w 920"/>
              <a:gd name="T23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20" h="960">
                <a:moveTo>
                  <a:pt x="0" y="576"/>
                </a:moveTo>
                <a:cubicBezTo>
                  <a:pt x="36" y="500"/>
                  <a:pt x="72" y="424"/>
                  <a:pt x="96" y="336"/>
                </a:cubicBezTo>
                <a:cubicBezTo>
                  <a:pt x="120" y="248"/>
                  <a:pt x="120" y="96"/>
                  <a:pt x="144" y="48"/>
                </a:cubicBezTo>
                <a:cubicBezTo>
                  <a:pt x="168" y="0"/>
                  <a:pt x="216" y="24"/>
                  <a:pt x="240" y="48"/>
                </a:cubicBezTo>
                <a:cubicBezTo>
                  <a:pt x="264" y="72"/>
                  <a:pt x="280" y="128"/>
                  <a:pt x="288" y="192"/>
                </a:cubicBezTo>
                <a:cubicBezTo>
                  <a:pt x="296" y="256"/>
                  <a:pt x="272" y="360"/>
                  <a:pt x="288" y="432"/>
                </a:cubicBezTo>
                <a:cubicBezTo>
                  <a:pt x="304" y="504"/>
                  <a:pt x="336" y="592"/>
                  <a:pt x="384" y="624"/>
                </a:cubicBezTo>
                <a:cubicBezTo>
                  <a:pt x="432" y="656"/>
                  <a:pt x="520" y="624"/>
                  <a:pt x="576" y="624"/>
                </a:cubicBezTo>
                <a:cubicBezTo>
                  <a:pt x="632" y="624"/>
                  <a:pt x="664" y="624"/>
                  <a:pt x="720" y="624"/>
                </a:cubicBezTo>
                <a:cubicBezTo>
                  <a:pt x="776" y="624"/>
                  <a:pt x="904" y="584"/>
                  <a:pt x="912" y="624"/>
                </a:cubicBezTo>
                <a:cubicBezTo>
                  <a:pt x="920" y="664"/>
                  <a:pt x="816" y="808"/>
                  <a:pt x="768" y="864"/>
                </a:cubicBezTo>
                <a:cubicBezTo>
                  <a:pt x="720" y="920"/>
                  <a:pt x="648" y="944"/>
                  <a:pt x="624" y="960"/>
                </a:cubicBezTo>
              </a:path>
            </a:pathLst>
          </a:custGeom>
          <a:noFill/>
          <a:ln w="19050" cmpd="sng">
            <a:solidFill>
              <a:srgbClr val="EAEAE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62" name="Freeform 18"/>
          <p:cNvSpPr>
            <a:spLocks/>
          </p:cNvSpPr>
          <p:nvPr/>
        </p:nvSpPr>
        <p:spPr bwMode="auto">
          <a:xfrm>
            <a:off x="6692900" y="2438400"/>
            <a:ext cx="469900" cy="469900"/>
          </a:xfrm>
          <a:custGeom>
            <a:avLst/>
            <a:gdLst>
              <a:gd name="T0" fmla="*/ 8 w 296"/>
              <a:gd name="T1" fmla="*/ 0 h 296"/>
              <a:gd name="T2" fmla="*/ 8 w 296"/>
              <a:gd name="T3" fmla="*/ 96 h 296"/>
              <a:gd name="T4" fmla="*/ 56 w 296"/>
              <a:gd name="T5" fmla="*/ 240 h 296"/>
              <a:gd name="T6" fmla="*/ 104 w 296"/>
              <a:gd name="T7" fmla="*/ 288 h 296"/>
              <a:gd name="T8" fmla="*/ 200 w 296"/>
              <a:gd name="T9" fmla="*/ 288 h 296"/>
              <a:gd name="T10" fmla="*/ 296 w 296"/>
              <a:gd name="T11" fmla="*/ 28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6" h="296">
                <a:moveTo>
                  <a:pt x="8" y="0"/>
                </a:moveTo>
                <a:cubicBezTo>
                  <a:pt x="4" y="28"/>
                  <a:pt x="0" y="56"/>
                  <a:pt x="8" y="96"/>
                </a:cubicBezTo>
                <a:cubicBezTo>
                  <a:pt x="16" y="136"/>
                  <a:pt x="40" y="208"/>
                  <a:pt x="56" y="240"/>
                </a:cubicBezTo>
                <a:cubicBezTo>
                  <a:pt x="72" y="272"/>
                  <a:pt x="80" y="280"/>
                  <a:pt x="104" y="288"/>
                </a:cubicBezTo>
                <a:cubicBezTo>
                  <a:pt x="128" y="296"/>
                  <a:pt x="168" y="288"/>
                  <a:pt x="200" y="288"/>
                </a:cubicBezTo>
                <a:cubicBezTo>
                  <a:pt x="232" y="288"/>
                  <a:pt x="280" y="288"/>
                  <a:pt x="296" y="288"/>
                </a:cubicBezTo>
              </a:path>
            </a:pathLst>
          </a:custGeom>
          <a:noFill/>
          <a:ln w="38100" cmpd="sng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/>
        </p:nvSpPr>
        <p:spPr bwMode="auto">
          <a:xfrm flipH="1">
            <a:off x="6553200" y="3048000"/>
            <a:ext cx="1371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/>
        </p:nvSpPr>
        <p:spPr bwMode="auto">
          <a:xfrm flipV="1">
            <a:off x="6553200" y="1752600"/>
            <a:ext cx="0" cy="12954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65" name="Oval 21"/>
          <p:cNvSpPr>
            <a:spLocks noChangeArrowheads="1"/>
          </p:cNvSpPr>
          <p:nvPr/>
        </p:nvSpPr>
        <p:spPr bwMode="auto">
          <a:xfrm>
            <a:off x="6705600" y="2590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Text Box 22"/>
          <p:cNvSpPr txBox="1">
            <a:spLocks noChangeArrowheads="1"/>
          </p:cNvSpPr>
          <p:nvPr/>
        </p:nvSpPr>
        <p:spPr bwMode="auto">
          <a:xfrm>
            <a:off x="7543800" y="2438401"/>
            <a:ext cx="1219200" cy="3667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66FF66"/>
                </a:solidFill>
                <a:latin typeface="Arial" charset="0"/>
              </a:rPr>
              <a:t>groove</a:t>
            </a:r>
            <a:endParaRPr lang="en-AU" altLang="en-US" b="1">
              <a:solidFill>
                <a:srgbClr val="66FF66"/>
              </a:solidFill>
              <a:latin typeface="Arial" charset="0"/>
            </a:endParaRPr>
          </a:p>
        </p:txBody>
      </p:sp>
      <p:sp>
        <p:nvSpPr>
          <p:cNvPr id="338967" name="Text Box 23"/>
          <p:cNvSpPr txBox="1">
            <a:spLocks noChangeArrowheads="1"/>
          </p:cNvSpPr>
          <p:nvPr/>
        </p:nvSpPr>
        <p:spPr bwMode="auto">
          <a:xfrm>
            <a:off x="7086600" y="1889126"/>
            <a:ext cx="1905000" cy="3667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  <a:latin typeface="Arial" charset="0"/>
              </a:rPr>
              <a:t>medial branch</a:t>
            </a:r>
            <a:endParaRPr lang="en-AU" altLang="en-US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8968" name="Text Box 24"/>
          <p:cNvSpPr txBox="1">
            <a:spLocks noChangeArrowheads="1"/>
          </p:cNvSpPr>
          <p:nvPr/>
        </p:nvSpPr>
        <p:spPr bwMode="auto">
          <a:xfrm>
            <a:off x="4419600" y="3092450"/>
            <a:ext cx="1905000" cy="641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FF"/>
                </a:solidFill>
                <a:latin typeface="Arial" charset="0"/>
              </a:rPr>
              <a:t>angle between sap and TP</a:t>
            </a:r>
            <a:endParaRPr lang="en-AU" altLang="en-US" b="1">
              <a:solidFill>
                <a:srgbClr val="FF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8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 descr="L4 MBB MAL o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24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6355" name="Freeform 3"/>
          <p:cNvSpPr>
            <a:spLocks/>
          </p:cNvSpPr>
          <p:nvPr/>
        </p:nvSpPr>
        <p:spPr bwMode="auto">
          <a:xfrm>
            <a:off x="5029200" y="2895600"/>
            <a:ext cx="1917700" cy="1905000"/>
          </a:xfrm>
          <a:custGeom>
            <a:avLst/>
            <a:gdLst>
              <a:gd name="T0" fmla="*/ 48 w 1208"/>
              <a:gd name="T1" fmla="*/ 0 h 1200"/>
              <a:gd name="T2" fmla="*/ 144 w 1208"/>
              <a:gd name="T3" fmla="*/ 240 h 1200"/>
              <a:gd name="T4" fmla="*/ 384 w 1208"/>
              <a:gd name="T5" fmla="*/ 336 h 1200"/>
              <a:gd name="T6" fmla="*/ 624 w 1208"/>
              <a:gd name="T7" fmla="*/ 432 h 1200"/>
              <a:gd name="T8" fmla="*/ 960 w 1208"/>
              <a:gd name="T9" fmla="*/ 432 h 1200"/>
              <a:gd name="T10" fmla="*/ 1152 w 1208"/>
              <a:gd name="T11" fmla="*/ 432 h 1200"/>
              <a:gd name="T12" fmla="*/ 1200 w 1208"/>
              <a:gd name="T13" fmla="*/ 480 h 1200"/>
              <a:gd name="T14" fmla="*/ 1104 w 1208"/>
              <a:gd name="T15" fmla="*/ 624 h 1200"/>
              <a:gd name="T16" fmla="*/ 960 w 1208"/>
              <a:gd name="T17" fmla="*/ 768 h 1200"/>
              <a:gd name="T18" fmla="*/ 720 w 1208"/>
              <a:gd name="T19" fmla="*/ 864 h 1200"/>
              <a:gd name="T20" fmla="*/ 528 w 1208"/>
              <a:gd name="T21" fmla="*/ 912 h 1200"/>
              <a:gd name="T22" fmla="*/ 336 w 1208"/>
              <a:gd name="T23" fmla="*/ 1008 h 1200"/>
              <a:gd name="T24" fmla="*/ 144 w 1208"/>
              <a:gd name="T25" fmla="*/ 1104 h 1200"/>
              <a:gd name="T26" fmla="*/ 0 w 1208"/>
              <a:gd name="T2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8" h="1200">
                <a:moveTo>
                  <a:pt x="48" y="0"/>
                </a:moveTo>
                <a:cubicBezTo>
                  <a:pt x="68" y="92"/>
                  <a:pt x="88" y="184"/>
                  <a:pt x="144" y="240"/>
                </a:cubicBezTo>
                <a:cubicBezTo>
                  <a:pt x="200" y="296"/>
                  <a:pt x="304" y="304"/>
                  <a:pt x="384" y="336"/>
                </a:cubicBezTo>
                <a:cubicBezTo>
                  <a:pt x="464" y="368"/>
                  <a:pt x="528" y="416"/>
                  <a:pt x="624" y="432"/>
                </a:cubicBezTo>
                <a:cubicBezTo>
                  <a:pt x="720" y="448"/>
                  <a:pt x="872" y="432"/>
                  <a:pt x="960" y="432"/>
                </a:cubicBezTo>
                <a:cubicBezTo>
                  <a:pt x="1048" y="432"/>
                  <a:pt x="1112" y="424"/>
                  <a:pt x="1152" y="432"/>
                </a:cubicBezTo>
                <a:cubicBezTo>
                  <a:pt x="1192" y="440"/>
                  <a:pt x="1208" y="448"/>
                  <a:pt x="1200" y="480"/>
                </a:cubicBezTo>
                <a:cubicBezTo>
                  <a:pt x="1192" y="512"/>
                  <a:pt x="1144" y="576"/>
                  <a:pt x="1104" y="624"/>
                </a:cubicBezTo>
                <a:cubicBezTo>
                  <a:pt x="1064" y="672"/>
                  <a:pt x="1024" y="728"/>
                  <a:pt x="960" y="768"/>
                </a:cubicBezTo>
                <a:cubicBezTo>
                  <a:pt x="896" y="808"/>
                  <a:pt x="792" y="840"/>
                  <a:pt x="720" y="864"/>
                </a:cubicBezTo>
                <a:cubicBezTo>
                  <a:pt x="648" y="888"/>
                  <a:pt x="592" y="888"/>
                  <a:pt x="528" y="912"/>
                </a:cubicBezTo>
                <a:cubicBezTo>
                  <a:pt x="464" y="936"/>
                  <a:pt x="400" y="976"/>
                  <a:pt x="336" y="1008"/>
                </a:cubicBezTo>
                <a:cubicBezTo>
                  <a:pt x="272" y="1040"/>
                  <a:pt x="200" y="1072"/>
                  <a:pt x="144" y="1104"/>
                </a:cubicBezTo>
                <a:cubicBezTo>
                  <a:pt x="88" y="1136"/>
                  <a:pt x="24" y="1184"/>
                  <a:pt x="0" y="120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56" name="Freeform 4"/>
          <p:cNvSpPr>
            <a:spLocks/>
          </p:cNvSpPr>
          <p:nvPr/>
        </p:nvSpPr>
        <p:spPr bwMode="auto">
          <a:xfrm>
            <a:off x="4419600" y="3200400"/>
            <a:ext cx="914400" cy="1295400"/>
          </a:xfrm>
          <a:custGeom>
            <a:avLst/>
            <a:gdLst>
              <a:gd name="T0" fmla="*/ 576 w 576"/>
              <a:gd name="T1" fmla="*/ 0 h 816"/>
              <a:gd name="T2" fmla="*/ 528 w 576"/>
              <a:gd name="T3" fmla="*/ 288 h 816"/>
              <a:gd name="T4" fmla="*/ 384 w 576"/>
              <a:gd name="T5" fmla="*/ 576 h 816"/>
              <a:gd name="T6" fmla="*/ 0 w 576"/>
              <a:gd name="T7" fmla="*/ 81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" h="816">
                <a:moveTo>
                  <a:pt x="576" y="0"/>
                </a:moveTo>
                <a:cubicBezTo>
                  <a:pt x="568" y="96"/>
                  <a:pt x="560" y="192"/>
                  <a:pt x="528" y="288"/>
                </a:cubicBezTo>
                <a:cubicBezTo>
                  <a:pt x="496" y="384"/>
                  <a:pt x="472" y="488"/>
                  <a:pt x="384" y="576"/>
                </a:cubicBezTo>
                <a:cubicBezTo>
                  <a:pt x="296" y="664"/>
                  <a:pt x="64" y="776"/>
                  <a:pt x="0" y="816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57" name="Line 5"/>
          <p:cNvSpPr>
            <a:spLocks noChangeShapeType="1"/>
          </p:cNvSpPr>
          <p:nvPr/>
        </p:nvSpPr>
        <p:spPr bwMode="auto">
          <a:xfrm>
            <a:off x="5029200" y="3657600"/>
            <a:ext cx="533400" cy="304800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58" name="Line 6"/>
          <p:cNvSpPr>
            <a:spLocks noChangeShapeType="1"/>
          </p:cNvSpPr>
          <p:nvPr/>
        </p:nvSpPr>
        <p:spPr bwMode="auto">
          <a:xfrm flipH="1" flipV="1">
            <a:off x="4886325" y="3800476"/>
            <a:ext cx="547688" cy="276225"/>
          </a:xfrm>
          <a:prstGeom prst="line">
            <a:avLst/>
          </a:prstGeom>
          <a:noFill/>
          <a:ln w="38100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59" name="Line 7"/>
          <p:cNvSpPr>
            <a:spLocks noChangeShapeType="1"/>
          </p:cNvSpPr>
          <p:nvPr/>
        </p:nvSpPr>
        <p:spPr bwMode="auto">
          <a:xfrm flipH="1" flipV="1">
            <a:off x="4762500" y="3990975"/>
            <a:ext cx="609600" cy="304800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60" name="Line 8"/>
          <p:cNvSpPr>
            <a:spLocks noChangeShapeType="1"/>
          </p:cNvSpPr>
          <p:nvPr/>
        </p:nvSpPr>
        <p:spPr bwMode="auto">
          <a:xfrm flipH="1" flipV="1">
            <a:off x="4862514" y="3867151"/>
            <a:ext cx="547687" cy="276225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61" name="Line 9"/>
          <p:cNvSpPr>
            <a:spLocks noChangeShapeType="1"/>
          </p:cNvSpPr>
          <p:nvPr/>
        </p:nvSpPr>
        <p:spPr bwMode="auto">
          <a:xfrm flipH="1" flipV="1">
            <a:off x="4867275" y="3829051"/>
            <a:ext cx="547688" cy="276225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62" name="Line 10"/>
          <p:cNvSpPr>
            <a:spLocks noChangeShapeType="1"/>
          </p:cNvSpPr>
          <p:nvPr/>
        </p:nvSpPr>
        <p:spPr bwMode="auto">
          <a:xfrm flipH="1" flipV="1">
            <a:off x="4867275" y="3905251"/>
            <a:ext cx="547688" cy="276225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63" name="Line 11"/>
          <p:cNvSpPr>
            <a:spLocks noChangeShapeType="1"/>
          </p:cNvSpPr>
          <p:nvPr/>
        </p:nvSpPr>
        <p:spPr bwMode="auto">
          <a:xfrm flipH="1" flipV="1">
            <a:off x="4933950" y="3762375"/>
            <a:ext cx="533400" cy="304800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64" name="Line 12"/>
          <p:cNvSpPr>
            <a:spLocks noChangeShapeType="1"/>
          </p:cNvSpPr>
          <p:nvPr/>
        </p:nvSpPr>
        <p:spPr bwMode="auto">
          <a:xfrm flipH="1" flipV="1">
            <a:off x="4953000" y="3733800"/>
            <a:ext cx="533400" cy="304800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65" name="Line 13"/>
          <p:cNvSpPr>
            <a:spLocks noChangeShapeType="1"/>
          </p:cNvSpPr>
          <p:nvPr/>
        </p:nvSpPr>
        <p:spPr bwMode="auto">
          <a:xfrm flipH="1" flipV="1">
            <a:off x="4986338" y="3719513"/>
            <a:ext cx="533400" cy="304800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66" name="Line 14"/>
          <p:cNvSpPr>
            <a:spLocks noChangeShapeType="1"/>
          </p:cNvSpPr>
          <p:nvPr/>
        </p:nvSpPr>
        <p:spPr bwMode="auto">
          <a:xfrm flipH="1" flipV="1">
            <a:off x="5010150" y="3686175"/>
            <a:ext cx="533400" cy="304800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67" name="Line 15"/>
          <p:cNvSpPr>
            <a:spLocks noChangeShapeType="1"/>
          </p:cNvSpPr>
          <p:nvPr/>
        </p:nvSpPr>
        <p:spPr bwMode="auto">
          <a:xfrm flipH="1" flipV="1">
            <a:off x="4800600" y="3962400"/>
            <a:ext cx="609600" cy="304800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68" name="Line 16"/>
          <p:cNvSpPr>
            <a:spLocks noChangeShapeType="1"/>
          </p:cNvSpPr>
          <p:nvPr/>
        </p:nvSpPr>
        <p:spPr bwMode="auto">
          <a:xfrm flipH="1" flipV="1">
            <a:off x="4862514" y="3943351"/>
            <a:ext cx="547687" cy="276225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69" name="Line 17"/>
          <p:cNvSpPr>
            <a:spLocks noChangeShapeType="1"/>
          </p:cNvSpPr>
          <p:nvPr/>
        </p:nvSpPr>
        <p:spPr bwMode="auto">
          <a:xfrm flipH="1" flipV="1">
            <a:off x="4781550" y="4048125"/>
            <a:ext cx="609600" cy="304800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70" name="Line 18"/>
          <p:cNvSpPr>
            <a:spLocks noChangeShapeType="1"/>
          </p:cNvSpPr>
          <p:nvPr/>
        </p:nvSpPr>
        <p:spPr bwMode="auto">
          <a:xfrm flipH="1" flipV="1">
            <a:off x="4772025" y="4086225"/>
            <a:ext cx="609600" cy="304800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71" name="Line 19"/>
          <p:cNvSpPr>
            <a:spLocks noChangeShapeType="1"/>
          </p:cNvSpPr>
          <p:nvPr/>
        </p:nvSpPr>
        <p:spPr bwMode="auto">
          <a:xfrm flipH="1" flipV="1">
            <a:off x="4762500" y="4133850"/>
            <a:ext cx="609600" cy="304800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72" name="Line 20"/>
          <p:cNvSpPr>
            <a:spLocks noChangeShapeType="1"/>
          </p:cNvSpPr>
          <p:nvPr/>
        </p:nvSpPr>
        <p:spPr bwMode="auto">
          <a:xfrm>
            <a:off x="4800600" y="4267200"/>
            <a:ext cx="685800" cy="304800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73" name="Line 21"/>
          <p:cNvSpPr>
            <a:spLocks noChangeShapeType="1"/>
          </p:cNvSpPr>
          <p:nvPr/>
        </p:nvSpPr>
        <p:spPr bwMode="auto">
          <a:xfrm flipH="1" flipV="1">
            <a:off x="4800600" y="4210050"/>
            <a:ext cx="609600" cy="304800"/>
          </a:xfrm>
          <a:prstGeom prst="line">
            <a:avLst/>
          </a:prstGeom>
          <a:noFill/>
          <a:ln w="28575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77" name="Text Box 25"/>
          <p:cNvSpPr txBox="1">
            <a:spLocks noChangeArrowheads="1"/>
          </p:cNvSpPr>
          <p:nvPr/>
        </p:nvSpPr>
        <p:spPr bwMode="auto">
          <a:xfrm>
            <a:off x="6477000" y="381000"/>
            <a:ext cx="99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latin typeface="Arial" charset="0"/>
              </a:rPr>
              <a:t>block needle</a:t>
            </a:r>
            <a:endParaRPr lang="en-AU" altLang="en-US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6378" name="AutoShape 26"/>
          <p:cNvSpPr>
            <a:spLocks/>
          </p:cNvSpPr>
          <p:nvPr/>
        </p:nvSpPr>
        <p:spPr bwMode="auto">
          <a:xfrm>
            <a:off x="5486400" y="3124200"/>
            <a:ext cx="76200" cy="685800"/>
          </a:xfrm>
          <a:prstGeom prst="rightBrace">
            <a:avLst>
              <a:gd name="adj1" fmla="val 75000"/>
              <a:gd name="adj2" fmla="val 5000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79" name="Line 27"/>
          <p:cNvSpPr>
            <a:spLocks noChangeShapeType="1"/>
          </p:cNvSpPr>
          <p:nvPr/>
        </p:nvSpPr>
        <p:spPr bwMode="auto">
          <a:xfrm>
            <a:off x="5562600" y="3429000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380" name="Text Box 28"/>
          <p:cNvSpPr txBox="1">
            <a:spLocks noChangeArrowheads="1"/>
          </p:cNvSpPr>
          <p:nvPr/>
        </p:nvSpPr>
        <p:spPr bwMode="auto">
          <a:xfrm>
            <a:off x="6477000" y="3276601"/>
            <a:ext cx="3733800" cy="3667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latin typeface="Arial" charset="0"/>
              </a:rPr>
              <a:t>accessible segment of nerve</a:t>
            </a:r>
            <a:endParaRPr lang="en-AU" altLang="en-US" b="1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61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048000" y="1524000"/>
            <a:ext cx="6400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L4 Lateral view</a:t>
            </a:r>
            <a:endParaRPr lang="en-AU" altLang="en-US">
              <a:solidFill>
                <a:schemeClr val="bg1"/>
              </a:solidFill>
            </a:endParaRPr>
          </a:p>
        </p:txBody>
      </p:sp>
      <p:pic>
        <p:nvPicPr>
          <p:cNvPr id="21507" name="Picture 3" descr="L4 MBB MAL 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24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4724400" y="3276600"/>
            <a:ext cx="1066800" cy="685800"/>
          </a:xfrm>
          <a:prstGeom prst="line">
            <a:avLst/>
          </a:prstGeom>
          <a:noFill/>
          <a:ln w="28575">
            <a:solidFill>
              <a:srgbClr val="99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362200" y="1339850"/>
            <a:ext cx="990600" cy="641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latin typeface="Arial" charset="0"/>
              </a:rPr>
              <a:t>block needle</a:t>
            </a:r>
            <a:endParaRPr lang="en-AU" altLang="en-US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962400" y="2514601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tx2"/>
                </a:solidFill>
                <a:latin typeface="Arial" charset="0"/>
              </a:rPr>
              <a:t>mal</a:t>
            </a:r>
            <a:endParaRPr lang="en-AU" altLang="en-US" sz="20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4648200" y="28956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Freeform 8"/>
          <p:cNvSpPr>
            <a:spLocks/>
          </p:cNvSpPr>
          <p:nvPr/>
        </p:nvSpPr>
        <p:spPr bwMode="auto">
          <a:xfrm>
            <a:off x="4953000" y="2514600"/>
            <a:ext cx="1143000" cy="825500"/>
          </a:xfrm>
          <a:custGeom>
            <a:avLst/>
            <a:gdLst>
              <a:gd name="T0" fmla="*/ 0 w 720"/>
              <a:gd name="T1" fmla="*/ 480 h 520"/>
              <a:gd name="T2" fmla="*/ 192 w 720"/>
              <a:gd name="T3" fmla="*/ 480 h 520"/>
              <a:gd name="T4" fmla="*/ 480 w 720"/>
              <a:gd name="T5" fmla="*/ 240 h 520"/>
              <a:gd name="T6" fmla="*/ 624 w 720"/>
              <a:gd name="T7" fmla="*/ 96 h 520"/>
              <a:gd name="T8" fmla="*/ 720 w 720"/>
              <a:gd name="T9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0" h="520">
                <a:moveTo>
                  <a:pt x="0" y="480"/>
                </a:moveTo>
                <a:cubicBezTo>
                  <a:pt x="56" y="500"/>
                  <a:pt x="112" y="520"/>
                  <a:pt x="192" y="480"/>
                </a:cubicBezTo>
                <a:cubicBezTo>
                  <a:pt x="272" y="440"/>
                  <a:pt x="408" y="304"/>
                  <a:pt x="480" y="240"/>
                </a:cubicBezTo>
                <a:cubicBezTo>
                  <a:pt x="552" y="176"/>
                  <a:pt x="584" y="136"/>
                  <a:pt x="624" y="96"/>
                </a:cubicBezTo>
                <a:cubicBezTo>
                  <a:pt x="664" y="56"/>
                  <a:pt x="704" y="16"/>
                  <a:pt x="720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5181600" y="2895600"/>
            <a:ext cx="609600" cy="457200"/>
          </a:xfrm>
          <a:prstGeom prst="line">
            <a:avLst/>
          </a:prstGeom>
          <a:noFill/>
          <a:ln w="28575">
            <a:solidFill>
              <a:srgbClr val="99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477000" y="3276601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tx2"/>
                </a:solidFill>
                <a:latin typeface="Arial" charset="0"/>
              </a:rPr>
              <a:t>TP</a:t>
            </a:r>
            <a:endParaRPr lang="en-AU" altLang="en-US" sz="20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1516" name="Freeform 12"/>
          <p:cNvSpPr>
            <a:spLocks/>
          </p:cNvSpPr>
          <p:nvPr/>
        </p:nvSpPr>
        <p:spPr bwMode="auto">
          <a:xfrm>
            <a:off x="6172200" y="2971800"/>
            <a:ext cx="355600" cy="787400"/>
          </a:xfrm>
          <a:custGeom>
            <a:avLst/>
            <a:gdLst>
              <a:gd name="T0" fmla="*/ 112 w 224"/>
              <a:gd name="T1" fmla="*/ 8 h 496"/>
              <a:gd name="T2" fmla="*/ 16 w 224"/>
              <a:gd name="T3" fmla="*/ 104 h 496"/>
              <a:gd name="T4" fmla="*/ 16 w 224"/>
              <a:gd name="T5" fmla="*/ 344 h 496"/>
              <a:gd name="T6" fmla="*/ 112 w 224"/>
              <a:gd name="T7" fmla="*/ 488 h 496"/>
              <a:gd name="T8" fmla="*/ 208 w 224"/>
              <a:gd name="T9" fmla="*/ 296 h 496"/>
              <a:gd name="T10" fmla="*/ 208 w 224"/>
              <a:gd name="T11" fmla="*/ 56 h 496"/>
              <a:gd name="T12" fmla="*/ 112 w 224"/>
              <a:gd name="T13" fmla="*/ 8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4" h="496">
                <a:moveTo>
                  <a:pt x="112" y="8"/>
                </a:moveTo>
                <a:cubicBezTo>
                  <a:pt x="80" y="16"/>
                  <a:pt x="32" y="48"/>
                  <a:pt x="16" y="104"/>
                </a:cubicBezTo>
                <a:cubicBezTo>
                  <a:pt x="0" y="160"/>
                  <a:pt x="0" y="280"/>
                  <a:pt x="16" y="344"/>
                </a:cubicBezTo>
                <a:cubicBezTo>
                  <a:pt x="32" y="408"/>
                  <a:pt x="80" y="496"/>
                  <a:pt x="112" y="488"/>
                </a:cubicBezTo>
                <a:cubicBezTo>
                  <a:pt x="144" y="480"/>
                  <a:pt x="192" y="368"/>
                  <a:pt x="208" y="296"/>
                </a:cubicBezTo>
                <a:cubicBezTo>
                  <a:pt x="224" y="224"/>
                  <a:pt x="224" y="104"/>
                  <a:pt x="208" y="56"/>
                </a:cubicBezTo>
                <a:cubicBezTo>
                  <a:pt x="192" y="8"/>
                  <a:pt x="144" y="0"/>
                  <a:pt x="112" y="8"/>
                </a:cubicBezTo>
                <a:close/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Freeform 13"/>
          <p:cNvSpPr>
            <a:spLocks/>
          </p:cNvSpPr>
          <p:nvPr/>
        </p:nvSpPr>
        <p:spPr bwMode="auto">
          <a:xfrm>
            <a:off x="5715000" y="2971800"/>
            <a:ext cx="838200" cy="1066800"/>
          </a:xfrm>
          <a:custGeom>
            <a:avLst/>
            <a:gdLst>
              <a:gd name="T0" fmla="*/ 8 w 528"/>
              <a:gd name="T1" fmla="*/ 360 h 672"/>
              <a:gd name="T2" fmla="*/ 56 w 528"/>
              <a:gd name="T3" fmla="*/ 168 h 672"/>
              <a:gd name="T4" fmla="*/ 296 w 528"/>
              <a:gd name="T5" fmla="*/ 24 h 672"/>
              <a:gd name="T6" fmla="*/ 392 w 528"/>
              <a:gd name="T7" fmla="*/ 24 h 672"/>
              <a:gd name="T8" fmla="*/ 488 w 528"/>
              <a:gd name="T9" fmla="*/ 72 h 672"/>
              <a:gd name="T10" fmla="*/ 488 w 528"/>
              <a:gd name="T11" fmla="*/ 408 h 672"/>
              <a:gd name="T12" fmla="*/ 248 w 528"/>
              <a:gd name="T13" fmla="*/ 648 h 672"/>
              <a:gd name="T14" fmla="*/ 104 w 528"/>
              <a:gd name="T15" fmla="*/ 552 h 672"/>
              <a:gd name="T16" fmla="*/ 8 w 528"/>
              <a:gd name="T17" fmla="*/ 36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8" h="672">
                <a:moveTo>
                  <a:pt x="8" y="360"/>
                </a:moveTo>
                <a:cubicBezTo>
                  <a:pt x="0" y="296"/>
                  <a:pt x="8" y="224"/>
                  <a:pt x="56" y="168"/>
                </a:cubicBezTo>
                <a:cubicBezTo>
                  <a:pt x="104" y="112"/>
                  <a:pt x="240" y="48"/>
                  <a:pt x="296" y="24"/>
                </a:cubicBezTo>
                <a:cubicBezTo>
                  <a:pt x="352" y="0"/>
                  <a:pt x="360" y="16"/>
                  <a:pt x="392" y="24"/>
                </a:cubicBezTo>
                <a:cubicBezTo>
                  <a:pt x="424" y="32"/>
                  <a:pt x="472" y="8"/>
                  <a:pt x="488" y="72"/>
                </a:cubicBezTo>
                <a:cubicBezTo>
                  <a:pt x="504" y="136"/>
                  <a:pt x="528" y="312"/>
                  <a:pt x="488" y="408"/>
                </a:cubicBezTo>
                <a:cubicBezTo>
                  <a:pt x="448" y="504"/>
                  <a:pt x="312" y="624"/>
                  <a:pt x="248" y="648"/>
                </a:cubicBezTo>
                <a:cubicBezTo>
                  <a:pt x="184" y="672"/>
                  <a:pt x="144" y="600"/>
                  <a:pt x="104" y="552"/>
                </a:cubicBezTo>
                <a:cubicBezTo>
                  <a:pt x="64" y="504"/>
                  <a:pt x="16" y="424"/>
                  <a:pt x="8" y="360"/>
                </a:cubicBezTo>
                <a:close/>
              </a:path>
            </a:pathLst>
          </a:custGeom>
          <a:noFill/>
          <a:ln w="28575" cap="flat" cmpd="sng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Freeform 14"/>
          <p:cNvSpPr>
            <a:spLocks/>
          </p:cNvSpPr>
          <p:nvPr/>
        </p:nvSpPr>
        <p:spPr bwMode="auto">
          <a:xfrm>
            <a:off x="5410200" y="3276600"/>
            <a:ext cx="381000" cy="685800"/>
          </a:xfrm>
          <a:custGeom>
            <a:avLst/>
            <a:gdLst>
              <a:gd name="T0" fmla="*/ 192 w 240"/>
              <a:gd name="T1" fmla="*/ 0 h 432"/>
              <a:gd name="T2" fmla="*/ 48 w 240"/>
              <a:gd name="T3" fmla="*/ 48 h 432"/>
              <a:gd name="T4" fmla="*/ 0 w 240"/>
              <a:gd name="T5" fmla="*/ 144 h 432"/>
              <a:gd name="T6" fmla="*/ 48 w 240"/>
              <a:gd name="T7" fmla="*/ 288 h 432"/>
              <a:gd name="T8" fmla="*/ 240 w 240"/>
              <a:gd name="T9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0" h="432">
                <a:moveTo>
                  <a:pt x="192" y="0"/>
                </a:moveTo>
                <a:cubicBezTo>
                  <a:pt x="136" y="12"/>
                  <a:pt x="80" y="24"/>
                  <a:pt x="48" y="48"/>
                </a:cubicBezTo>
                <a:cubicBezTo>
                  <a:pt x="16" y="72"/>
                  <a:pt x="0" y="104"/>
                  <a:pt x="0" y="144"/>
                </a:cubicBezTo>
                <a:cubicBezTo>
                  <a:pt x="0" y="184"/>
                  <a:pt x="8" y="240"/>
                  <a:pt x="48" y="288"/>
                </a:cubicBezTo>
                <a:cubicBezTo>
                  <a:pt x="88" y="336"/>
                  <a:pt x="208" y="408"/>
                  <a:pt x="240" y="43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3505200" y="3717926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tx2"/>
                </a:solidFill>
                <a:latin typeface="Arial" charset="0"/>
              </a:rPr>
              <a:t>accessory process</a:t>
            </a:r>
            <a:endParaRPr lang="en-AU" altLang="en-US" sz="20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V="1">
            <a:off x="4876800" y="35052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H="1" flipV="1">
            <a:off x="5181600" y="2971800"/>
            <a:ext cx="457200" cy="304800"/>
          </a:xfrm>
          <a:prstGeom prst="line">
            <a:avLst/>
          </a:prstGeom>
          <a:noFill/>
          <a:ln w="28575">
            <a:solidFill>
              <a:srgbClr val="99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H="1" flipV="1">
            <a:off x="5105400" y="3048000"/>
            <a:ext cx="457200" cy="304800"/>
          </a:xfrm>
          <a:prstGeom prst="line">
            <a:avLst/>
          </a:prstGeom>
          <a:noFill/>
          <a:ln w="28575">
            <a:solidFill>
              <a:srgbClr val="99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 flipH="1" flipV="1">
            <a:off x="5029200" y="3200400"/>
            <a:ext cx="381000" cy="228600"/>
          </a:xfrm>
          <a:prstGeom prst="line">
            <a:avLst/>
          </a:prstGeom>
          <a:noFill/>
          <a:ln w="28575">
            <a:solidFill>
              <a:srgbClr val="99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 flipH="1" flipV="1">
            <a:off x="4953000" y="3276600"/>
            <a:ext cx="457200" cy="304800"/>
          </a:xfrm>
          <a:prstGeom prst="line">
            <a:avLst/>
          </a:prstGeom>
          <a:noFill/>
          <a:ln w="28575">
            <a:solidFill>
              <a:srgbClr val="99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 flipH="1" flipV="1">
            <a:off x="4876800" y="3276600"/>
            <a:ext cx="533400" cy="381000"/>
          </a:xfrm>
          <a:prstGeom prst="line">
            <a:avLst/>
          </a:prstGeom>
          <a:noFill/>
          <a:ln w="28575">
            <a:solidFill>
              <a:srgbClr val="99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 flipH="1" flipV="1">
            <a:off x="5029200" y="3276600"/>
            <a:ext cx="381000" cy="228600"/>
          </a:xfrm>
          <a:prstGeom prst="line">
            <a:avLst/>
          </a:prstGeom>
          <a:noFill/>
          <a:ln w="28575">
            <a:solidFill>
              <a:srgbClr val="99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 flipH="1" flipV="1">
            <a:off x="5105400" y="3200400"/>
            <a:ext cx="381000" cy="228600"/>
          </a:xfrm>
          <a:prstGeom prst="line">
            <a:avLst/>
          </a:prstGeom>
          <a:noFill/>
          <a:ln w="28575">
            <a:solidFill>
              <a:srgbClr val="99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8" name="Line 24"/>
          <p:cNvSpPr>
            <a:spLocks noChangeShapeType="1"/>
          </p:cNvSpPr>
          <p:nvPr/>
        </p:nvSpPr>
        <p:spPr bwMode="auto">
          <a:xfrm flipH="1" flipV="1">
            <a:off x="5181600" y="3048000"/>
            <a:ext cx="381000" cy="228600"/>
          </a:xfrm>
          <a:prstGeom prst="line">
            <a:avLst/>
          </a:prstGeom>
          <a:noFill/>
          <a:ln w="28575">
            <a:solidFill>
              <a:srgbClr val="99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9" name="Line 25"/>
          <p:cNvSpPr>
            <a:spLocks noChangeShapeType="1"/>
          </p:cNvSpPr>
          <p:nvPr/>
        </p:nvSpPr>
        <p:spPr bwMode="auto">
          <a:xfrm flipH="1" flipV="1">
            <a:off x="5105400" y="3124200"/>
            <a:ext cx="381000" cy="228600"/>
          </a:xfrm>
          <a:prstGeom prst="line">
            <a:avLst/>
          </a:prstGeom>
          <a:noFill/>
          <a:ln w="28575">
            <a:solidFill>
              <a:srgbClr val="99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97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L4 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7680326" y="3835400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AU" altLang="en-US" sz="2400" b="1">
                <a:solidFill>
                  <a:srgbClr val="000000"/>
                </a:solidFill>
              </a:rPr>
              <a:t>mal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26628" name="Freeform 4"/>
          <p:cNvSpPr>
            <a:spLocks/>
          </p:cNvSpPr>
          <p:nvPr/>
        </p:nvSpPr>
        <p:spPr bwMode="auto">
          <a:xfrm>
            <a:off x="7067551" y="2336800"/>
            <a:ext cx="360363" cy="1308100"/>
          </a:xfrm>
          <a:custGeom>
            <a:avLst/>
            <a:gdLst>
              <a:gd name="T0" fmla="*/ 2147483647 w 227"/>
              <a:gd name="T1" fmla="*/ 2147483647 h 824"/>
              <a:gd name="T2" fmla="*/ 2147483647 w 227"/>
              <a:gd name="T3" fmla="*/ 2147483647 h 824"/>
              <a:gd name="T4" fmla="*/ 2147483647 w 227"/>
              <a:gd name="T5" fmla="*/ 2147483647 h 824"/>
              <a:gd name="T6" fmla="*/ 2147483647 w 227"/>
              <a:gd name="T7" fmla="*/ 2147483647 h 824"/>
              <a:gd name="T8" fmla="*/ 2147483647 w 227"/>
              <a:gd name="T9" fmla="*/ 2147483647 h 824"/>
              <a:gd name="T10" fmla="*/ 2147483647 w 227"/>
              <a:gd name="T11" fmla="*/ 2147483647 h 824"/>
              <a:gd name="T12" fmla="*/ 2147483647 w 227"/>
              <a:gd name="T13" fmla="*/ 2147483647 h 824"/>
              <a:gd name="T14" fmla="*/ 2147483647 w 227"/>
              <a:gd name="T15" fmla="*/ 2147483647 h 8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7"/>
              <a:gd name="T25" fmla="*/ 0 h 824"/>
              <a:gd name="T26" fmla="*/ 227 w 227"/>
              <a:gd name="T27" fmla="*/ 824 h 8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7" h="824">
                <a:moveTo>
                  <a:pt x="23" y="507"/>
                </a:moveTo>
                <a:cubicBezTo>
                  <a:pt x="23" y="404"/>
                  <a:pt x="23" y="302"/>
                  <a:pt x="23" y="234"/>
                </a:cubicBezTo>
                <a:cubicBezTo>
                  <a:pt x="23" y="166"/>
                  <a:pt x="23" y="136"/>
                  <a:pt x="23" y="98"/>
                </a:cubicBezTo>
                <a:cubicBezTo>
                  <a:pt x="23" y="60"/>
                  <a:pt x="0" y="0"/>
                  <a:pt x="23" y="8"/>
                </a:cubicBezTo>
                <a:cubicBezTo>
                  <a:pt x="46" y="16"/>
                  <a:pt x="129" y="84"/>
                  <a:pt x="159" y="144"/>
                </a:cubicBezTo>
                <a:cubicBezTo>
                  <a:pt x="189" y="204"/>
                  <a:pt x="197" y="287"/>
                  <a:pt x="204" y="370"/>
                </a:cubicBezTo>
                <a:cubicBezTo>
                  <a:pt x="211" y="453"/>
                  <a:pt x="227" y="567"/>
                  <a:pt x="204" y="643"/>
                </a:cubicBezTo>
                <a:cubicBezTo>
                  <a:pt x="181" y="719"/>
                  <a:pt x="91" y="794"/>
                  <a:pt x="68" y="82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29" name="Freeform 5"/>
          <p:cNvSpPr>
            <a:spLocks/>
          </p:cNvSpPr>
          <p:nvPr/>
        </p:nvSpPr>
        <p:spPr bwMode="auto">
          <a:xfrm>
            <a:off x="7319963" y="2924176"/>
            <a:ext cx="1200150" cy="1152525"/>
          </a:xfrm>
          <a:custGeom>
            <a:avLst/>
            <a:gdLst>
              <a:gd name="T0" fmla="*/ 0 w 756"/>
              <a:gd name="T1" fmla="*/ 0 h 726"/>
              <a:gd name="T2" fmla="*/ 2147483647 w 756"/>
              <a:gd name="T3" fmla="*/ 2147483647 h 726"/>
              <a:gd name="T4" fmla="*/ 2147483647 w 756"/>
              <a:gd name="T5" fmla="*/ 2147483647 h 726"/>
              <a:gd name="T6" fmla="*/ 2147483647 w 756"/>
              <a:gd name="T7" fmla="*/ 2147483647 h 726"/>
              <a:gd name="T8" fmla="*/ 2147483647 w 756"/>
              <a:gd name="T9" fmla="*/ 2147483647 h 726"/>
              <a:gd name="T10" fmla="*/ 2147483647 w 756"/>
              <a:gd name="T11" fmla="*/ 2147483647 h 726"/>
              <a:gd name="T12" fmla="*/ 2147483647 w 756"/>
              <a:gd name="T13" fmla="*/ 2147483647 h 726"/>
              <a:gd name="T14" fmla="*/ 2147483647 w 756"/>
              <a:gd name="T15" fmla="*/ 2147483647 h 726"/>
              <a:gd name="T16" fmla="*/ 2147483647 w 756"/>
              <a:gd name="T17" fmla="*/ 2147483647 h 7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56"/>
              <a:gd name="T28" fmla="*/ 0 h 726"/>
              <a:gd name="T29" fmla="*/ 756 w 756"/>
              <a:gd name="T30" fmla="*/ 726 h 7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56" h="726">
                <a:moveTo>
                  <a:pt x="0" y="0"/>
                </a:moveTo>
                <a:cubicBezTo>
                  <a:pt x="7" y="38"/>
                  <a:pt x="15" y="76"/>
                  <a:pt x="91" y="91"/>
                </a:cubicBezTo>
                <a:cubicBezTo>
                  <a:pt x="167" y="106"/>
                  <a:pt x="348" y="83"/>
                  <a:pt x="454" y="91"/>
                </a:cubicBezTo>
                <a:cubicBezTo>
                  <a:pt x="560" y="99"/>
                  <a:pt x="696" y="92"/>
                  <a:pt x="726" y="137"/>
                </a:cubicBezTo>
                <a:cubicBezTo>
                  <a:pt x="756" y="182"/>
                  <a:pt x="696" y="310"/>
                  <a:pt x="635" y="363"/>
                </a:cubicBezTo>
                <a:cubicBezTo>
                  <a:pt x="574" y="416"/>
                  <a:pt x="439" y="424"/>
                  <a:pt x="363" y="454"/>
                </a:cubicBezTo>
                <a:cubicBezTo>
                  <a:pt x="287" y="484"/>
                  <a:pt x="227" y="515"/>
                  <a:pt x="182" y="545"/>
                </a:cubicBezTo>
                <a:cubicBezTo>
                  <a:pt x="137" y="575"/>
                  <a:pt x="106" y="606"/>
                  <a:pt x="91" y="636"/>
                </a:cubicBezTo>
                <a:cubicBezTo>
                  <a:pt x="76" y="666"/>
                  <a:pt x="91" y="711"/>
                  <a:pt x="91" y="726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7175501" y="3189289"/>
            <a:ext cx="239713" cy="384175"/>
          </a:xfrm>
          <a:custGeom>
            <a:avLst/>
            <a:gdLst>
              <a:gd name="T0" fmla="*/ 2147483647 w 151"/>
              <a:gd name="T1" fmla="*/ 2147483647 h 242"/>
              <a:gd name="T2" fmla="*/ 2147483647 w 151"/>
              <a:gd name="T3" fmla="*/ 2147483647 h 242"/>
              <a:gd name="T4" fmla="*/ 0 w 151"/>
              <a:gd name="T5" fmla="*/ 2147483647 h 242"/>
              <a:gd name="T6" fmla="*/ 2147483647 w 151"/>
              <a:gd name="T7" fmla="*/ 2147483647 h 242"/>
              <a:gd name="T8" fmla="*/ 2147483647 w 151"/>
              <a:gd name="T9" fmla="*/ 2147483647 h 242"/>
              <a:gd name="T10" fmla="*/ 2147483647 w 151"/>
              <a:gd name="T11" fmla="*/ 2147483647 h 2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1"/>
              <a:gd name="T19" fmla="*/ 0 h 242"/>
              <a:gd name="T20" fmla="*/ 151 w 151"/>
              <a:gd name="T21" fmla="*/ 242 h 2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1" h="242">
                <a:moveTo>
                  <a:pt x="136" y="106"/>
                </a:moveTo>
                <a:cubicBezTo>
                  <a:pt x="121" y="144"/>
                  <a:pt x="69" y="242"/>
                  <a:pt x="46" y="242"/>
                </a:cubicBezTo>
                <a:cubicBezTo>
                  <a:pt x="23" y="242"/>
                  <a:pt x="0" y="144"/>
                  <a:pt x="0" y="106"/>
                </a:cubicBezTo>
                <a:cubicBezTo>
                  <a:pt x="0" y="68"/>
                  <a:pt x="23" y="30"/>
                  <a:pt x="46" y="15"/>
                </a:cubicBezTo>
                <a:cubicBezTo>
                  <a:pt x="69" y="0"/>
                  <a:pt x="121" y="0"/>
                  <a:pt x="136" y="15"/>
                </a:cubicBezTo>
                <a:cubicBezTo>
                  <a:pt x="151" y="30"/>
                  <a:pt x="151" y="68"/>
                  <a:pt x="136" y="106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1" name="Freeform 7"/>
          <p:cNvSpPr>
            <a:spLocks/>
          </p:cNvSpPr>
          <p:nvPr/>
        </p:nvSpPr>
        <p:spPr bwMode="auto">
          <a:xfrm>
            <a:off x="7440613" y="3549651"/>
            <a:ext cx="323850" cy="239713"/>
          </a:xfrm>
          <a:custGeom>
            <a:avLst/>
            <a:gdLst>
              <a:gd name="T0" fmla="*/ 2147483647 w 204"/>
              <a:gd name="T1" fmla="*/ 2147483647 h 151"/>
              <a:gd name="T2" fmla="*/ 2147483647 w 204"/>
              <a:gd name="T3" fmla="*/ 2147483647 h 151"/>
              <a:gd name="T4" fmla="*/ 2147483647 w 204"/>
              <a:gd name="T5" fmla="*/ 2147483647 h 151"/>
              <a:gd name="T6" fmla="*/ 2147483647 w 204"/>
              <a:gd name="T7" fmla="*/ 2147483647 h 151"/>
              <a:gd name="T8" fmla="*/ 2147483647 w 204"/>
              <a:gd name="T9" fmla="*/ 2147483647 h 151"/>
              <a:gd name="T10" fmla="*/ 2147483647 w 204"/>
              <a:gd name="T11" fmla="*/ 2147483647 h 1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4"/>
              <a:gd name="T19" fmla="*/ 0 h 151"/>
              <a:gd name="T20" fmla="*/ 204 w 204"/>
              <a:gd name="T21" fmla="*/ 151 h 1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4" h="151">
                <a:moveTo>
                  <a:pt x="15" y="15"/>
                </a:moveTo>
                <a:cubicBezTo>
                  <a:pt x="30" y="0"/>
                  <a:pt x="76" y="0"/>
                  <a:pt x="106" y="15"/>
                </a:cubicBezTo>
                <a:cubicBezTo>
                  <a:pt x="136" y="30"/>
                  <a:pt x="204" y="82"/>
                  <a:pt x="196" y="105"/>
                </a:cubicBezTo>
                <a:cubicBezTo>
                  <a:pt x="188" y="128"/>
                  <a:pt x="90" y="151"/>
                  <a:pt x="60" y="151"/>
                </a:cubicBezTo>
                <a:cubicBezTo>
                  <a:pt x="30" y="151"/>
                  <a:pt x="22" y="128"/>
                  <a:pt x="15" y="105"/>
                </a:cubicBezTo>
                <a:cubicBezTo>
                  <a:pt x="8" y="82"/>
                  <a:pt x="0" y="30"/>
                  <a:pt x="15" y="1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2" name="Freeform 8"/>
          <p:cNvSpPr>
            <a:spLocks/>
          </p:cNvSpPr>
          <p:nvPr/>
        </p:nvSpPr>
        <p:spPr bwMode="auto">
          <a:xfrm>
            <a:off x="6888163" y="2852739"/>
            <a:ext cx="576262" cy="1152525"/>
          </a:xfrm>
          <a:custGeom>
            <a:avLst/>
            <a:gdLst>
              <a:gd name="T0" fmla="*/ 2147483647 w 363"/>
              <a:gd name="T1" fmla="*/ 0 h 726"/>
              <a:gd name="T2" fmla="*/ 2147483647 w 363"/>
              <a:gd name="T3" fmla="*/ 2147483647 h 726"/>
              <a:gd name="T4" fmla="*/ 2147483647 w 363"/>
              <a:gd name="T5" fmla="*/ 2147483647 h 726"/>
              <a:gd name="T6" fmla="*/ 2147483647 w 363"/>
              <a:gd name="T7" fmla="*/ 2147483647 h 726"/>
              <a:gd name="T8" fmla="*/ 2147483647 w 363"/>
              <a:gd name="T9" fmla="*/ 2147483647 h 726"/>
              <a:gd name="T10" fmla="*/ 0 w 363"/>
              <a:gd name="T11" fmla="*/ 2147483647 h 7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3"/>
              <a:gd name="T19" fmla="*/ 0 h 726"/>
              <a:gd name="T20" fmla="*/ 363 w 363"/>
              <a:gd name="T21" fmla="*/ 726 h 7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3" h="726">
                <a:moveTo>
                  <a:pt x="181" y="0"/>
                </a:moveTo>
                <a:cubicBezTo>
                  <a:pt x="234" y="26"/>
                  <a:pt x="287" y="53"/>
                  <a:pt x="317" y="91"/>
                </a:cubicBezTo>
                <a:cubicBezTo>
                  <a:pt x="347" y="129"/>
                  <a:pt x="363" y="174"/>
                  <a:pt x="363" y="227"/>
                </a:cubicBezTo>
                <a:cubicBezTo>
                  <a:pt x="363" y="280"/>
                  <a:pt x="347" y="348"/>
                  <a:pt x="317" y="408"/>
                </a:cubicBezTo>
                <a:cubicBezTo>
                  <a:pt x="287" y="468"/>
                  <a:pt x="234" y="537"/>
                  <a:pt x="181" y="590"/>
                </a:cubicBezTo>
                <a:cubicBezTo>
                  <a:pt x="128" y="643"/>
                  <a:pt x="30" y="703"/>
                  <a:pt x="0" y="726"/>
                </a:cubicBezTo>
              </a:path>
            </a:pathLst>
          </a:custGeom>
          <a:noFill/>
          <a:ln w="28575" cap="flat" cmpd="sng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3" name="Freeform 9"/>
          <p:cNvSpPr>
            <a:spLocks/>
          </p:cNvSpPr>
          <p:nvPr/>
        </p:nvSpPr>
        <p:spPr bwMode="auto">
          <a:xfrm>
            <a:off x="6816726" y="2997201"/>
            <a:ext cx="695325" cy="1008063"/>
          </a:xfrm>
          <a:custGeom>
            <a:avLst/>
            <a:gdLst>
              <a:gd name="T0" fmla="*/ 2147483647 w 438"/>
              <a:gd name="T1" fmla="*/ 0 h 635"/>
              <a:gd name="T2" fmla="*/ 2147483647 w 438"/>
              <a:gd name="T3" fmla="*/ 2147483647 h 635"/>
              <a:gd name="T4" fmla="*/ 2147483647 w 438"/>
              <a:gd name="T5" fmla="*/ 2147483647 h 635"/>
              <a:gd name="T6" fmla="*/ 0 w 438"/>
              <a:gd name="T7" fmla="*/ 2147483647 h 635"/>
              <a:gd name="T8" fmla="*/ 0 60000 65536"/>
              <a:gd name="T9" fmla="*/ 0 60000 65536"/>
              <a:gd name="T10" fmla="*/ 0 60000 65536"/>
              <a:gd name="T11" fmla="*/ 0 60000 65536"/>
              <a:gd name="T12" fmla="*/ 0 w 438"/>
              <a:gd name="T13" fmla="*/ 0 h 635"/>
              <a:gd name="T14" fmla="*/ 438 w 438"/>
              <a:gd name="T15" fmla="*/ 635 h 6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8" h="635">
                <a:moveTo>
                  <a:pt x="362" y="0"/>
                </a:moveTo>
                <a:cubicBezTo>
                  <a:pt x="400" y="68"/>
                  <a:pt x="438" y="136"/>
                  <a:pt x="408" y="227"/>
                </a:cubicBezTo>
                <a:cubicBezTo>
                  <a:pt x="378" y="318"/>
                  <a:pt x="249" y="476"/>
                  <a:pt x="181" y="544"/>
                </a:cubicBezTo>
                <a:cubicBezTo>
                  <a:pt x="113" y="612"/>
                  <a:pt x="30" y="620"/>
                  <a:pt x="0" y="635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7175501" y="3500439"/>
            <a:ext cx="360363" cy="288925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7175500" y="3429001"/>
            <a:ext cx="433388" cy="360363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7175500" y="3357563"/>
            <a:ext cx="433388" cy="360362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7248525" y="3213100"/>
            <a:ext cx="431800" cy="43180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7391400" y="3213100"/>
            <a:ext cx="361950" cy="43180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>
            <a:off x="7248525" y="3284538"/>
            <a:ext cx="431800" cy="43180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7175500" y="3284538"/>
            <a:ext cx="431800" cy="43180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7319963" y="3213100"/>
            <a:ext cx="431800" cy="43180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9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Objectives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Attendees should be able to:</a:t>
            </a:r>
          </a:p>
          <a:p>
            <a:r>
              <a:rPr lang="en-US" sz="2000" dirty="0" smtClean="0"/>
              <a:t>Understand the anatomy of the spinal medial branches of the dorsal rami and how this guides medial branch blocks and RF ablation technique</a:t>
            </a:r>
          </a:p>
          <a:p>
            <a:r>
              <a:rPr lang="en-US" sz="2000" dirty="0" smtClean="0"/>
              <a:t>Appreciate the importance of clinical selection of patients for facet (Z-joint) procedures</a:t>
            </a:r>
          </a:p>
          <a:p>
            <a:r>
              <a:rPr lang="en-US" sz="2000" dirty="0" smtClean="0"/>
              <a:t>Discuss the use of medial branch blocks in selecting patients for RF ablation</a:t>
            </a:r>
          </a:p>
          <a:p>
            <a:r>
              <a:rPr lang="en-US" sz="2000" dirty="0" smtClean="0"/>
              <a:t>Understand  RF ablation technique  and its relationship to outcomes</a:t>
            </a:r>
          </a:p>
          <a:p>
            <a:r>
              <a:rPr lang="en-US" sz="2000" dirty="0" smtClean="0"/>
              <a:t>Discuss how literature reviews and Health Technology Assessments affect medical policy and access to spinal procedures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19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2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LZJ - Medial </a:t>
            </a:r>
            <a:r>
              <a:rPr lang="en-US" dirty="0">
                <a:solidFill>
                  <a:schemeClr val="accent5"/>
                </a:solidFill>
              </a:rPr>
              <a:t>Branch Blocks</a:t>
            </a:r>
          </a:p>
        </p:txBody>
      </p:sp>
      <p:sp>
        <p:nvSpPr>
          <p:cNvPr id="1290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Effective anesthesia of </a:t>
            </a:r>
            <a:r>
              <a:rPr lang="en-US" dirty="0" smtClean="0"/>
              <a:t>LZJ (Kaplan 1998)</a:t>
            </a:r>
          </a:p>
          <a:p>
            <a:r>
              <a:rPr lang="en-US" dirty="0"/>
              <a:t>Predictive of positive outcome of MB </a:t>
            </a:r>
            <a:r>
              <a:rPr lang="en-US" dirty="0" err="1" smtClean="0"/>
              <a:t>neurotomy</a:t>
            </a:r>
            <a:r>
              <a:rPr lang="en-US" dirty="0" smtClean="0"/>
              <a:t> (</a:t>
            </a:r>
            <a:r>
              <a:rPr lang="en-US" dirty="0" err="1" smtClean="0"/>
              <a:t>Dreyfuss</a:t>
            </a:r>
            <a:r>
              <a:rPr lang="en-US" dirty="0" smtClean="0"/>
              <a:t> 2000)</a:t>
            </a:r>
          </a:p>
          <a:p>
            <a:r>
              <a:rPr lang="en-US" dirty="0"/>
              <a:t>Technique important</a:t>
            </a:r>
          </a:p>
          <a:p>
            <a:pPr lvl="1"/>
            <a:r>
              <a:rPr lang="en-US" dirty="0"/>
              <a:t>0.2 cc contrast </a:t>
            </a:r>
            <a:r>
              <a:rPr lang="en-US" dirty="0" smtClean="0"/>
              <a:t>(venous </a:t>
            </a:r>
            <a:r>
              <a:rPr lang="en-US" dirty="0"/>
              <a:t>uptake </a:t>
            </a:r>
            <a:r>
              <a:rPr lang="en-US" dirty="0" smtClean="0"/>
              <a:t>&gt; </a:t>
            </a:r>
            <a:r>
              <a:rPr lang="en-US" dirty="0"/>
              <a:t>false </a:t>
            </a:r>
            <a:r>
              <a:rPr lang="en-US" dirty="0" smtClean="0"/>
              <a:t>negative rate)</a:t>
            </a:r>
            <a:endParaRPr lang="en-US" dirty="0"/>
          </a:p>
          <a:p>
            <a:pPr lvl="1"/>
            <a:r>
              <a:rPr lang="en-US" dirty="0" smtClean="0"/>
              <a:t>0.5 </a:t>
            </a:r>
            <a:r>
              <a:rPr lang="en-US" dirty="0"/>
              <a:t>cc </a:t>
            </a:r>
            <a:r>
              <a:rPr lang="en-US" dirty="0" smtClean="0"/>
              <a:t>(0.3-.4cc ?) anesthetic (0.5cc recommended in SIS Guidelines -used in validation studies)</a:t>
            </a:r>
          </a:p>
          <a:p>
            <a:pPr lvl="1"/>
            <a:r>
              <a:rPr lang="en-US" dirty="0" smtClean="0"/>
              <a:t>Rotate </a:t>
            </a:r>
            <a:r>
              <a:rPr lang="en-US" dirty="0" err="1" smtClean="0"/>
              <a:t>fluoro</a:t>
            </a:r>
            <a:r>
              <a:rPr lang="en-US" dirty="0" smtClean="0"/>
              <a:t> beam enough to avoid SAP wall </a:t>
            </a:r>
          </a:p>
          <a:p>
            <a:pPr lvl="2"/>
            <a:r>
              <a:rPr lang="en-US" dirty="0" smtClean="0"/>
              <a:t>(+/- 40 degrees)</a:t>
            </a:r>
          </a:p>
          <a:p>
            <a:pPr lvl="2"/>
            <a:r>
              <a:rPr lang="en-US" dirty="0" smtClean="0"/>
              <a:t>Aim for 1/3 2/3 junction along course of MB</a:t>
            </a:r>
            <a:endParaRPr lang="en-US" dirty="0"/>
          </a:p>
          <a:p>
            <a:r>
              <a:rPr lang="en-US" dirty="0" smtClean="0"/>
              <a:t>Dual diagnostic blocks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6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8"/>
            <a:ext cx="8229600" cy="11731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hlink"/>
                </a:solidFill>
                <a:ea typeface="+mj-ea"/>
              </a:rPr>
              <a:t>MBB ZJ Anesthesia Validation</a:t>
            </a:r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3352800" y="1295400"/>
            <a:ext cx="541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3600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819400" y="1295400"/>
            <a:ext cx="6400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>
                <a:solidFill>
                  <a:schemeClr val="hlink"/>
                </a:solidFill>
              </a:rPr>
              <a:t>Kaplan, et. al. Spine 23(17), 9/1/98 pp. 1847-52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2514600" y="2057400"/>
            <a:ext cx="73914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/>
              <a:t>18 asymptomatic allocated to: R or L, L4-5 or L5-S1 capsule distention with contrast; 3 excluded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/>
              <a:t>Randomized, Blinded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/>
              <a:t>5 controls   5/5 with pain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/>
              <a:t>10 MBB 2% lido</a:t>
            </a:r>
          </a:p>
        </p:txBody>
      </p:sp>
    </p:spTree>
    <p:extLst>
      <p:ext uri="{BB962C8B-B14F-4D97-AF65-F5344CB8AC3E}">
        <p14:creationId xmlns:p14="http://schemas.microsoft.com/office/powerpoint/2010/main" val="742563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hlink"/>
                </a:solidFill>
                <a:ea typeface="+mj-ea"/>
              </a:rPr>
              <a:t>MBB ZJ Anesthesia Validation</a:t>
            </a:r>
          </a:p>
        </p:txBody>
      </p:sp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438400" y="1524001"/>
            <a:ext cx="73914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/>
              <a:t>10 MBB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/>
              <a:t>6/10 with initial venous uptake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/>
              <a:t>3/6 with pain relief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/>
              <a:t>All brought back 1 week later</a:t>
            </a:r>
          </a:p>
          <a:p>
            <a:pPr lvl="3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/>
              <a:t>1/6 venous uptake – excluded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/>
              <a:t>8/9 (89%) complete pain relief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2590800" y="4419600"/>
            <a:ext cx="7162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/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520283" y="4303288"/>
            <a:ext cx="7315200" cy="212365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hlink"/>
                </a:solidFill>
              </a:rPr>
              <a:t>False Negative Rate 50% if Venous Uptake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hlink"/>
                </a:solidFill>
              </a:rPr>
              <a:t>False Negative           11% if  No VU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hlink"/>
                </a:solidFill>
              </a:rPr>
              <a:t>	Aberrant Anatomy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hlink"/>
                </a:solidFill>
              </a:rPr>
              <a:t>	Diffusion from Nerve (Inadequate Block)</a:t>
            </a:r>
          </a:p>
        </p:txBody>
      </p:sp>
    </p:spTree>
    <p:extLst>
      <p:ext uri="{BB962C8B-B14F-4D97-AF65-F5344CB8AC3E}">
        <p14:creationId xmlns:p14="http://schemas.microsoft.com/office/powerpoint/2010/main" val="1237725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432" y="1165091"/>
            <a:ext cx="3511296" cy="4681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974" y="1165091"/>
            <a:ext cx="32175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Contrast and local </a:t>
            </a:r>
          </a:p>
          <a:p>
            <a:r>
              <a:rPr lang="en-US" dirty="0"/>
              <a:t>anesthetic with extension</a:t>
            </a:r>
          </a:p>
          <a:p>
            <a:r>
              <a:rPr lang="en-US" dirty="0"/>
              <a:t>Tubing</a:t>
            </a:r>
          </a:p>
          <a:p>
            <a:endParaRPr lang="en-US" dirty="0"/>
          </a:p>
          <a:p>
            <a:r>
              <a:rPr lang="en-US" dirty="0"/>
              <a:t>LA: lidocaine or bupivacaine</a:t>
            </a:r>
          </a:p>
          <a:p>
            <a:endParaRPr lang="en-US" dirty="0"/>
          </a:p>
          <a:p>
            <a:r>
              <a:rPr lang="en-US" dirty="0"/>
              <a:t>Lidocaine: 1-4% (2%)</a:t>
            </a:r>
          </a:p>
          <a:p>
            <a:r>
              <a:rPr lang="en-US" dirty="0"/>
              <a:t>Bupivacaine: 0.25-0.75%</a:t>
            </a:r>
          </a:p>
          <a:p>
            <a:r>
              <a:rPr lang="en-US" dirty="0"/>
              <a:t>Use 0.5cc</a:t>
            </a:r>
          </a:p>
          <a:p>
            <a:endParaRPr lang="en-US" dirty="0"/>
          </a:p>
          <a:p>
            <a:r>
              <a:rPr lang="en-US" dirty="0"/>
              <a:t>Higher concentration </a:t>
            </a:r>
          </a:p>
          <a:p>
            <a:r>
              <a:rPr lang="en-US" dirty="0"/>
              <a:t>Desired due to low volumes</a:t>
            </a:r>
          </a:p>
        </p:txBody>
      </p:sp>
    </p:spTree>
    <p:extLst>
      <p:ext uri="{BB962C8B-B14F-4D97-AF65-F5344CB8AC3E}">
        <p14:creationId xmlns:p14="http://schemas.microsoft.com/office/powerpoint/2010/main" val="1927083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04801"/>
            <a:ext cx="6334125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636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2743200" y="5257800"/>
            <a:ext cx="6553200" cy="1524000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sz="2400" dirty="0"/>
              <a:t>8% incidence </a:t>
            </a:r>
            <a:r>
              <a:rPr lang="en-US" dirty="0"/>
              <a:t>(</a:t>
            </a:r>
            <a:r>
              <a:rPr lang="en-US" i="1" dirty="0" err="1"/>
              <a:t>Dreyfuss</a:t>
            </a:r>
            <a:r>
              <a:rPr lang="en-US" i="1" dirty="0"/>
              <a:t> et al. Spine 1997;22:895-902</a:t>
            </a:r>
            <a:r>
              <a:rPr lang="en-US" dirty="0"/>
              <a:t>)</a:t>
            </a:r>
          </a:p>
          <a:p>
            <a:pPr>
              <a:buFont typeface="Arial"/>
              <a:buChar char="•"/>
            </a:pPr>
            <a:r>
              <a:rPr lang="en-US" sz="2400" dirty="0"/>
              <a:t>3.7% incidence </a:t>
            </a:r>
            <a:r>
              <a:rPr lang="en-US" dirty="0"/>
              <a:t>(</a:t>
            </a:r>
            <a:r>
              <a:rPr lang="en-US" i="1" dirty="0" err="1"/>
              <a:t>Verrills</a:t>
            </a:r>
            <a:r>
              <a:rPr lang="en-US" i="1" dirty="0"/>
              <a:t>. Spine 2008; 33: 174-177</a:t>
            </a:r>
            <a:r>
              <a:rPr lang="en-US" dirty="0"/>
              <a:t>)</a:t>
            </a:r>
          </a:p>
          <a:p>
            <a:pPr>
              <a:buFont typeface="Arial"/>
              <a:buChar char="•"/>
            </a:pPr>
            <a:r>
              <a:rPr lang="en-US" sz="2400" dirty="0"/>
              <a:t>6.1% incidence  </a:t>
            </a:r>
            <a:r>
              <a:rPr lang="en-US" dirty="0"/>
              <a:t>(</a:t>
            </a:r>
            <a:r>
              <a:rPr lang="en-US" i="1" dirty="0"/>
              <a:t>Lee et al. </a:t>
            </a:r>
            <a:r>
              <a:rPr lang="en-US" i="1" dirty="0" err="1"/>
              <a:t>Anesth</a:t>
            </a:r>
            <a:r>
              <a:rPr lang="en-US" i="1" dirty="0"/>
              <a:t> </a:t>
            </a:r>
            <a:r>
              <a:rPr lang="en-US" i="1" dirty="0" err="1"/>
              <a:t>Analg</a:t>
            </a:r>
            <a:r>
              <a:rPr lang="en-US" i="1" dirty="0"/>
              <a:t> 2008;106:1274-8</a:t>
            </a:r>
            <a:r>
              <a:rPr lang="en-US" dirty="0"/>
              <a:t>)</a:t>
            </a:r>
          </a:p>
        </p:txBody>
      </p:sp>
      <p:pic>
        <p:nvPicPr>
          <p:cNvPr id="9" name="Picture 1" descr="LMBB Figure 11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8820" y="52390"/>
            <a:ext cx="5099180" cy="520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39001" y="4035527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Provided by Dr. Paul </a:t>
            </a:r>
            <a:r>
              <a:rPr lang="en-US" i="1" dirty="0" err="1"/>
              <a:t>Dreyfuss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239002" y="832657"/>
            <a:ext cx="4063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Venous Uptake:</a:t>
            </a:r>
          </a:p>
          <a:p>
            <a:r>
              <a:rPr lang="en-US" sz="3600" b="1" u="sng" dirty="0"/>
              <a:t>&gt; False negative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2600" y="76200"/>
            <a:ext cx="5105400" cy="5181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55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030186" y="0"/>
            <a:ext cx="8066314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Medial Branch Radiofrequency Neurotomies (RFN) - Lumbar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820069" y="1543504"/>
            <a:ext cx="8504238" cy="457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Medial branch block and RFN techniques described in: </a:t>
            </a:r>
          </a:p>
          <a:p>
            <a:pPr eaLnBrk="1" hangingPunct="1"/>
            <a:endParaRPr lang="en-US" altLang="en-US" u="sng" dirty="0"/>
          </a:p>
          <a:p>
            <a:pPr eaLnBrk="1" hangingPunct="1"/>
            <a:r>
              <a:rPr lang="en-US" altLang="en-US" u="sng" dirty="0" smtClean="0"/>
              <a:t>International Spine Intervention Society </a:t>
            </a:r>
            <a:r>
              <a:rPr lang="en-US" altLang="en-US" u="sng" dirty="0"/>
              <a:t>Practice </a:t>
            </a:r>
            <a:r>
              <a:rPr lang="en-US" altLang="en-US" u="sng" dirty="0" smtClean="0"/>
              <a:t>Guidelines for </a:t>
            </a:r>
            <a:r>
              <a:rPr lang="en-US" altLang="en-US" u="sng" dirty="0"/>
              <a:t>Spinal Diagnostic </a:t>
            </a:r>
            <a:r>
              <a:rPr lang="en-US" altLang="en-US" u="sng" dirty="0" smtClean="0"/>
              <a:t>and </a:t>
            </a:r>
            <a:r>
              <a:rPr lang="en-US" altLang="en-US" u="sng" dirty="0"/>
              <a:t>Treatment Procedures. </a:t>
            </a:r>
            <a:r>
              <a:rPr lang="en-US" altLang="en-US" u="sng" dirty="0" smtClean="0"/>
              <a:t>2</a:t>
            </a:r>
            <a:r>
              <a:rPr lang="en-US" altLang="en-US" u="sng" baseline="30000" dirty="0" smtClean="0"/>
              <a:t>nd</a:t>
            </a:r>
            <a:r>
              <a:rPr lang="en-US" altLang="en-US" u="sng" dirty="0" smtClean="0"/>
              <a:t> Ed. Bogduk (SIS </a:t>
            </a:r>
            <a:r>
              <a:rPr lang="en-US" altLang="en-US" u="sng" dirty="0"/>
              <a:t>Standards Committee) </a:t>
            </a:r>
            <a:r>
              <a:rPr lang="en-US" altLang="en-US" u="sng" dirty="0" smtClean="0"/>
              <a:t>2013</a:t>
            </a:r>
            <a:endParaRPr lang="en-US" altLang="en-US" u="sng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Lau P, et al. The surgical anatomy of lumbar medial branch neurotomy (facet denervation). Pain Med 2004</a:t>
            </a:r>
          </a:p>
        </p:txBody>
      </p:sp>
    </p:spTree>
    <p:extLst>
      <p:ext uri="{BB962C8B-B14F-4D97-AF65-F5344CB8AC3E}">
        <p14:creationId xmlns:p14="http://schemas.microsoft.com/office/powerpoint/2010/main" val="306210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MBB  target1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2264" y="409575"/>
            <a:ext cx="6467475" cy="60388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67974" y="6448425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Fenton, </a:t>
            </a:r>
            <a:r>
              <a:rPr lang="en-US" dirty="0" err="1"/>
              <a:t>Cervionke</a:t>
            </a:r>
            <a:r>
              <a:rPr lang="en-US" dirty="0"/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1102937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3 L 3, 4 mb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80" y="310247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77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4 l 3,4 mb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73" y="404813"/>
            <a:ext cx="812800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92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99"/>
                </a:solidFill>
              </a:rPr>
              <a:t>Terminology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/>
              <a:t>Zygapophysial </a:t>
            </a:r>
            <a:r>
              <a:rPr lang="en-US" b="1" dirty="0" smtClean="0"/>
              <a:t>Joint (Z-joint)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 err="1">
                <a:solidFill>
                  <a:srgbClr val="FFFF99"/>
                </a:solidFill>
              </a:rPr>
              <a:t>apophysis</a:t>
            </a:r>
            <a:r>
              <a:rPr lang="en-US" b="1" dirty="0">
                <a:solidFill>
                  <a:srgbClr val="FFFF99"/>
                </a:solidFill>
              </a:rPr>
              <a:t> = out-growth</a:t>
            </a:r>
          </a:p>
          <a:p>
            <a:pPr lvl="1">
              <a:lnSpc>
                <a:spcPct val="90000"/>
              </a:lnSpc>
            </a:pPr>
            <a:r>
              <a:rPr lang="en-US" b="1" dirty="0" err="1">
                <a:solidFill>
                  <a:srgbClr val="FFFF99"/>
                </a:solidFill>
              </a:rPr>
              <a:t>zygos</a:t>
            </a:r>
            <a:r>
              <a:rPr lang="en-US" b="1" dirty="0">
                <a:solidFill>
                  <a:srgbClr val="FFFF99"/>
                </a:solidFill>
              </a:rPr>
              <a:t> = yoke or bridge</a:t>
            </a:r>
          </a:p>
          <a:p>
            <a:pPr lvl="1">
              <a:lnSpc>
                <a:spcPct val="90000"/>
              </a:lnSpc>
            </a:pPr>
            <a:endParaRPr lang="en-US" b="1" dirty="0"/>
          </a:p>
          <a:p>
            <a:pPr>
              <a:lnSpc>
                <a:spcPct val="90000"/>
              </a:lnSpc>
            </a:pPr>
            <a:r>
              <a:rPr lang="en-US" b="1" dirty="0"/>
              <a:t>Literature: </a:t>
            </a:r>
            <a:r>
              <a:rPr lang="en-US" b="1" dirty="0" err="1"/>
              <a:t>Apophysial</a:t>
            </a:r>
            <a:r>
              <a:rPr lang="en-US" b="1" dirty="0"/>
              <a:t> (British</a:t>
            </a:r>
            <a:r>
              <a:rPr lang="en-US" b="1" dirty="0" smtClean="0"/>
              <a:t>), </a:t>
            </a:r>
            <a:r>
              <a:rPr lang="en-US" b="1" dirty="0"/>
              <a:t>Facet (American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580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itle 1"/>
          <p:cNvSpPr>
            <a:spLocks noGrp="1"/>
          </p:cNvSpPr>
          <p:nvPr>
            <p:ph type="title"/>
          </p:nvPr>
        </p:nvSpPr>
        <p:spPr>
          <a:xfrm>
            <a:off x="2133600" y="4572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rgbClr val="FFC000"/>
                </a:solidFill>
              </a:rPr>
              <a:t>L1-4 MBBs</a:t>
            </a:r>
          </a:p>
        </p:txBody>
      </p:sp>
      <p:pic>
        <p:nvPicPr>
          <p:cNvPr id="253955" name="Picture 4" descr="rocksstreamb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30376"/>
            <a:ext cx="91440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3858" y="625384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Paul Dreyfuss</a:t>
            </a:r>
          </a:p>
        </p:txBody>
      </p:sp>
    </p:spTree>
    <p:extLst>
      <p:ext uri="{BB962C8B-B14F-4D97-AF65-F5344CB8AC3E}">
        <p14:creationId xmlns:p14="http://schemas.microsoft.com/office/powerpoint/2010/main" val="5856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C:\archives\isisbookjpgs\lumbar mbb\3.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914400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79" name="Line 3"/>
          <p:cNvSpPr>
            <a:spLocks noChangeShapeType="1"/>
          </p:cNvSpPr>
          <p:nvPr/>
        </p:nvSpPr>
        <p:spPr bwMode="auto">
          <a:xfrm flipH="1" flipV="1">
            <a:off x="8763000" y="2133600"/>
            <a:ext cx="533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80" name="TextBox 3"/>
          <p:cNvSpPr txBox="1">
            <a:spLocks noChangeArrowheads="1"/>
          </p:cNvSpPr>
          <p:nvPr/>
        </p:nvSpPr>
        <p:spPr bwMode="auto">
          <a:xfrm>
            <a:off x="1905000" y="5562600"/>
            <a:ext cx="835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C000"/>
                </a:solidFill>
              </a:rPr>
              <a:t>Image through the target disc space (segment)</a:t>
            </a:r>
          </a:p>
          <a:p>
            <a:pPr algn="ctr" eaLnBrk="1" hangingPunct="1"/>
            <a:r>
              <a:rPr lang="en-US" altLang="en-US">
                <a:solidFill>
                  <a:srgbClr val="FFC000"/>
                </a:solidFill>
              </a:rPr>
              <a:t>Use approx. a 40</a:t>
            </a:r>
            <a:r>
              <a:rPr lang="en-US" altLang="en-US" baseline="30000">
                <a:solidFill>
                  <a:srgbClr val="FFC000"/>
                </a:solidFill>
              </a:rPr>
              <a:t>O</a:t>
            </a:r>
            <a:r>
              <a:rPr lang="en-US" altLang="en-US">
                <a:solidFill>
                  <a:srgbClr val="FFC000"/>
                </a:solidFill>
              </a:rPr>
              <a:t> oblique to be able place the needle in the target</a:t>
            </a:r>
          </a:p>
          <a:p>
            <a:pPr algn="ctr" eaLnBrk="1" hangingPunct="1"/>
            <a:r>
              <a:rPr lang="en-US" altLang="en-US">
                <a:solidFill>
                  <a:srgbClr val="FFC000"/>
                </a:solidFill>
              </a:rPr>
              <a:t>groove and not on the posterior aspect of the SAP</a:t>
            </a:r>
          </a:p>
        </p:txBody>
      </p:sp>
      <p:sp>
        <p:nvSpPr>
          <p:cNvPr id="254981" name="TextBox 4"/>
          <p:cNvSpPr txBox="1">
            <a:spLocks noChangeArrowheads="1"/>
          </p:cNvSpPr>
          <p:nvPr/>
        </p:nvSpPr>
        <p:spPr bwMode="auto">
          <a:xfrm>
            <a:off x="9296400" y="2209801"/>
            <a:ext cx="877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4809802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C:\archives\isisbookjpgs\lumbar mbb\3.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3" name="TextBox 2"/>
          <p:cNvSpPr txBox="1">
            <a:spLocks noChangeArrowheads="1"/>
          </p:cNvSpPr>
          <p:nvPr/>
        </p:nvSpPr>
        <p:spPr bwMode="auto">
          <a:xfrm>
            <a:off x="3200400" y="6019801"/>
            <a:ext cx="6000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Image through the target disc space (segment)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4533900" y="3009900"/>
            <a:ext cx="6858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05" name="TextBox 5"/>
          <p:cNvSpPr txBox="1">
            <a:spLocks noChangeArrowheads="1"/>
          </p:cNvSpPr>
          <p:nvPr/>
        </p:nvSpPr>
        <p:spPr bwMode="auto">
          <a:xfrm>
            <a:off x="5135564" y="2057400"/>
            <a:ext cx="17414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 sz="2000"/>
              <a:t>Adequate, but</a:t>
            </a:r>
          </a:p>
          <a:p>
            <a:pPr eaLnBrk="1" hangingPunct="1"/>
            <a:r>
              <a:rPr lang="en-US" altLang="en-US" sz="2000"/>
              <a:t>slightly high</a:t>
            </a:r>
          </a:p>
          <a:p>
            <a:pPr eaLnBrk="1" hangingPunct="1"/>
            <a:r>
              <a:rPr lang="en-US" altLang="en-US" sz="2000"/>
              <a:t>needle position</a:t>
            </a:r>
          </a:p>
        </p:txBody>
      </p:sp>
    </p:spTree>
    <p:extLst>
      <p:ext uri="{BB962C8B-B14F-4D97-AF65-F5344CB8AC3E}">
        <p14:creationId xmlns:p14="http://schemas.microsoft.com/office/powerpoint/2010/main" val="7067488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1" descr="IMAGE00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0" t="7547" r="18867" b="13208"/>
          <a:stretch>
            <a:fillRect/>
          </a:stretch>
        </p:blipFill>
        <p:spPr bwMode="auto">
          <a:xfrm>
            <a:off x="5638800" y="457200"/>
            <a:ext cx="4953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TextBox 2"/>
          <p:cNvSpPr txBox="1">
            <a:spLocks noChangeArrowheads="1"/>
          </p:cNvSpPr>
          <p:nvPr/>
        </p:nvSpPr>
        <p:spPr bwMode="auto">
          <a:xfrm>
            <a:off x="2362201" y="4572001"/>
            <a:ext cx="2136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Ideal placement</a:t>
            </a:r>
          </a:p>
        </p:txBody>
      </p:sp>
      <p:sp>
        <p:nvSpPr>
          <p:cNvPr id="257028" name="TextBox 3"/>
          <p:cNvSpPr txBox="1">
            <a:spLocks noChangeArrowheads="1"/>
          </p:cNvSpPr>
          <p:nvPr/>
        </p:nvSpPr>
        <p:spPr bwMode="auto">
          <a:xfrm>
            <a:off x="2667000" y="2590801"/>
            <a:ext cx="163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40</a:t>
            </a:r>
            <a:r>
              <a:rPr lang="en-US" altLang="en-US" baseline="30000">
                <a:solidFill>
                  <a:schemeClr val="bg1"/>
                </a:solidFill>
              </a:rPr>
              <a:t>O</a:t>
            </a:r>
            <a:r>
              <a:rPr lang="en-US" altLang="en-US">
                <a:solidFill>
                  <a:schemeClr val="bg1"/>
                </a:solidFill>
              </a:rPr>
              <a:t> oblique</a:t>
            </a:r>
          </a:p>
        </p:txBody>
      </p:sp>
      <p:pic>
        <p:nvPicPr>
          <p:cNvPr id="2570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6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1" descr="IMAGE00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8571" r="18095" b="12381"/>
          <a:stretch>
            <a:fillRect/>
          </a:stretch>
        </p:blipFill>
        <p:spPr bwMode="auto">
          <a:xfrm>
            <a:off x="5715000" y="609600"/>
            <a:ext cx="4953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1" name="TextBox 2"/>
          <p:cNvSpPr txBox="1">
            <a:spLocks noChangeArrowheads="1"/>
          </p:cNvSpPr>
          <p:nvPr/>
        </p:nvSpPr>
        <p:spPr bwMode="auto">
          <a:xfrm>
            <a:off x="2362200" y="3200401"/>
            <a:ext cx="304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Ideal placement inside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lateral shadow of SAP</a:t>
            </a:r>
          </a:p>
        </p:txBody>
      </p:sp>
      <p:pic>
        <p:nvPicPr>
          <p:cNvPr id="2580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3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1" descr="IMAGE00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6" t="7477" r="20561" b="13084"/>
          <a:stretch>
            <a:fillRect/>
          </a:stretch>
        </p:blipFill>
        <p:spPr bwMode="auto">
          <a:xfrm>
            <a:off x="5638800" y="179388"/>
            <a:ext cx="5029200" cy="667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5" name="TextBox 2"/>
          <p:cNvSpPr txBox="1">
            <a:spLocks noChangeArrowheads="1"/>
          </p:cNvSpPr>
          <p:nvPr/>
        </p:nvSpPr>
        <p:spPr bwMode="auto">
          <a:xfrm>
            <a:off x="2362200" y="4267201"/>
            <a:ext cx="2319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Ideal placement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and contrast flow</a:t>
            </a:r>
          </a:p>
        </p:txBody>
      </p:sp>
      <p:pic>
        <p:nvPicPr>
          <p:cNvPr id="2590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2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1" descr="IMAGE00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t="7843" r="18628" b="12746"/>
          <a:stretch>
            <a:fillRect/>
          </a:stretch>
        </p:blipFill>
        <p:spPr bwMode="auto">
          <a:xfrm>
            <a:off x="5486400" y="12700"/>
            <a:ext cx="51816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099" name="TextBox 2"/>
          <p:cNvSpPr txBox="1">
            <a:spLocks noChangeArrowheads="1"/>
          </p:cNvSpPr>
          <p:nvPr/>
        </p:nvSpPr>
        <p:spPr bwMode="auto">
          <a:xfrm>
            <a:off x="2133600" y="3581401"/>
            <a:ext cx="2319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Ideal placement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and contrast flow</a:t>
            </a:r>
          </a:p>
        </p:txBody>
      </p:sp>
      <p:pic>
        <p:nvPicPr>
          <p:cNvPr id="260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8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1" descr="IMAGE00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9000" r="16000" b="12000"/>
          <a:stretch>
            <a:fillRect/>
          </a:stretch>
        </p:blipFill>
        <p:spPr bwMode="auto">
          <a:xfrm>
            <a:off x="4572000" y="-76200"/>
            <a:ext cx="6096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3" name="TextBox 3"/>
          <p:cNvSpPr txBox="1">
            <a:spLocks noChangeArrowheads="1"/>
          </p:cNvSpPr>
          <p:nvPr/>
        </p:nvSpPr>
        <p:spPr bwMode="auto">
          <a:xfrm>
            <a:off x="2590801" y="3048000"/>
            <a:ext cx="14398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Ideal flow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In target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grove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between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SAP/TP</a:t>
            </a:r>
          </a:p>
        </p:txBody>
      </p:sp>
      <p:pic>
        <p:nvPicPr>
          <p:cNvPr id="261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4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1" descr="IMAGE00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4" t="8163" r="16327" b="7143"/>
          <a:stretch>
            <a:fillRect/>
          </a:stretch>
        </p:blipFill>
        <p:spPr bwMode="auto">
          <a:xfrm>
            <a:off x="5181600" y="90488"/>
            <a:ext cx="5562600" cy="669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TextBox 3"/>
          <p:cNvSpPr txBox="1">
            <a:spLocks noChangeArrowheads="1"/>
          </p:cNvSpPr>
          <p:nvPr/>
        </p:nvSpPr>
        <p:spPr bwMode="auto">
          <a:xfrm>
            <a:off x="2590801" y="1828800"/>
            <a:ext cx="14398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Ideal flow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in target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grove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between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SAP/TP</a:t>
            </a:r>
          </a:p>
        </p:txBody>
      </p:sp>
      <p:pic>
        <p:nvPicPr>
          <p:cNvPr id="262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7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C:\Documents and Settings\paul dreyfuss\Desktop\mbbtalk\mbb2\IMAGE00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7" t="17143" r="22858" b="18095"/>
          <a:stretch>
            <a:fillRect/>
          </a:stretch>
        </p:blipFill>
        <p:spPr bwMode="auto">
          <a:xfrm>
            <a:off x="1828801" y="1676400"/>
            <a:ext cx="43973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3886200" y="914401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Ideal flow and target position</a:t>
            </a:r>
          </a:p>
        </p:txBody>
      </p:sp>
      <p:pic>
        <p:nvPicPr>
          <p:cNvPr id="263172" name="Picture 4" descr="C:\Documents and Settings\paul dreyfuss\Desktop\mbbtalk\mbb2\IMAGE00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6" t="16843" r="19183" b="16843"/>
          <a:stretch>
            <a:fillRect/>
          </a:stretch>
        </p:blipFill>
        <p:spPr bwMode="auto">
          <a:xfrm>
            <a:off x="6324600" y="2057400"/>
            <a:ext cx="4343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3" name="TextBox 4"/>
          <p:cNvSpPr txBox="1">
            <a:spLocks noChangeArrowheads="1"/>
          </p:cNvSpPr>
          <p:nvPr/>
        </p:nvSpPr>
        <p:spPr bwMode="auto">
          <a:xfrm>
            <a:off x="2990850" y="228601"/>
            <a:ext cx="6000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Image through the target disc space (segment)</a:t>
            </a:r>
          </a:p>
        </p:txBody>
      </p:sp>
      <p:pic>
        <p:nvPicPr>
          <p:cNvPr id="2631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1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LZJan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2776" y="1447801"/>
            <a:ext cx="8785225" cy="3330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06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C:\Documents and Settings\paul dreyfuss\Desktop\mbbtalk\LYKK05A.SES\IMAGE00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t="11020" r="20163" b="11836"/>
          <a:stretch>
            <a:fillRect/>
          </a:stretch>
        </p:blipFill>
        <p:spPr bwMode="auto">
          <a:xfrm>
            <a:off x="1524000" y="0"/>
            <a:ext cx="579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5" name="Line 3"/>
          <p:cNvSpPr>
            <a:spLocks noChangeShapeType="1"/>
          </p:cNvSpPr>
          <p:nvPr/>
        </p:nvSpPr>
        <p:spPr bwMode="auto">
          <a:xfrm flipH="1">
            <a:off x="4343400" y="2590800"/>
            <a:ext cx="2971800" cy="1219200"/>
          </a:xfrm>
          <a:prstGeom prst="line">
            <a:avLst/>
          </a:prstGeom>
          <a:noFill/>
          <a:ln w="9525">
            <a:solidFill>
              <a:srgbClr val="66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196" name="Text Box 4"/>
          <p:cNvSpPr txBox="1">
            <a:spLocks noChangeArrowheads="1"/>
          </p:cNvSpPr>
          <p:nvPr/>
        </p:nvSpPr>
        <p:spPr bwMode="auto">
          <a:xfrm>
            <a:off x="7696200" y="1752601"/>
            <a:ext cx="2514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FFFF"/>
                </a:solidFill>
              </a:rPr>
              <a:t>Try to avoid</a:t>
            </a:r>
          </a:p>
          <a:p>
            <a:pPr eaLnBrk="1" hangingPunct="1"/>
            <a:r>
              <a:rPr lang="en-US" altLang="en-US" sz="2800">
                <a:solidFill>
                  <a:srgbClr val="FFFFFF"/>
                </a:solidFill>
              </a:rPr>
              <a:t>Contrast flow</a:t>
            </a:r>
          </a:p>
          <a:p>
            <a:pPr eaLnBrk="1" hangingPunct="1"/>
            <a:r>
              <a:rPr lang="en-US" altLang="en-US" sz="2800">
                <a:solidFill>
                  <a:srgbClr val="FFFFFF"/>
                </a:solidFill>
              </a:rPr>
              <a:t>superio towards the IVF- consider</a:t>
            </a:r>
          </a:p>
          <a:p>
            <a:pPr eaLnBrk="1" hangingPunct="1"/>
            <a:r>
              <a:rPr lang="en-US" altLang="en-US" sz="2800">
                <a:solidFill>
                  <a:srgbClr val="FFFFFF"/>
                </a:solidFill>
              </a:rPr>
              <a:t>re-positioning</a:t>
            </a:r>
          </a:p>
        </p:txBody>
      </p:sp>
      <p:pic>
        <p:nvPicPr>
          <p:cNvPr id="2641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8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4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3" t="13266" r="20612" b="13264"/>
          <a:stretch>
            <a:fillRect/>
          </a:stretch>
        </p:blipFill>
        <p:spPr bwMode="auto">
          <a:xfrm>
            <a:off x="525780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19" name="Line 5"/>
          <p:cNvSpPr>
            <a:spLocks noChangeShapeType="1"/>
          </p:cNvSpPr>
          <p:nvPr/>
        </p:nvSpPr>
        <p:spPr bwMode="auto">
          <a:xfrm flipV="1">
            <a:off x="8077200" y="52578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0" name="Line 6"/>
          <p:cNvSpPr>
            <a:spLocks noChangeShapeType="1"/>
          </p:cNvSpPr>
          <p:nvPr/>
        </p:nvSpPr>
        <p:spPr bwMode="auto">
          <a:xfrm flipH="1" flipV="1">
            <a:off x="8991600" y="51816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5221" name="Text Box 7"/>
          <p:cNvSpPr txBox="1">
            <a:spLocks noChangeArrowheads="1"/>
          </p:cNvSpPr>
          <p:nvPr/>
        </p:nvSpPr>
        <p:spPr bwMode="auto">
          <a:xfrm>
            <a:off x="3048000" y="4343400"/>
            <a:ext cx="19192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Initial flow at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MAL- needed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to redirect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05400" y="5029200"/>
            <a:ext cx="3352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5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2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1026" descr="C:\archives\isisbookjpgs\lumbar mbb\3.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719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3" name="Picture 1027" descr="C:\Documents and Settings\paul dreyfuss\Desktop\rfimagestoadd\l5drvenous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4" t="24786" r="26495" b="14529"/>
          <a:stretch>
            <a:fillRect/>
          </a:stretch>
        </p:blipFill>
        <p:spPr bwMode="auto">
          <a:xfrm>
            <a:off x="6934200" y="1447800"/>
            <a:ext cx="3733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4" name="Line 1028"/>
          <p:cNvSpPr>
            <a:spLocks noChangeShapeType="1"/>
          </p:cNvSpPr>
          <p:nvPr/>
        </p:nvSpPr>
        <p:spPr bwMode="auto">
          <a:xfrm>
            <a:off x="6019800" y="3276600"/>
            <a:ext cx="2895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45" name="TextBox 4"/>
          <p:cNvSpPr txBox="1">
            <a:spLocks noChangeArrowheads="1"/>
          </p:cNvSpPr>
          <p:nvPr/>
        </p:nvSpPr>
        <p:spPr bwMode="auto">
          <a:xfrm>
            <a:off x="7543800" y="152400"/>
            <a:ext cx="2819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Venous uptake more common than in the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cervical spine</a:t>
            </a:r>
          </a:p>
        </p:txBody>
      </p:sp>
    </p:spTree>
    <p:extLst>
      <p:ext uri="{BB962C8B-B14F-4D97-AF65-F5344CB8AC3E}">
        <p14:creationId xmlns:p14="http://schemas.microsoft.com/office/powerpoint/2010/main" val="3749691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rgbClr val="FFC000"/>
                </a:solidFill>
              </a:rPr>
              <a:t>L5 DR Blocks</a:t>
            </a:r>
          </a:p>
        </p:txBody>
      </p:sp>
      <p:pic>
        <p:nvPicPr>
          <p:cNvPr id="267267" name="Picture 4" descr="rob le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33450"/>
            <a:ext cx="91440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47215" y="6302829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Courtesy Paul Dreyfuss</a:t>
            </a:r>
          </a:p>
        </p:txBody>
      </p:sp>
    </p:spTree>
    <p:extLst>
      <p:ext uri="{BB962C8B-B14F-4D97-AF65-F5344CB8AC3E}">
        <p14:creationId xmlns:p14="http://schemas.microsoft.com/office/powerpoint/2010/main" val="13887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1" descr="L5DR.kli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4"/>
          <a:stretch>
            <a:fillRect/>
          </a:stretch>
        </p:blipFill>
        <p:spPr bwMode="auto">
          <a:xfrm>
            <a:off x="4267200" y="-138113"/>
            <a:ext cx="6477000" cy="69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6507164" y="2724151"/>
            <a:ext cx="579437" cy="2519363"/>
          </a:xfrm>
          <a:custGeom>
            <a:avLst/>
            <a:gdLst>
              <a:gd name="connsiteX0" fmla="*/ 578498 w 578498"/>
              <a:gd name="connsiteY0" fmla="*/ 0 h 2519265"/>
              <a:gd name="connsiteX1" fmla="*/ 298580 w 578498"/>
              <a:gd name="connsiteY1" fmla="*/ 634481 h 2519265"/>
              <a:gd name="connsiteX2" fmla="*/ 167952 w 578498"/>
              <a:gd name="connsiteY2" fmla="*/ 1287624 h 2519265"/>
              <a:gd name="connsiteX3" fmla="*/ 130629 w 578498"/>
              <a:gd name="connsiteY3" fmla="*/ 1996751 h 2519265"/>
              <a:gd name="connsiteX4" fmla="*/ 74645 w 578498"/>
              <a:gd name="connsiteY4" fmla="*/ 2313992 h 2519265"/>
              <a:gd name="connsiteX5" fmla="*/ 0 w 578498"/>
              <a:gd name="connsiteY5" fmla="*/ 2519265 h 2519265"/>
              <a:gd name="connsiteX6" fmla="*/ 0 w 578498"/>
              <a:gd name="connsiteY6" fmla="*/ 2519265 h 251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498" h="2519265">
                <a:moveTo>
                  <a:pt x="578498" y="0"/>
                </a:moveTo>
                <a:cubicBezTo>
                  <a:pt x="472751" y="209938"/>
                  <a:pt x="367004" y="419877"/>
                  <a:pt x="298580" y="634481"/>
                </a:cubicBezTo>
                <a:cubicBezTo>
                  <a:pt x="230156" y="849085"/>
                  <a:pt x="195944" y="1060579"/>
                  <a:pt x="167952" y="1287624"/>
                </a:cubicBezTo>
                <a:cubicBezTo>
                  <a:pt x="139960" y="1514669"/>
                  <a:pt x="146180" y="1825690"/>
                  <a:pt x="130629" y="1996751"/>
                </a:cubicBezTo>
                <a:cubicBezTo>
                  <a:pt x="115078" y="2167812"/>
                  <a:pt x="96417" y="2226906"/>
                  <a:pt x="74645" y="2313992"/>
                </a:cubicBezTo>
                <a:cubicBezTo>
                  <a:pt x="52874" y="2401078"/>
                  <a:pt x="0" y="2519265"/>
                  <a:pt x="0" y="2519265"/>
                </a:cubicBezTo>
                <a:lnTo>
                  <a:pt x="0" y="2519265"/>
                </a:lnTo>
              </a:path>
            </a:pathLst>
          </a:cu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8292" name="TextBox 3"/>
          <p:cNvSpPr txBox="1">
            <a:spLocks noChangeArrowheads="1"/>
          </p:cNvSpPr>
          <p:nvPr/>
        </p:nvSpPr>
        <p:spPr bwMode="auto">
          <a:xfrm>
            <a:off x="1828800" y="2111376"/>
            <a:ext cx="2438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Image through L5-S1 disc space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oblique until can clear the S1 SAP but within the PSIS</a:t>
            </a:r>
          </a:p>
        </p:txBody>
      </p:sp>
      <p:pic>
        <p:nvPicPr>
          <p:cNvPr id="2682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28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1" descr="L5dr.kline4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/>
          <a:stretch>
            <a:fillRect/>
          </a:stretch>
        </p:blipFill>
        <p:spPr bwMode="auto">
          <a:xfrm>
            <a:off x="4038600" y="-34925"/>
            <a:ext cx="6705600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4729164" y="3713164"/>
            <a:ext cx="681037" cy="2168525"/>
          </a:xfrm>
          <a:custGeom>
            <a:avLst/>
            <a:gdLst>
              <a:gd name="connsiteX0" fmla="*/ 681135 w 681135"/>
              <a:gd name="connsiteY0" fmla="*/ 0 h 2167812"/>
              <a:gd name="connsiteX1" fmla="*/ 345233 w 681135"/>
              <a:gd name="connsiteY1" fmla="*/ 447869 h 2167812"/>
              <a:gd name="connsiteX2" fmla="*/ 195943 w 681135"/>
              <a:gd name="connsiteY2" fmla="*/ 802432 h 2167812"/>
              <a:gd name="connsiteX3" fmla="*/ 121298 w 681135"/>
              <a:gd name="connsiteY3" fmla="*/ 1194318 h 2167812"/>
              <a:gd name="connsiteX4" fmla="*/ 9331 w 681135"/>
              <a:gd name="connsiteY4" fmla="*/ 1642187 h 2167812"/>
              <a:gd name="connsiteX5" fmla="*/ 177282 w 681135"/>
              <a:gd name="connsiteY5" fmla="*/ 2090057 h 2167812"/>
              <a:gd name="connsiteX6" fmla="*/ 177282 w 681135"/>
              <a:gd name="connsiteY6" fmla="*/ 2108718 h 216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135" h="2167812">
                <a:moveTo>
                  <a:pt x="681135" y="0"/>
                </a:moveTo>
                <a:cubicBezTo>
                  <a:pt x="553616" y="157065"/>
                  <a:pt x="426098" y="314130"/>
                  <a:pt x="345233" y="447869"/>
                </a:cubicBezTo>
                <a:cubicBezTo>
                  <a:pt x="264368" y="581608"/>
                  <a:pt x="233266" y="678024"/>
                  <a:pt x="195943" y="802432"/>
                </a:cubicBezTo>
                <a:cubicBezTo>
                  <a:pt x="158620" y="926840"/>
                  <a:pt x="152400" y="1054359"/>
                  <a:pt x="121298" y="1194318"/>
                </a:cubicBezTo>
                <a:cubicBezTo>
                  <a:pt x="90196" y="1334277"/>
                  <a:pt x="0" y="1492897"/>
                  <a:pt x="9331" y="1642187"/>
                </a:cubicBezTo>
                <a:cubicBezTo>
                  <a:pt x="18662" y="1791477"/>
                  <a:pt x="149290" y="2012302"/>
                  <a:pt x="177282" y="2090057"/>
                </a:cubicBezTo>
                <a:cubicBezTo>
                  <a:pt x="205274" y="2167812"/>
                  <a:pt x="191278" y="2138265"/>
                  <a:pt x="177282" y="2108718"/>
                </a:cubicBezTo>
              </a:path>
            </a:pathLst>
          </a:custGeom>
          <a:ln w="63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9316" name="TextBox 4"/>
          <p:cNvSpPr txBox="1">
            <a:spLocks noChangeArrowheads="1"/>
          </p:cNvSpPr>
          <p:nvPr/>
        </p:nvSpPr>
        <p:spPr bwMode="auto">
          <a:xfrm>
            <a:off x="1828800" y="2157414"/>
            <a:ext cx="21336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With an adequate oblique approach can get in the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target groove (medial to the lateral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silhouette of the S1 SAP) </a:t>
            </a:r>
          </a:p>
        </p:txBody>
      </p:sp>
      <p:sp>
        <p:nvSpPr>
          <p:cNvPr id="269317" name="TextBox 4"/>
          <p:cNvSpPr txBox="1">
            <a:spLocks noChangeArrowheads="1"/>
          </p:cNvSpPr>
          <p:nvPr/>
        </p:nvSpPr>
        <p:spPr bwMode="auto">
          <a:xfrm>
            <a:off x="2092326" y="914401"/>
            <a:ext cx="1412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AP Image</a:t>
            </a:r>
          </a:p>
        </p:txBody>
      </p:sp>
      <p:pic>
        <p:nvPicPr>
          <p:cNvPr id="2693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7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5122" descr="C:\Documents and Settings\paul dreyfuss\Desktop\mbbtalk\LYKK05A.SES\IMAGE00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t="13469" r="9389" b="13062"/>
          <a:stretch>
            <a:fillRect/>
          </a:stretch>
        </p:blipFill>
        <p:spPr bwMode="auto">
          <a:xfrm>
            <a:off x="1497012" y="0"/>
            <a:ext cx="627538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39" name="Text Box 5123"/>
          <p:cNvSpPr txBox="1">
            <a:spLocks noChangeArrowheads="1"/>
          </p:cNvSpPr>
          <p:nvPr/>
        </p:nvSpPr>
        <p:spPr bwMode="auto">
          <a:xfrm>
            <a:off x="4114801" y="4876801"/>
            <a:ext cx="200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/>
              <a:t>Adequate flow</a:t>
            </a:r>
          </a:p>
        </p:txBody>
      </p:sp>
      <p:sp>
        <p:nvSpPr>
          <p:cNvPr id="270340" name="Text Box 5124"/>
          <p:cNvSpPr txBox="1">
            <a:spLocks noChangeArrowheads="1"/>
          </p:cNvSpPr>
          <p:nvPr/>
        </p:nvSpPr>
        <p:spPr bwMode="auto">
          <a:xfrm>
            <a:off x="8077200" y="539750"/>
            <a:ext cx="23304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L5 DR block</a:t>
            </a:r>
          </a:p>
          <a:p>
            <a:pPr eaLnBrk="1" hangingPunct="1"/>
            <a:endParaRPr lang="en-US" altLang="en-US">
              <a:solidFill>
                <a:srgbClr val="FFFFFF"/>
              </a:solidFill>
            </a:endParaRP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Usual 15-20</a:t>
            </a:r>
            <a:r>
              <a:rPr lang="en-US" altLang="en-US" baseline="30000">
                <a:solidFill>
                  <a:srgbClr val="FFFFFF"/>
                </a:solidFill>
              </a:rPr>
              <a:t>O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Oblique to see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target groove and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place the needle,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but need to be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inside the PSIS</a:t>
            </a:r>
          </a:p>
          <a:p>
            <a:pPr eaLnBrk="1" hangingPunct="1"/>
            <a:endParaRPr lang="en-US" altLang="en-US">
              <a:solidFill>
                <a:srgbClr val="FFFFFF"/>
              </a:solidFill>
            </a:endParaRP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Block approx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midway 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between the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sup junction of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S1 SAP/ala and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MAL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067300" y="3695700"/>
            <a:ext cx="228600" cy="15240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5181600" y="3810000"/>
            <a:ext cx="7620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343" name="TextBox 10"/>
          <p:cNvSpPr txBox="1">
            <a:spLocks noChangeArrowheads="1"/>
          </p:cNvSpPr>
          <p:nvPr/>
        </p:nvSpPr>
        <p:spPr bwMode="auto">
          <a:xfrm>
            <a:off x="6019801" y="4343401"/>
            <a:ext cx="86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/>
              <a:t>MAL</a:t>
            </a:r>
          </a:p>
        </p:txBody>
      </p:sp>
      <p:sp>
        <p:nvSpPr>
          <p:cNvPr id="270344" name="Rectangle 11"/>
          <p:cNvSpPr>
            <a:spLocks noChangeArrowheads="1"/>
          </p:cNvSpPr>
          <p:nvPr/>
        </p:nvSpPr>
        <p:spPr bwMode="auto">
          <a:xfrm>
            <a:off x="1905000" y="2252663"/>
            <a:ext cx="2362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/>
              <a:t>Tilt through</a:t>
            </a:r>
          </a:p>
          <a:p>
            <a:pPr eaLnBrk="1" hangingPunct="1"/>
            <a:r>
              <a:rPr lang="en-US" altLang="en-US"/>
              <a:t>L5-S1 interspace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4648200" y="35052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034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4098" descr="C:\Documents and Settings\paul dreyfuss\Desktop\mbbtalk\LYKK05A.SES\IMAGE00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5" t="11629" r="10464" b="10464"/>
          <a:stretch>
            <a:fillRect/>
          </a:stretch>
        </p:blipFill>
        <p:spPr bwMode="auto">
          <a:xfrm>
            <a:off x="1524000" y="457200"/>
            <a:ext cx="5969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Text Box 4099"/>
          <p:cNvSpPr txBox="1">
            <a:spLocks noChangeArrowheads="1"/>
          </p:cNvSpPr>
          <p:nvPr/>
        </p:nvSpPr>
        <p:spPr bwMode="auto">
          <a:xfrm>
            <a:off x="8326439" y="2362200"/>
            <a:ext cx="20034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Tilt through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L5-S1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Interspace</a:t>
            </a:r>
          </a:p>
          <a:p>
            <a:pPr eaLnBrk="1" hangingPunct="1"/>
            <a:endParaRPr lang="en-US" altLang="en-US">
              <a:solidFill>
                <a:srgbClr val="FFFFFF"/>
              </a:solidFill>
            </a:endParaRPr>
          </a:p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Adequate flow</a:t>
            </a:r>
          </a:p>
        </p:txBody>
      </p:sp>
      <p:sp>
        <p:nvSpPr>
          <p:cNvPr id="271364" name="Text Box 4100"/>
          <p:cNvSpPr txBox="1">
            <a:spLocks noChangeArrowheads="1"/>
          </p:cNvSpPr>
          <p:nvPr/>
        </p:nvSpPr>
        <p:spPr bwMode="auto">
          <a:xfrm>
            <a:off x="8153401" y="1143000"/>
            <a:ext cx="1774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L5 DR block</a:t>
            </a:r>
          </a:p>
        </p:txBody>
      </p:sp>
      <p:pic>
        <p:nvPicPr>
          <p:cNvPr id="271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2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42" y="3289300"/>
            <a:ext cx="2133600" cy="287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964" y="3289300"/>
            <a:ext cx="1841500" cy="281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207" y="3289300"/>
            <a:ext cx="1727200" cy="279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207" y="177800"/>
            <a:ext cx="1612900" cy="262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957" y="0"/>
            <a:ext cx="1663700" cy="298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8213" y="247650"/>
            <a:ext cx="1333500" cy="248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4942" y="214086"/>
            <a:ext cx="1409700" cy="2501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44643" y="1691839"/>
            <a:ext cx="185980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L3MBB w good</a:t>
            </a:r>
          </a:p>
          <a:p>
            <a:r>
              <a:rPr lang="en-US" dirty="0"/>
              <a:t>position</a:t>
            </a:r>
          </a:p>
          <a:p>
            <a:endParaRPr lang="en-US" dirty="0"/>
          </a:p>
          <a:p>
            <a:r>
              <a:rPr lang="en-US" dirty="0"/>
              <a:t>L4MBB lateral</a:t>
            </a:r>
          </a:p>
          <a:p>
            <a:r>
              <a:rPr lang="en-US" dirty="0"/>
              <a:t>contrast flow;</a:t>
            </a:r>
          </a:p>
          <a:p>
            <a:r>
              <a:rPr lang="en-US" dirty="0"/>
              <a:t>Then, good flow</a:t>
            </a:r>
          </a:p>
          <a:p>
            <a:r>
              <a:rPr lang="en-US" dirty="0"/>
              <a:t>after </a:t>
            </a:r>
          </a:p>
          <a:p>
            <a:r>
              <a:rPr lang="en-US" dirty="0"/>
              <a:t>medial </a:t>
            </a:r>
          </a:p>
          <a:p>
            <a:r>
              <a:rPr lang="en-US" dirty="0"/>
              <a:t>Repositioning</a:t>
            </a:r>
          </a:p>
          <a:p>
            <a:endParaRPr lang="en-US" dirty="0"/>
          </a:p>
          <a:p>
            <a:r>
              <a:rPr lang="en-US" dirty="0"/>
              <a:t>JSB</a:t>
            </a:r>
          </a:p>
        </p:txBody>
      </p:sp>
    </p:spTree>
    <p:extLst>
      <p:ext uri="{BB962C8B-B14F-4D97-AF65-F5344CB8AC3E}">
        <p14:creationId xmlns:p14="http://schemas.microsoft.com/office/powerpoint/2010/main" val="81284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93850"/>
            <a:ext cx="2247900" cy="389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1809750"/>
            <a:ext cx="1854200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3230" y="293915"/>
            <a:ext cx="74110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L4 MB missed due to high SAP placement; needle repositioned and </a:t>
            </a:r>
          </a:p>
          <a:p>
            <a:r>
              <a:rPr lang="en-US" dirty="0"/>
              <a:t>good MB coverage achieved</a:t>
            </a:r>
          </a:p>
          <a:p>
            <a:r>
              <a:rPr lang="en-US" dirty="0"/>
              <a:t>Note deep sulcus housing the L5 DR</a:t>
            </a:r>
          </a:p>
          <a:p>
            <a:r>
              <a:rPr lang="en-US" dirty="0"/>
              <a:t>JSB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850" y="2776079"/>
            <a:ext cx="176530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290" y="1924050"/>
            <a:ext cx="25527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2400" y="617079"/>
            <a:ext cx="13462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06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5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4511676" y="2060576"/>
            <a:ext cx="2665413" cy="1655763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1443" name="Line 3"/>
          <p:cNvSpPr>
            <a:spLocks noChangeShapeType="1"/>
          </p:cNvSpPr>
          <p:nvPr/>
        </p:nvSpPr>
        <p:spPr bwMode="auto">
          <a:xfrm>
            <a:off x="5880100" y="2060576"/>
            <a:ext cx="0" cy="1655763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4511676" y="2924175"/>
            <a:ext cx="2665413" cy="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208213" y="2744789"/>
            <a:ext cx="172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2400">
                <a:solidFill>
                  <a:schemeClr val="bg1"/>
                </a:solidFill>
                <a:cs typeface="Arial" charset="0"/>
              </a:rPr>
              <a:t>TEST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008439" y="2205039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2000" dirty="0">
                <a:solidFill>
                  <a:srgbClr val="FFFFFF"/>
                </a:solidFill>
                <a:cs typeface="Arial" charset="0"/>
              </a:rPr>
              <a:t>+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4008439" y="3068639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2000">
                <a:solidFill>
                  <a:schemeClr val="bg2"/>
                </a:solidFill>
                <a:cs typeface="Arial" charset="0"/>
              </a:rPr>
              <a:t>-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4295775" y="1160463"/>
            <a:ext cx="393826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3200" dirty="0">
                <a:solidFill>
                  <a:schemeClr val="bg1"/>
                </a:solidFill>
                <a:latin typeface="Calibri Light"/>
                <a:cs typeface="Calibri Light"/>
              </a:rPr>
              <a:t>CRITERION STANDARD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4943476" y="1592264"/>
            <a:ext cx="50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2400">
                <a:solidFill>
                  <a:schemeClr val="bg1"/>
                </a:solidFill>
                <a:cs typeface="Arial" charset="0"/>
              </a:rPr>
              <a:t>+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6383339" y="1592264"/>
            <a:ext cx="50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2400">
                <a:solidFill>
                  <a:schemeClr val="bg1"/>
                </a:solidFill>
                <a:cs typeface="Arial" charset="0"/>
              </a:rPr>
              <a:t>-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4872038" y="2270126"/>
            <a:ext cx="647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2400" dirty="0">
                <a:solidFill>
                  <a:schemeClr val="bg1"/>
                </a:solidFill>
                <a:cs typeface="Arial" charset="0"/>
              </a:rPr>
              <a:t>a</a:t>
            </a: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6167438" y="2270126"/>
            <a:ext cx="647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2400">
                <a:solidFill>
                  <a:schemeClr val="bg1"/>
                </a:solidFill>
                <a:cs typeface="Arial" charset="0"/>
              </a:rPr>
              <a:t>b</a:t>
            </a: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4872038" y="3103564"/>
            <a:ext cx="647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2400" dirty="0">
                <a:solidFill>
                  <a:schemeClr val="bg2"/>
                </a:solidFill>
                <a:cs typeface="Arial" charset="0"/>
              </a:rPr>
              <a:t>c</a:t>
            </a: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6167438" y="3103564"/>
            <a:ext cx="647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2400">
                <a:solidFill>
                  <a:schemeClr val="bg2"/>
                </a:solidFill>
                <a:cs typeface="Arial" charset="0"/>
              </a:rPr>
              <a:t>d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008439" y="3103564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2000">
                <a:cs typeface="Arial" charset="0"/>
              </a:rPr>
              <a:t>-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2640014" y="4292601"/>
            <a:ext cx="705643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3200" dirty="0">
                <a:solidFill>
                  <a:srgbClr val="FFFF00"/>
                </a:solidFill>
                <a:latin typeface="Calibri Light"/>
                <a:cs typeface="Calibri Light"/>
              </a:rPr>
              <a:t>DIAGNOSTIC CONFIDENCE =  a : b	</a:t>
            </a:r>
          </a:p>
          <a:p>
            <a:pPr>
              <a:spcBef>
                <a:spcPct val="50000"/>
              </a:spcBef>
              <a:defRPr/>
            </a:pPr>
            <a:r>
              <a:rPr lang="en-AU" sz="3200" dirty="0">
                <a:solidFill>
                  <a:srgbClr val="FFFF00"/>
                </a:solidFill>
                <a:latin typeface="Calibri Light"/>
                <a:cs typeface="Calibri Light"/>
              </a:rPr>
              <a:t>	(expressed as ODDs)</a:t>
            </a:r>
          </a:p>
          <a:p>
            <a:pPr>
              <a:spcBef>
                <a:spcPct val="50000"/>
              </a:spcBef>
              <a:defRPr/>
            </a:pPr>
            <a:r>
              <a:rPr lang="en-AU" sz="3200" dirty="0">
                <a:solidFill>
                  <a:srgbClr val="FFFF00"/>
                </a:solidFill>
                <a:latin typeface="Calibri Light"/>
                <a:cs typeface="Calibri Light"/>
              </a:rPr>
              <a:t>		=  (a / b) : 1	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TESTING A TEST: VALIDITY</a:t>
            </a:r>
            <a:br>
              <a:rPr lang="en-AU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43157" y="2205038"/>
            <a:ext cx="2927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MBB false positive</a:t>
            </a:r>
          </a:p>
          <a:p>
            <a:r>
              <a:rPr lang="en-US" dirty="0"/>
              <a:t>Rate = 25-45%</a:t>
            </a:r>
          </a:p>
          <a:p>
            <a:r>
              <a:rPr lang="en-US" dirty="0"/>
              <a:t>ISIS PG p.561</a:t>
            </a:r>
          </a:p>
        </p:txBody>
      </p:sp>
    </p:spTree>
    <p:extLst>
      <p:ext uri="{BB962C8B-B14F-4D97-AF65-F5344CB8AC3E}">
        <p14:creationId xmlns:p14="http://schemas.microsoft.com/office/powerpoint/2010/main" val="1500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2135188" y="260351"/>
            <a:ext cx="7848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2400" dirty="0">
                <a:solidFill>
                  <a:srgbClr val="FFFFFF"/>
                </a:solidFill>
                <a:latin typeface="Calibri Light"/>
                <a:cs typeface="Calibri Light"/>
              </a:rPr>
              <a:t>DIAGNOSTIC     =	</a:t>
            </a:r>
            <a:r>
              <a:rPr lang="en-AU" sz="2400" dirty="0">
                <a:solidFill>
                  <a:srgbClr val="FFC000"/>
                </a:solidFill>
                <a:latin typeface="Calibri Light"/>
                <a:cs typeface="Calibri Light"/>
              </a:rPr>
              <a:t>PREVALENCE </a:t>
            </a:r>
            <a:r>
              <a:rPr lang="en-AU" sz="2400" dirty="0">
                <a:solidFill>
                  <a:srgbClr val="FFFFFF"/>
                </a:solidFill>
                <a:latin typeface="Calibri Light"/>
                <a:cs typeface="Calibri Light"/>
              </a:rPr>
              <a:t>             x	              LIKELIHOOD</a:t>
            </a:r>
          </a:p>
          <a:p>
            <a:pPr>
              <a:spcBef>
                <a:spcPct val="50000"/>
              </a:spcBef>
              <a:defRPr/>
            </a:pPr>
            <a:r>
              <a:rPr lang="en-AU" sz="2400" dirty="0">
                <a:solidFill>
                  <a:srgbClr val="FFFFFF"/>
                </a:solidFill>
                <a:latin typeface="Calibri Light"/>
                <a:cs typeface="Calibri Light"/>
              </a:rPr>
              <a:t> CONFIDENCE 	              ODDS	               	       	RATIO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2523835" y="2349500"/>
            <a:ext cx="317658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2800" dirty="0">
                <a:solidFill>
                  <a:srgbClr val="FFFFFF"/>
                </a:solidFill>
                <a:latin typeface="Calibri Light"/>
                <a:cs typeface="Calibri Light"/>
              </a:rPr>
              <a:t>chances that the condition is </a:t>
            </a:r>
            <a:r>
              <a:rPr lang="en-AU" sz="2800" dirty="0">
                <a:solidFill>
                  <a:srgbClr val="FFFF00"/>
                </a:solidFill>
                <a:latin typeface="Calibri Light"/>
                <a:cs typeface="Calibri Light"/>
              </a:rPr>
              <a:t>present</a:t>
            </a:r>
          </a:p>
          <a:p>
            <a:pPr>
              <a:spcBef>
                <a:spcPct val="50000"/>
              </a:spcBef>
              <a:defRPr/>
            </a:pPr>
            <a:r>
              <a:rPr lang="en-AU" sz="2800" dirty="0">
                <a:solidFill>
                  <a:srgbClr val="FFFFFF"/>
                </a:solidFill>
                <a:latin typeface="Calibri Light"/>
                <a:cs typeface="Calibri Light"/>
              </a:rPr>
              <a:t>versus</a:t>
            </a:r>
          </a:p>
          <a:p>
            <a:pPr>
              <a:spcBef>
                <a:spcPct val="50000"/>
              </a:spcBef>
              <a:defRPr/>
            </a:pPr>
            <a:r>
              <a:rPr lang="en-AU" sz="2800" dirty="0">
                <a:solidFill>
                  <a:srgbClr val="FFFFFF"/>
                </a:solidFill>
                <a:latin typeface="Calibri Light"/>
                <a:cs typeface="Calibri Light"/>
              </a:rPr>
              <a:t>chances that the condition is </a:t>
            </a:r>
            <a:r>
              <a:rPr lang="en-AU" sz="2800" dirty="0">
                <a:solidFill>
                  <a:srgbClr val="FFFF00"/>
                </a:solidFill>
                <a:latin typeface="Calibri Light"/>
                <a:cs typeface="Calibri Light"/>
              </a:rPr>
              <a:t>absent</a:t>
            </a:r>
          </a:p>
        </p:txBody>
      </p:sp>
      <p:sp>
        <p:nvSpPr>
          <p:cNvPr id="101380" name="Line 4"/>
          <p:cNvSpPr>
            <a:spLocks noChangeShapeType="1"/>
          </p:cNvSpPr>
          <p:nvPr/>
        </p:nvSpPr>
        <p:spPr bwMode="auto">
          <a:xfrm flipH="1">
            <a:off x="4424784" y="1351840"/>
            <a:ext cx="792163" cy="997661"/>
          </a:xfrm>
          <a:prstGeom prst="line">
            <a:avLst/>
          </a:prstGeom>
          <a:noFill/>
          <a:ln w="57150" cmpd="sng">
            <a:solidFill>
              <a:schemeClr val="tx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6183896" y="2331358"/>
            <a:ext cx="3384550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2800" dirty="0">
                <a:solidFill>
                  <a:srgbClr val="FFFFFF"/>
                </a:solidFill>
                <a:latin typeface="Calibri Light"/>
                <a:cs typeface="Calibri Light"/>
              </a:rPr>
              <a:t>How well the test works</a:t>
            </a:r>
          </a:p>
          <a:p>
            <a:pPr>
              <a:spcBef>
                <a:spcPct val="50000"/>
              </a:spcBef>
              <a:defRPr/>
            </a:pPr>
            <a:r>
              <a:rPr lang="en-AU" sz="2800" dirty="0">
                <a:solidFill>
                  <a:srgbClr val="FFFF00"/>
                </a:solidFill>
                <a:latin typeface="Calibri Light"/>
                <a:cs typeface="Calibri Light"/>
              </a:rPr>
              <a:t>True-positive rate</a:t>
            </a:r>
          </a:p>
          <a:p>
            <a:pPr>
              <a:spcBef>
                <a:spcPct val="50000"/>
              </a:spcBef>
              <a:defRPr/>
            </a:pPr>
            <a:r>
              <a:rPr lang="en-AU" sz="2800" dirty="0">
                <a:solidFill>
                  <a:srgbClr val="FFFFFF"/>
                </a:solidFill>
                <a:latin typeface="Calibri Light"/>
                <a:cs typeface="Calibri Light"/>
              </a:rPr>
              <a:t>versus</a:t>
            </a:r>
          </a:p>
          <a:p>
            <a:pPr>
              <a:spcBef>
                <a:spcPct val="50000"/>
              </a:spcBef>
              <a:defRPr/>
            </a:pPr>
            <a:r>
              <a:rPr lang="en-AU" sz="2800" dirty="0">
                <a:solidFill>
                  <a:srgbClr val="FFFF00"/>
                </a:solidFill>
                <a:latin typeface="Calibri Light"/>
                <a:cs typeface="Calibri Light"/>
              </a:rPr>
              <a:t>False-positive rate</a:t>
            </a:r>
          </a:p>
          <a:p>
            <a:pPr>
              <a:spcBef>
                <a:spcPct val="50000"/>
              </a:spcBef>
              <a:defRPr/>
            </a:pPr>
            <a:r>
              <a:rPr lang="en-AU" sz="2800" dirty="0">
                <a:solidFill>
                  <a:srgbClr val="FFFF00"/>
                </a:solidFill>
                <a:latin typeface="Calibri Light"/>
                <a:cs typeface="Calibri Light"/>
              </a:rPr>
              <a:t>=	SENSITIVITY</a:t>
            </a:r>
          </a:p>
          <a:p>
            <a:pPr>
              <a:spcBef>
                <a:spcPct val="50000"/>
              </a:spcBef>
              <a:defRPr/>
            </a:pPr>
            <a:r>
              <a:rPr lang="en-AU" sz="2800" dirty="0">
                <a:solidFill>
                  <a:srgbClr val="FFFF00"/>
                </a:solidFill>
                <a:latin typeface="Calibri Light"/>
                <a:cs typeface="Calibri Light"/>
              </a:rPr>
              <a:t>	1 - SPECIFICITY</a:t>
            </a: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 flipH="1">
            <a:off x="7586026" y="5943600"/>
            <a:ext cx="2087562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1383" name="Line 7"/>
          <p:cNvSpPr>
            <a:spLocks noChangeShapeType="1"/>
          </p:cNvSpPr>
          <p:nvPr/>
        </p:nvSpPr>
        <p:spPr bwMode="auto">
          <a:xfrm flipH="1">
            <a:off x="8472488" y="1412876"/>
            <a:ext cx="0" cy="720725"/>
          </a:xfrm>
          <a:prstGeom prst="line">
            <a:avLst/>
          </a:prstGeom>
          <a:noFill/>
          <a:ln w="57150" cmpd="sng">
            <a:solidFill>
              <a:schemeClr val="tx2">
                <a:lumMod val="40000"/>
                <a:lumOff val="6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3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70581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Diagnostic Confidence = </a:t>
            </a:r>
            <a:r>
              <a:rPr lang="en-US" sz="3500" u="sng" dirty="0">
                <a:solidFill>
                  <a:srgbClr val="FFC000"/>
                </a:solidFill>
              </a:rPr>
              <a:t>Prevalence</a:t>
            </a:r>
            <a:r>
              <a:rPr lang="en-US" sz="2800" dirty="0">
                <a:solidFill>
                  <a:srgbClr val="FFC000"/>
                </a:solidFill>
              </a:rPr>
              <a:t> Odds X LR</a:t>
            </a:r>
          </a:p>
          <a:p>
            <a:r>
              <a:rPr lang="en-US" sz="2800" dirty="0"/>
              <a:t>50% is a reasonable approximation of Z-joint pain in patients with chronic axial neck pain</a:t>
            </a:r>
          </a:p>
          <a:p>
            <a:r>
              <a:rPr lang="en-US" sz="2800" dirty="0"/>
              <a:t>Concordant criteria: diagnostic confidence  = 82%</a:t>
            </a:r>
          </a:p>
          <a:p>
            <a:r>
              <a:rPr lang="en-US" sz="2800" dirty="0" err="1"/>
              <a:t>Conc</a:t>
            </a:r>
            <a:r>
              <a:rPr lang="en-US" sz="2800" dirty="0"/>
              <a:t> + </a:t>
            </a:r>
            <a:r>
              <a:rPr lang="en-US" sz="2800" dirty="0" err="1"/>
              <a:t>discod</a:t>
            </a:r>
            <a:r>
              <a:rPr lang="en-US" sz="2800" dirty="0"/>
              <a:t> criteria: diagnostic confidence = 74%</a:t>
            </a:r>
          </a:p>
          <a:p>
            <a:r>
              <a:rPr lang="en-US" sz="2800" dirty="0"/>
              <a:t>Single blocks: diagnostic confidence = 48%</a:t>
            </a:r>
          </a:p>
          <a:p>
            <a:r>
              <a:rPr lang="en-US" sz="2800" dirty="0">
                <a:solidFill>
                  <a:srgbClr val="FFFF00"/>
                </a:solidFill>
              </a:rPr>
              <a:t>Comparative MBB are a practical alterative to true placebo controlled blocks, and can attain a reasonable diagnostic confidence in part due to the </a:t>
            </a:r>
            <a:r>
              <a:rPr lang="en-US" sz="2800" i="1" dirty="0">
                <a:solidFill>
                  <a:srgbClr val="FFFF00"/>
                </a:solidFill>
              </a:rPr>
              <a:t>high prevalence </a:t>
            </a:r>
            <a:r>
              <a:rPr lang="en-US" sz="2800" dirty="0">
                <a:solidFill>
                  <a:srgbClr val="FFFF00"/>
                </a:solidFill>
              </a:rPr>
              <a:t>of Z joint pain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Medial Branch Blocks</a:t>
            </a:r>
            <a:br>
              <a:rPr lang="en-US" dirty="0" smtClean="0"/>
            </a:br>
            <a:r>
              <a:rPr lang="en-US" dirty="0" smtClean="0"/>
              <a:t>Validity - Cervical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4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58674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6500"/>
            <a:ext cx="5892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Box 7"/>
          <p:cNvSpPr txBox="1">
            <a:spLocks noChangeArrowheads="1"/>
          </p:cNvSpPr>
          <p:nvPr/>
        </p:nvSpPr>
        <p:spPr bwMode="auto">
          <a:xfrm>
            <a:off x="3581401" y="5867401"/>
            <a:ext cx="4886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 err="1"/>
              <a:t>Curatolo</a:t>
            </a:r>
            <a:r>
              <a:rPr lang="en-US" altLang="en-US" sz="1800" dirty="0"/>
              <a:t>, </a:t>
            </a:r>
            <a:r>
              <a:rPr lang="en-US" altLang="en-US" sz="1800" u="sng" dirty="0" err="1"/>
              <a:t>Bonica’s</a:t>
            </a:r>
            <a:r>
              <a:rPr lang="en-US" altLang="en-US" sz="1800" u="sng" dirty="0"/>
              <a:t> Management of Pain</a:t>
            </a:r>
            <a:r>
              <a:rPr lang="en-US" altLang="en-US" sz="1800" dirty="0"/>
              <a:t>, 2010</a:t>
            </a:r>
          </a:p>
          <a:p>
            <a:pPr eaLnBrk="1" hangingPunct="1"/>
            <a:r>
              <a:rPr lang="en-US" altLang="en-US" sz="1800" dirty="0"/>
              <a:t>SIS Practice Guidelines…pp560-566</a:t>
            </a:r>
          </a:p>
        </p:txBody>
      </p:sp>
      <p:sp>
        <p:nvSpPr>
          <p:cNvPr id="5" name="Double Bracket 4"/>
          <p:cNvSpPr/>
          <p:nvPr/>
        </p:nvSpPr>
        <p:spPr>
          <a:xfrm>
            <a:off x="4191000" y="1905000"/>
            <a:ext cx="990600" cy="2438400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Double Bracket 5"/>
          <p:cNvSpPr/>
          <p:nvPr/>
        </p:nvSpPr>
        <p:spPr>
          <a:xfrm>
            <a:off x="7696200" y="1905000"/>
            <a:ext cx="990600" cy="2438400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71800" y="5221070"/>
            <a:ext cx="6590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Concordant and discordant responses with Sensitivity 1.00, </a:t>
            </a:r>
          </a:p>
          <a:p>
            <a:r>
              <a:rPr lang="en-US" dirty="0"/>
              <a:t>Specificity of 0.65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141" y="1382751"/>
            <a:ext cx="20649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Lumbar Spine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Lower prevalence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Lower diagnostic</a:t>
            </a:r>
          </a:p>
          <a:p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 confidence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85800"/>
            <a:ext cx="59182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81300"/>
            <a:ext cx="5892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Box 3"/>
          <p:cNvSpPr txBox="1">
            <a:spLocks noChangeArrowheads="1"/>
          </p:cNvSpPr>
          <p:nvPr/>
        </p:nvSpPr>
        <p:spPr bwMode="auto">
          <a:xfrm>
            <a:off x="3581401" y="4664076"/>
            <a:ext cx="4886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 err="1"/>
              <a:t>Curatolo</a:t>
            </a:r>
            <a:r>
              <a:rPr lang="en-US" altLang="en-US" sz="1800" dirty="0"/>
              <a:t>, </a:t>
            </a:r>
            <a:r>
              <a:rPr lang="en-US" altLang="en-US" sz="1800" u="sng" dirty="0" err="1"/>
              <a:t>Bonica’s</a:t>
            </a:r>
            <a:r>
              <a:rPr lang="en-US" altLang="en-US" sz="1800" u="sng" dirty="0"/>
              <a:t> Management of Pain</a:t>
            </a:r>
            <a:r>
              <a:rPr lang="en-US" altLang="en-US" sz="1800" dirty="0"/>
              <a:t>, 2010</a:t>
            </a:r>
          </a:p>
          <a:p>
            <a:pPr eaLnBrk="1" hangingPunct="1"/>
            <a:r>
              <a:rPr lang="en-US" altLang="en-US" sz="1800" dirty="0"/>
              <a:t>SIS Practice Guidelines…pp560-566</a:t>
            </a:r>
          </a:p>
        </p:txBody>
      </p:sp>
    </p:spTree>
    <p:extLst>
      <p:ext uri="{BB962C8B-B14F-4D97-AF65-F5344CB8AC3E}">
        <p14:creationId xmlns:p14="http://schemas.microsoft.com/office/powerpoint/2010/main" val="8069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towards better LRF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50" y="1910752"/>
            <a:ext cx="10508462" cy="444544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Select patients so that odds of having facet pain are high</a:t>
            </a:r>
          </a:p>
          <a:p>
            <a:endParaRPr lang="en-US" sz="2800" dirty="0" smtClean="0"/>
          </a:p>
          <a:p>
            <a:r>
              <a:rPr lang="en-US" sz="2800" dirty="0" smtClean="0"/>
              <a:t>Meticulous medial branch block technique</a:t>
            </a:r>
          </a:p>
          <a:p>
            <a:endParaRPr lang="en-US" sz="2800" dirty="0" smtClean="0"/>
          </a:p>
          <a:p>
            <a:r>
              <a:rPr lang="en-US" sz="2800" dirty="0" smtClean="0"/>
              <a:t>Select only diagnostic (&gt;70-80% relief) MBB results</a:t>
            </a:r>
          </a:p>
          <a:p>
            <a:endParaRPr lang="en-US" sz="2800" dirty="0" smtClean="0"/>
          </a:p>
          <a:p>
            <a:r>
              <a:rPr lang="en-US" sz="2800" dirty="0" smtClean="0"/>
              <a:t>Meticulous RF technique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82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LZJ - Clinical Diagnosis</a:t>
            </a:r>
            <a:endParaRPr 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Cannot Diagnose </a:t>
            </a:r>
            <a:r>
              <a:rPr lang="en-US" sz="2800" b="1" dirty="0" smtClean="0"/>
              <a:t>by any single indicator:</a:t>
            </a:r>
            <a:endParaRPr lang="en-US" sz="2800" dirty="0"/>
          </a:p>
          <a:p>
            <a:pPr lvl="1"/>
            <a:r>
              <a:rPr lang="en-US" sz="2800" dirty="0"/>
              <a:t>History</a:t>
            </a:r>
          </a:p>
          <a:p>
            <a:pPr lvl="1"/>
            <a:r>
              <a:rPr lang="en-US" sz="2800" dirty="0"/>
              <a:t>Clinical exam</a:t>
            </a:r>
          </a:p>
          <a:p>
            <a:pPr lvl="1"/>
            <a:r>
              <a:rPr lang="en-US" sz="2800" dirty="0"/>
              <a:t>CT scan</a:t>
            </a:r>
          </a:p>
          <a:p>
            <a:pPr lvl="1"/>
            <a:r>
              <a:rPr lang="en-US" sz="2800" dirty="0"/>
              <a:t>SPECT </a:t>
            </a:r>
            <a:r>
              <a:rPr lang="en-US" sz="2800" dirty="0" smtClean="0"/>
              <a:t>scan is exception, but not a practical tool</a:t>
            </a:r>
            <a:endParaRPr lang="en-US" sz="2800" dirty="0"/>
          </a:p>
          <a:p>
            <a:r>
              <a:rPr lang="en-US" sz="2800" b="1" dirty="0">
                <a:solidFill>
                  <a:srgbClr val="FFC000"/>
                </a:solidFill>
              </a:rPr>
              <a:t>Inc. Likelihood of ZJ Pain:</a:t>
            </a:r>
            <a:endParaRPr lang="en-US" sz="2800" dirty="0">
              <a:solidFill>
                <a:srgbClr val="FFC000"/>
              </a:solidFill>
            </a:endParaRPr>
          </a:p>
          <a:p>
            <a:pPr lvl="1"/>
            <a:r>
              <a:rPr lang="en-US" sz="2800" dirty="0" smtClean="0">
                <a:solidFill>
                  <a:srgbClr val="FFC000"/>
                </a:solidFill>
              </a:rPr>
              <a:t>Combine history, age, exam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7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Differentiating Axial LBP </a:t>
            </a:r>
            <a:r>
              <a:rPr lang="en-US" altLang="en-US" dirty="0" smtClean="0"/>
              <a:t>Source - Prevalence</a:t>
            </a:r>
            <a:endParaRPr lang="en-US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21225206"/>
              </p:ext>
            </p:extLst>
          </p:nvPr>
        </p:nvGraphicFramePr>
        <p:xfrm>
          <a:off x="2221992" y="2830551"/>
          <a:ext cx="7772400" cy="2125746"/>
        </p:xfrm>
        <a:graphic>
          <a:graphicData uri="http://schemas.openxmlformats.org/drawingml/2006/table">
            <a:tbl>
              <a:tblPr/>
              <a:tblGrid>
                <a:gridCol w="2590800"/>
                <a:gridCol w="1276350"/>
                <a:gridCol w="3905250"/>
              </a:tblGrid>
              <a:tr h="371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Structure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Prevalence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Demographics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Disc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40%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Young, injured, peak ages: 35-55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</a:tr>
              <a:tr h="639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Facet (Zygapophysial) Joint (LZJ)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10-45%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Older: &gt; 52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</a:tr>
              <a:tr h="371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Lytic L5 Pars Defect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6-7%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Onset age 5-7, develop by age 18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</a:tr>
              <a:tr h="371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Sacroiliac Joint (SIJ)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15-30%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0"/>
                          <a:cs typeface="ＭＳ Ｐゴシック" charset="0"/>
                        </a:rPr>
                        <a:t>Trauma, older, women, lumbar fusion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7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3352800" y="1246474"/>
            <a:ext cx="5829300" cy="61555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700" dirty="0"/>
              <a:t>Differentiating Sources of Axial LBP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3352801" y="2228851"/>
          <a:ext cx="5829301" cy="3261360"/>
        </p:xfrm>
        <a:graphic>
          <a:graphicData uri="http://schemas.openxmlformats.org/drawingml/2006/table">
            <a:tbl>
              <a:tblPr/>
              <a:tblGrid>
                <a:gridCol w="871538"/>
                <a:gridCol w="1445419"/>
                <a:gridCol w="1401366"/>
                <a:gridCol w="2110978"/>
              </a:tblGrid>
              <a:tr h="278606"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Structure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Image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History (P=pain)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Exam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Disc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MRI: HIZ, Modic Changes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P arising from sit, midline; P w bend, lift, Valsalva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Centralization (McKenzie), flexion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</a:tr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LZJ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DDD/DJD common (not predictive)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P standing, better walking, sitting; age &gt; 52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P w combined extension / rotation (absent = negative predictor)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</a:tr>
              <a:tr h="1097280"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SIJ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Not predictive or sensitive/specific but rule out fracture, stress response, tumor, inflammation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P arising from sit, P unilateral at or below PSIS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Fortin finger (pt. points to SIJ as P location; </a:t>
                      </a: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Gillet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test; 3 of 5 positive: pelvic distraction, compression, FABER, thigh thrust, </a:t>
                      </a: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Gaenslen</a:t>
                      </a:r>
                      <a:r>
                        <a:rPr kumimoji="0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’</a:t>
                      </a:r>
                      <a:r>
                        <a:rPr kumimoji="0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s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erpetua" charset="0"/>
                        <a:ea typeface="ＭＳ Ｐゴシック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60885" y="2739948"/>
            <a:ext cx="13901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Disc: increased</a:t>
            </a:r>
          </a:p>
          <a:p>
            <a:r>
              <a:rPr lang="en-US" sz="1350" dirty="0"/>
              <a:t>Disc pressure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0885" y="3501695"/>
            <a:ext cx="13131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C000"/>
                </a:solidFill>
              </a:rPr>
              <a:t>LZJ: lordosis</a:t>
            </a:r>
          </a:p>
          <a:p>
            <a:r>
              <a:rPr lang="en-US" sz="1350" dirty="0">
                <a:solidFill>
                  <a:srgbClr val="FFC000"/>
                </a:solidFill>
              </a:rPr>
              <a:t>and axial load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0885" y="4263442"/>
            <a:ext cx="10919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SIJ: shear </a:t>
            </a:r>
          </a:p>
          <a:p>
            <a:r>
              <a:rPr lang="en-US" sz="1350" dirty="0"/>
              <a:t>and torsion</a:t>
            </a:r>
          </a:p>
        </p:txBody>
      </p:sp>
    </p:spTree>
    <p:extLst>
      <p:ext uri="{BB962C8B-B14F-4D97-AF65-F5344CB8AC3E}">
        <p14:creationId xmlns:p14="http://schemas.microsoft.com/office/powerpoint/2010/main" val="14734572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0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524000"/>
            <a:ext cx="7632700" cy="40338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490159" y="431321"/>
            <a:ext cx="732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Z-joint pain associated with </a:t>
            </a:r>
            <a:r>
              <a:rPr lang="en-US" dirty="0" err="1"/>
              <a:t>paralumbar</a:t>
            </a:r>
            <a:r>
              <a:rPr lang="en-US" dirty="0"/>
              <a:t> pain and local tenderness.</a:t>
            </a:r>
          </a:p>
        </p:txBody>
      </p:sp>
    </p:spTree>
    <p:extLst>
      <p:ext uri="{BB962C8B-B14F-4D97-AF65-F5344CB8AC3E}">
        <p14:creationId xmlns:p14="http://schemas.microsoft.com/office/powerpoint/2010/main" val="1762722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0"/>
            <a:ext cx="9692640" cy="843829"/>
          </a:xfrm>
        </p:spPr>
        <p:txBody>
          <a:bodyPr/>
          <a:lstStyle/>
          <a:p>
            <a:r>
              <a:rPr lang="en-US" dirty="0"/>
              <a:t>LZJ Clinical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27" y="843829"/>
            <a:ext cx="10709185" cy="5846903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Jackson 1988 Volvo Award winner – Spine 1988</a:t>
            </a:r>
          </a:p>
          <a:p>
            <a:r>
              <a:rPr lang="en-US" sz="2800" dirty="0" smtClean="0"/>
              <a:t>390 subjects with clinical history and exam who underwent facet blocks</a:t>
            </a:r>
          </a:p>
          <a:p>
            <a:r>
              <a:rPr lang="en-US" sz="2800" dirty="0" smtClean="0"/>
              <a:t>29% relief</a:t>
            </a:r>
          </a:p>
          <a:p>
            <a:r>
              <a:rPr lang="en-US" sz="2800" dirty="0" smtClean="0"/>
              <a:t>Correlation with degree of relief:</a:t>
            </a:r>
          </a:p>
          <a:p>
            <a:pPr lvl="1"/>
            <a:r>
              <a:rPr lang="en-US" sz="2800" dirty="0"/>
              <a:t>older age, </a:t>
            </a:r>
            <a:endParaRPr lang="en-US" sz="2800" dirty="0" smtClean="0"/>
          </a:p>
          <a:p>
            <a:pPr lvl="1"/>
            <a:r>
              <a:rPr lang="en-US" sz="2800" dirty="0" smtClean="0"/>
              <a:t>prior </a:t>
            </a:r>
            <a:r>
              <a:rPr lang="en-US" sz="2800" dirty="0"/>
              <a:t>history of low-back pain, </a:t>
            </a:r>
            <a:endParaRPr lang="en-US" sz="2800" dirty="0" smtClean="0"/>
          </a:p>
          <a:p>
            <a:pPr lvl="1"/>
            <a:r>
              <a:rPr lang="en-US" sz="2800" dirty="0" smtClean="0"/>
              <a:t>normal </a:t>
            </a:r>
            <a:r>
              <a:rPr lang="en-US" sz="2800" dirty="0"/>
              <a:t>gait</a:t>
            </a:r>
            <a:r>
              <a:rPr lang="en-US" sz="2800" dirty="0" smtClean="0"/>
              <a:t>,</a:t>
            </a:r>
          </a:p>
          <a:p>
            <a:pPr lvl="1"/>
            <a:r>
              <a:rPr lang="en-US" sz="2800" dirty="0" smtClean="0"/>
              <a:t>maximum </a:t>
            </a:r>
            <a:r>
              <a:rPr lang="en-US" sz="2800" dirty="0"/>
              <a:t>pain on extension following forward flexion in the standing </a:t>
            </a:r>
            <a:r>
              <a:rPr lang="en-US" sz="2800" dirty="0" smtClean="0"/>
              <a:t>position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bsence </a:t>
            </a:r>
            <a:r>
              <a:rPr lang="en-US" sz="2800" dirty="0"/>
              <a:t>of leg pain, muscle spasm and aggravation of pain on </a:t>
            </a:r>
            <a:r>
              <a:rPr lang="en-US" sz="2800" dirty="0" smtClean="0"/>
              <a:t>Valsalva</a:t>
            </a:r>
          </a:p>
          <a:p>
            <a:r>
              <a:rPr lang="en-US" sz="2800" dirty="0"/>
              <a:t>Greatest pain relief immediately after injection was seen with lumbar extension and </a:t>
            </a:r>
            <a:r>
              <a:rPr lang="en-US" sz="2800" dirty="0" smtClean="0"/>
              <a:t>rotation</a:t>
            </a:r>
          </a:p>
          <a:p>
            <a:r>
              <a:rPr lang="en-US" sz="2800" dirty="0" smtClean="0"/>
              <a:t>Could not predict who would respond to facet blocks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05608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0" y="2819401"/>
            <a:ext cx="8229600" cy="332014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400" dirty="0"/>
              <a:t>Discogenic: Centralization w McKenzie method</a:t>
            </a:r>
          </a:p>
          <a:p>
            <a:pPr lvl="1" eaLnBrk="1" hangingPunct="1">
              <a:defRPr/>
            </a:pPr>
            <a:r>
              <a:rPr lang="en-US" altLang="en-US" sz="2400" dirty="0"/>
              <a:t>Pain w rising from sitting</a:t>
            </a:r>
          </a:p>
          <a:p>
            <a:pPr eaLnBrk="1" hangingPunct="1">
              <a:defRPr/>
            </a:pPr>
            <a:r>
              <a:rPr lang="en-US" altLang="en-US" sz="2400" dirty="0"/>
              <a:t>Sacroiliac: Unilateral pain; No lumbar pain</a:t>
            </a:r>
          </a:p>
          <a:p>
            <a:pPr lvl="1" eaLnBrk="1" hangingPunct="1">
              <a:defRPr/>
            </a:pPr>
            <a:r>
              <a:rPr lang="en-US" altLang="en-US" sz="2400" dirty="0"/>
              <a:t>Pain rising from sitting</a:t>
            </a:r>
          </a:p>
          <a:p>
            <a:pPr lvl="1" eaLnBrk="1" hangingPunct="1">
              <a:defRPr/>
            </a:pPr>
            <a:r>
              <a:rPr lang="en-US" altLang="en-US" sz="2400" dirty="0"/>
              <a:t>3/5 provocation tests: distraction, compression, sacral thrust, thigh thrust, </a:t>
            </a:r>
            <a:r>
              <a:rPr lang="en-US" altLang="en-US" sz="2400" dirty="0" err="1"/>
              <a:t>Gaenslen’s</a:t>
            </a:r>
            <a:endParaRPr lang="en-US" altLang="en-US" sz="2400" dirty="0"/>
          </a:p>
          <a:p>
            <a:pPr eaLnBrk="1" hangingPunct="1">
              <a:defRPr/>
            </a:pPr>
            <a:r>
              <a:rPr lang="en-US" altLang="en-US" sz="2400" dirty="0"/>
              <a:t>LZJ: no pain rising from sitting</a:t>
            </a:r>
          </a:p>
        </p:txBody>
      </p:sp>
      <p:pic>
        <p:nvPicPr>
          <p:cNvPr id="27650" name="Picture 3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52400"/>
            <a:ext cx="5703888" cy="2495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8434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1" y="228601"/>
            <a:ext cx="6773863" cy="3071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3810001"/>
            <a:ext cx="7805738" cy="2551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6620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/>
              <a:t>Clinical Prediction Rules Based on 7 Variables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Age &gt; 50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Pain best when walking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Pain best when sitting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Onset of pain was paraspinal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MSPQ score &gt; 13 (somatization)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Extension/Rotation test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Absence of centrilization w repeated movement testing</a:t>
            </a:r>
          </a:p>
        </p:txBody>
      </p:sp>
    </p:spTree>
    <p:extLst>
      <p:ext uri="{BB962C8B-B14F-4D97-AF65-F5344CB8AC3E}">
        <p14:creationId xmlns:p14="http://schemas.microsoft.com/office/powerpoint/2010/main" val="21122658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</a:rPr>
              <a:t>Extension/Rotation Test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n-ea"/>
              </a:rPr>
              <a:t>If negative: very unlikely to have 95% pain reduction   </a:t>
            </a:r>
          </a:p>
          <a:p>
            <a:pPr eaLnBrk="1" hangingPunct="1">
              <a:defRPr/>
            </a:pPr>
            <a:r>
              <a:rPr lang="en-US">
                <a:ea typeface="+mn-ea"/>
              </a:rPr>
              <a:t>NPV = 100, PPV = 13</a:t>
            </a:r>
          </a:p>
          <a:p>
            <a:pPr eaLnBrk="1" hangingPunct="1">
              <a:defRPr/>
            </a:pPr>
            <a:r>
              <a:rPr lang="en-US">
                <a:ea typeface="+mn-ea"/>
              </a:rPr>
              <a:t>Sensitivity = 100%</a:t>
            </a:r>
          </a:p>
          <a:p>
            <a:pPr eaLnBrk="1" hangingPunct="1">
              <a:defRPr/>
            </a:pPr>
            <a:r>
              <a:rPr lang="en-US">
                <a:ea typeface="+mn-ea"/>
              </a:rPr>
              <a:t>Specificity = 22%</a:t>
            </a:r>
          </a:p>
        </p:txBody>
      </p:sp>
    </p:spTree>
    <p:extLst>
      <p:ext uri="{BB962C8B-B14F-4D97-AF65-F5344CB8AC3E}">
        <p14:creationId xmlns:p14="http://schemas.microsoft.com/office/powerpoint/2010/main" val="7993001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</a:rPr>
              <a:t>Clinical Predictive Rule (5)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3 or &gt; of 5 clinical signs (age&gt;50, best w walk, best w sit, paraspinal pain onset, extension/rot)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Sensitivity                    85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Specificity                    91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PPV                             55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NPV                            98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+LR                             9.7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</a:rPr>
              <a:t>-LR                              0.17</a:t>
            </a:r>
          </a:p>
        </p:txBody>
      </p:sp>
    </p:spTree>
    <p:extLst>
      <p:ext uri="{BB962C8B-B14F-4D97-AF65-F5344CB8AC3E}">
        <p14:creationId xmlns:p14="http://schemas.microsoft.com/office/powerpoint/2010/main" val="13267872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</a:rPr>
              <a:t>LZJ Clinical Diagnosis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443" y="1828800"/>
            <a:ext cx="10816683" cy="4351337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FFC000"/>
                </a:solidFill>
              </a:rPr>
              <a:t>Three of five: age &gt;50, </a:t>
            </a:r>
            <a:r>
              <a:rPr lang="en-US" altLang="en-US" sz="3200" dirty="0" err="1">
                <a:solidFill>
                  <a:srgbClr val="FFC000"/>
                </a:solidFill>
              </a:rPr>
              <a:t>sx</a:t>
            </a:r>
            <a:r>
              <a:rPr lang="en-US" altLang="en-US" sz="3200" dirty="0">
                <a:solidFill>
                  <a:srgbClr val="FFC000"/>
                </a:solidFill>
              </a:rPr>
              <a:t>. best walking, </a:t>
            </a:r>
            <a:r>
              <a:rPr lang="en-US" altLang="en-US" sz="3200" dirty="0" err="1">
                <a:solidFill>
                  <a:srgbClr val="FFC000"/>
                </a:solidFill>
              </a:rPr>
              <a:t>sx</a:t>
            </a:r>
            <a:r>
              <a:rPr lang="en-US" altLang="en-US" sz="3200" dirty="0">
                <a:solidFill>
                  <a:srgbClr val="FFC000"/>
                </a:solidFill>
              </a:rPr>
              <a:t>. best sitting, onset of pain </a:t>
            </a:r>
            <a:r>
              <a:rPr lang="en-US" altLang="en-US" sz="3200" dirty="0" err="1">
                <a:solidFill>
                  <a:srgbClr val="FFC000"/>
                </a:solidFill>
              </a:rPr>
              <a:t>paraspinal</a:t>
            </a:r>
            <a:r>
              <a:rPr lang="en-US" altLang="en-US" sz="3200" dirty="0">
                <a:solidFill>
                  <a:srgbClr val="FFC000"/>
                </a:solidFill>
              </a:rPr>
              <a:t>, pain worse with combined </a:t>
            </a:r>
            <a:r>
              <a:rPr lang="en-US" altLang="en-US" sz="3200" dirty="0" smtClean="0">
                <a:solidFill>
                  <a:srgbClr val="FFC000"/>
                </a:solidFill>
              </a:rPr>
              <a:t>extension/rotation</a:t>
            </a:r>
          </a:p>
          <a:p>
            <a:pPr eaLnBrk="1" hangingPunct="1"/>
            <a:endParaRPr lang="en-US" altLang="en-US" sz="3200" dirty="0"/>
          </a:p>
          <a:p>
            <a:pPr lvl="1" eaLnBrk="1" hangingPunct="1"/>
            <a:r>
              <a:rPr lang="en-US" altLang="en-US" sz="3200" dirty="0"/>
              <a:t>Sensitivity 85%, specificity 91%, PPV 55, NPV </a:t>
            </a:r>
            <a:r>
              <a:rPr lang="en-US" altLang="en-US" sz="3200" dirty="0" smtClean="0"/>
              <a:t>98</a:t>
            </a:r>
          </a:p>
          <a:p>
            <a:pPr lvl="1" eaLnBrk="1" hangingPunct="1"/>
            <a:endParaRPr lang="en-US" altLang="en-US" sz="3200" dirty="0"/>
          </a:p>
          <a:p>
            <a:pPr lvl="1" eaLnBrk="1" hangingPunct="1"/>
            <a:r>
              <a:rPr lang="en-US" altLang="en-US" sz="3200" dirty="0" err="1"/>
              <a:t>Laslett</a:t>
            </a:r>
            <a:r>
              <a:rPr lang="en-US" altLang="en-US" sz="3200" dirty="0"/>
              <a:t>, </a:t>
            </a:r>
            <a:r>
              <a:rPr lang="en-US" altLang="en-US" sz="3200" dirty="0" smtClean="0"/>
              <a:t>et al</a:t>
            </a:r>
            <a:r>
              <a:rPr lang="en-US" altLang="en-US" sz="3200" dirty="0"/>
              <a:t>, Spine J. 2006 Jul-Aug;6(4):370-9</a:t>
            </a:r>
          </a:p>
          <a:p>
            <a:pPr lvl="1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87517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Clinical Predictors of Pain Generators (Algorithm for LBP)</a:t>
            </a:r>
            <a:br>
              <a:rPr lang="en-US" sz="3600"/>
            </a:br>
            <a:endParaRPr lang="en-US" sz="3600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590800" y="1828800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/>
              <a:t>Nikolai Bogduk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2438400" y="2895600"/>
            <a:ext cx="7696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/>
              <a:t>ISIS Practice Guidelines…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dirty="0"/>
              <a:t>First Edition</a:t>
            </a:r>
          </a:p>
        </p:txBody>
      </p:sp>
    </p:spTree>
    <p:extLst>
      <p:ext uri="{BB962C8B-B14F-4D97-AF65-F5344CB8AC3E}">
        <p14:creationId xmlns:p14="http://schemas.microsoft.com/office/powerpoint/2010/main" val="12338362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hlink"/>
                </a:solidFill>
                <a:ea typeface="+mj-ea"/>
              </a:rPr>
              <a:t>Algorithm Highlights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/>
              <a:t>L-MRI discs normal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/>
              <a:t>Investigate synovial joints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/>
              <a:t>L-MRI abnormal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/>
              <a:t>Young person – investigate discs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/>
              <a:t>Older person – investigate synovial joints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/>
              <a:t>If pain below L5, unilateral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/>
              <a:t>Investigate SIJ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/>
              <a:t>If pain above L5, bilateral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/>
              <a:t>Investigate LZJs in stepwise fashion</a:t>
            </a:r>
          </a:p>
        </p:txBody>
      </p:sp>
    </p:spTree>
    <p:extLst>
      <p:ext uri="{BB962C8B-B14F-4D97-AF65-F5344CB8AC3E}">
        <p14:creationId xmlns:p14="http://schemas.microsoft.com/office/powerpoint/2010/main" val="9842289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MBB Response Interpretation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tone of objectivity (provider and patient)</a:t>
            </a:r>
          </a:p>
          <a:p>
            <a:r>
              <a:rPr lang="en-US" dirty="0" smtClean="0"/>
              <a:t>Baseline pain level adequate </a:t>
            </a:r>
          </a:p>
          <a:p>
            <a:pPr lvl="1"/>
            <a:r>
              <a:rPr lang="en-US" dirty="0" smtClean="0"/>
              <a:t>3/10 or &gt;50% of maximum pain level or greater</a:t>
            </a:r>
          </a:p>
          <a:p>
            <a:r>
              <a:rPr lang="en-US" dirty="0" smtClean="0"/>
              <a:t>Activities and postures which are limited by pain identified prior to procedure and tracked afterwards (i.e. extension/rotation pain, standing tolerance)</a:t>
            </a:r>
          </a:p>
          <a:p>
            <a:r>
              <a:rPr lang="en-US" dirty="0" smtClean="0"/>
              <a:t>Assess response with provocative maneuvers </a:t>
            </a:r>
          </a:p>
          <a:p>
            <a:pPr lvl="1"/>
            <a:r>
              <a:rPr lang="en-US" dirty="0" smtClean="0"/>
              <a:t>Response within 30 minutes</a:t>
            </a:r>
          </a:p>
          <a:p>
            <a:pPr lvl="1"/>
            <a:r>
              <a:rPr lang="en-US" dirty="0" smtClean="0"/>
              <a:t>Track response over 6-8 hours</a:t>
            </a:r>
          </a:p>
          <a:p>
            <a:pPr lvl="1"/>
            <a:r>
              <a:rPr lang="en-US" dirty="0" smtClean="0"/>
              <a:t>See ISIS Practice Guidelines…pp594-599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00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LZJcolorDiag 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9546" y="163292"/>
            <a:ext cx="4138940" cy="3779032"/>
          </a:xfrm>
          <a:prstGeom prst="rect">
            <a:avLst/>
          </a:prstGeom>
          <a:noFill/>
        </p:spPr>
      </p:pic>
      <p:pic>
        <p:nvPicPr>
          <p:cNvPr id="3" name="Picture 2" descr="LZJ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0253" y="3472114"/>
            <a:ext cx="4897526" cy="3385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82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are appropriate selection criteria for MB RF Neurotomy?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Intra-articular vs. MBBs</a:t>
            </a:r>
          </a:p>
          <a:p>
            <a:r>
              <a:rPr lang="en-US" dirty="0" smtClean="0"/>
              <a:t>Single vs. Dual blocks</a:t>
            </a:r>
          </a:p>
          <a:p>
            <a:r>
              <a:rPr lang="en-US" dirty="0" smtClean="0"/>
              <a:t>Percentage pain relief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69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28600"/>
            <a:ext cx="61341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429001"/>
            <a:ext cx="419576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ame 5"/>
          <p:cNvSpPr/>
          <p:nvPr/>
        </p:nvSpPr>
        <p:spPr>
          <a:xfrm>
            <a:off x="3581400" y="3200400"/>
            <a:ext cx="4686300" cy="13716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20371" y="5181600"/>
            <a:ext cx="760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the best selection method for optimal lumbar </a:t>
            </a:r>
            <a:r>
              <a:rPr lang="en-US"/>
              <a:t>RFN outcomes?</a:t>
            </a:r>
          </a:p>
        </p:txBody>
      </p:sp>
    </p:spTree>
    <p:extLst>
      <p:ext uri="{BB962C8B-B14F-4D97-AF65-F5344CB8AC3E}">
        <p14:creationId xmlns:p14="http://schemas.microsoft.com/office/powerpoint/2010/main" val="14640176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3"/>
          <p:cNvSpPr>
            <a:spLocks noGrp="1"/>
          </p:cNvSpPr>
          <p:nvPr>
            <p:ph type="title"/>
          </p:nvPr>
        </p:nvSpPr>
        <p:spPr>
          <a:xfrm>
            <a:off x="498763" y="0"/>
            <a:ext cx="10945091" cy="77585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Cohen 0, 1, 2 </a:t>
            </a:r>
            <a:r>
              <a:rPr lang="en-US" smtClean="0"/>
              <a:t>Block Cost-Effectiveness Study</a:t>
            </a:r>
            <a:endParaRPr lang="en-US" dirty="0" smtClean="0"/>
          </a:p>
        </p:txBody>
      </p:sp>
      <p:sp>
        <p:nvSpPr>
          <p:cNvPr id="65539" name="Content Placeholder 4"/>
          <p:cNvSpPr>
            <a:spLocks noGrp="1"/>
          </p:cNvSpPr>
          <p:nvPr>
            <p:ph idx="1"/>
          </p:nvPr>
        </p:nvSpPr>
        <p:spPr>
          <a:xfrm>
            <a:off x="692727" y="997527"/>
            <a:ext cx="10086109" cy="559723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/>
              <a:t>Comparative Cost-Effectiveness of 0, 1, or 2 MBB before       LZJ – RFN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/>
              <a:t>Cohen, et al. Anesthesiology 2010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/>
              <a:t>151 screened and randomized to groups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/>
              <a:t> RFN of 51/51 of 0 block group; 19/50 of 1 block; 14/50 of 2 </a:t>
            </a:r>
            <a:r>
              <a:rPr lang="en-US" altLang="en-US" sz="2800" dirty="0" err="1"/>
              <a:t>bl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/>
              <a:t>Parallel single lesion with 20 gauge/ 10mm active tip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>
                <a:solidFill>
                  <a:srgbClr val="FFC000"/>
                </a:solidFill>
              </a:rPr>
              <a:t>Denervation Success Rates (&gt; 50% relief) at 3 months: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>
                <a:solidFill>
                  <a:srgbClr val="FFC000"/>
                </a:solidFill>
              </a:rPr>
              <a:t>0 </a:t>
            </a:r>
            <a:r>
              <a:rPr lang="en-US" altLang="en-US" sz="2800" dirty="0" err="1">
                <a:solidFill>
                  <a:srgbClr val="FFC000"/>
                </a:solidFill>
              </a:rPr>
              <a:t>mbb</a:t>
            </a:r>
            <a:r>
              <a:rPr lang="en-US" altLang="en-US" sz="2800" dirty="0">
                <a:solidFill>
                  <a:srgbClr val="FFC000"/>
                </a:solidFill>
              </a:rPr>
              <a:t> - 33% (more get better; costs less)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>
                <a:solidFill>
                  <a:srgbClr val="FFC000"/>
                </a:solidFill>
              </a:rPr>
              <a:t>1 </a:t>
            </a:r>
            <a:r>
              <a:rPr lang="en-US" altLang="en-US" sz="2800" dirty="0" err="1">
                <a:solidFill>
                  <a:srgbClr val="FFC000"/>
                </a:solidFill>
              </a:rPr>
              <a:t>mbb</a:t>
            </a:r>
            <a:r>
              <a:rPr lang="en-US" altLang="en-US" sz="2800" dirty="0">
                <a:solidFill>
                  <a:srgbClr val="FFC000"/>
                </a:solidFill>
              </a:rPr>
              <a:t> -  39%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>
                <a:solidFill>
                  <a:srgbClr val="FFC000"/>
                </a:solidFill>
              </a:rPr>
              <a:t>2 </a:t>
            </a:r>
            <a:r>
              <a:rPr lang="en-US" altLang="en-US" sz="2800" dirty="0" err="1">
                <a:solidFill>
                  <a:srgbClr val="FFC000"/>
                </a:solidFill>
              </a:rPr>
              <a:t>mbb</a:t>
            </a:r>
            <a:r>
              <a:rPr lang="en-US" altLang="en-US" sz="2800" dirty="0">
                <a:solidFill>
                  <a:srgbClr val="FFC000"/>
                </a:solidFill>
              </a:rPr>
              <a:t> -  64%</a:t>
            </a:r>
          </a:p>
        </p:txBody>
      </p:sp>
    </p:spTree>
    <p:extLst>
      <p:ext uri="{BB962C8B-B14F-4D97-AF65-F5344CB8AC3E}">
        <p14:creationId xmlns:p14="http://schemas.microsoft.com/office/powerpoint/2010/main" val="20237267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Dreyfuss LMB RFN Prospective Audit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(Dreyfuss, et al. Spine 2000)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56073" y="1970520"/>
            <a:ext cx="8504238" cy="45720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charset="0"/>
              <a:buChar char="•"/>
            </a:pPr>
            <a:r>
              <a:rPr lang="en-US" altLang="en-US" sz="2500" dirty="0"/>
              <a:t>41 screened 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2500" dirty="0"/>
              <a:t>15 passed comparative blocks &gt;80% relief and enrolled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2500" dirty="0"/>
              <a:t>16 gauge RF needle placed parallel to MB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2500" dirty="0"/>
              <a:t>Lesions confirmed with EMG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2500" dirty="0"/>
              <a:t>Outcomes: VAS, McGill, Roland-Morris, SF-36, NASS treatment expectations, functional tests, 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2500" dirty="0"/>
              <a:t>Follow-up: 6 weeks, 3, 6, and 12 months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500" dirty="0"/>
          </a:p>
          <a:p>
            <a:pPr eaLnBrk="1" hangingPunct="1">
              <a:buFont typeface="Arial" charset="0"/>
              <a:buChar char="•"/>
            </a:pPr>
            <a:r>
              <a:rPr lang="en-US" altLang="en-US" sz="2500" dirty="0"/>
              <a:t>13/15 with 60% or &gt; relief  </a:t>
            </a:r>
            <a:r>
              <a:rPr lang="en-US" altLang="en-US" sz="2500" b="1" dirty="0"/>
              <a:t>(87% success)</a:t>
            </a:r>
            <a:r>
              <a:rPr lang="en-US" altLang="en-US" sz="2500" dirty="0"/>
              <a:t>; 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2500" dirty="0"/>
              <a:t>60% w &gt;80%relief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500" dirty="0"/>
          </a:p>
        </p:txBody>
      </p:sp>
    </p:spTree>
    <p:extLst>
      <p:ext uri="{BB962C8B-B14F-4D97-AF65-F5344CB8AC3E}">
        <p14:creationId xmlns:p14="http://schemas.microsoft.com/office/powerpoint/2010/main" val="9294692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5366" y="274638"/>
            <a:ext cx="8612716" cy="2838449"/>
          </a:xfrm>
        </p:spPr>
        <p:txBody>
          <a:bodyPr>
            <a:normAutofit/>
          </a:bodyPr>
          <a:lstStyle/>
          <a:p>
            <a:r>
              <a:rPr lang="en-US" dirty="0" smtClean="0"/>
              <a:t>Dual MBB superior to IA block in predicting successful RF outcomes;</a:t>
            </a:r>
            <a:br>
              <a:rPr lang="en-US" dirty="0" smtClean="0"/>
            </a:br>
            <a:r>
              <a:rPr lang="en-US" dirty="0" smtClean="0"/>
              <a:t>Cohen, et al. 2015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6225" y="3113087"/>
            <a:ext cx="419100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774" y="5900965"/>
            <a:ext cx="17399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541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4"/>
          <p:cNvSpPr>
            <a:spLocks noGrp="1"/>
          </p:cNvSpPr>
          <p:nvPr>
            <p:ph type="title"/>
          </p:nvPr>
        </p:nvSpPr>
        <p:spPr>
          <a:xfrm>
            <a:off x="1249680" y="0"/>
            <a:ext cx="9692640" cy="1039091"/>
          </a:xfrm>
          <a:solidFill>
            <a:schemeClr val="bg1">
              <a:alpha val="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dirty="0"/>
              <a:t>Optimal Selection = Optimal RF Outcomes</a:t>
            </a:r>
            <a:br>
              <a:rPr lang="en-US" altLang="en-US" sz="3600" dirty="0"/>
            </a:br>
            <a:r>
              <a:rPr lang="en-US" altLang="en-US" sz="3600" dirty="0"/>
              <a:t>Dual Blocks with &gt;80% Relief Best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981200" y="1371600"/>
          <a:ext cx="8229600" cy="530352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Study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Phys Exam (0 Block)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IA Block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Single Block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Controlled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Outcome &gt;50% Relief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Reiz, Cohen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33% placebo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Leclaire, van Wijk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Yes - single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0-33% placebo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Cohen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&gt;50%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39% at 3 months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Van Kleef, Burnham, Cohen 6 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&gt;50% 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&gt;50 or 80% Cohen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20-56% at 6/12 months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Cohen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&gt;50%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64% at 3 months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Dreyfuss, Reiz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&gt;80% +/- placebo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3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2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ＭＳ Ｐゴシック" charset="-128"/>
                        </a:rPr>
                        <a:t>83-87% at 12 months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0964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404" y="332509"/>
            <a:ext cx="9692640" cy="832340"/>
          </a:xfrm>
        </p:spPr>
        <p:txBody>
          <a:bodyPr/>
          <a:lstStyle/>
          <a:p>
            <a:r>
              <a:rPr lang="en-US" dirty="0" smtClean="0"/>
              <a:t>Derby, et al Pain Medicine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674" y="1417639"/>
            <a:ext cx="10806370" cy="51212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Favorable outcomes with lumbar RF ablation:</a:t>
            </a:r>
          </a:p>
          <a:p>
            <a:endParaRPr lang="en-US" sz="2800" dirty="0"/>
          </a:p>
          <a:p>
            <a:r>
              <a:rPr lang="en-US" sz="2800" dirty="0" smtClean="0"/>
              <a:t>With dual blocks with &gt;70% relief</a:t>
            </a:r>
          </a:p>
          <a:p>
            <a:endParaRPr lang="en-US" sz="2800" dirty="0"/>
          </a:p>
          <a:p>
            <a:r>
              <a:rPr lang="en-US" sz="2800" dirty="0" smtClean="0"/>
              <a:t>With single blocks with &gt; 80% relief</a:t>
            </a:r>
          </a:p>
          <a:p>
            <a:endParaRPr lang="en-US" sz="2800" dirty="0"/>
          </a:p>
          <a:p>
            <a:r>
              <a:rPr lang="en-US" sz="2800" dirty="0" smtClean="0"/>
              <a:t>Cigna Colorado now will not allow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block if first provides &gt;80% relief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158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Lesion Size (Technique)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40000"/>
              </a:lnSpc>
            </a:pPr>
            <a:r>
              <a:rPr lang="ja-JP" altLang="en-US" b="1" i="1" dirty="0">
                <a:solidFill>
                  <a:srgbClr val="7E7E7E"/>
                </a:solidFill>
              </a:rPr>
              <a:t>“</a:t>
            </a:r>
            <a:r>
              <a:rPr lang="en-US" altLang="ja-JP" b="1" i="1" dirty="0">
                <a:solidFill>
                  <a:srgbClr val="7E7E7E"/>
                </a:solidFill>
              </a:rPr>
              <a:t>Larger lesions mean a larger tolerance of errors in electrode placement and of the inevitable variation in the anatomic position of the medial branches.</a:t>
            </a:r>
            <a:r>
              <a:rPr lang="ja-JP" altLang="en-US" b="1" i="1" dirty="0">
                <a:solidFill>
                  <a:srgbClr val="7E7E7E"/>
                </a:solidFill>
              </a:rPr>
              <a:t>”</a:t>
            </a:r>
            <a:r>
              <a:rPr lang="en-US" altLang="ja-JP" b="1" i="1" dirty="0">
                <a:solidFill>
                  <a:srgbClr val="7E7E7E"/>
                </a:solidFill>
              </a:rPr>
              <a:t> </a:t>
            </a:r>
          </a:p>
          <a:p>
            <a:endParaRPr lang="en-US" sz="1500" i="1" dirty="0">
              <a:solidFill>
                <a:srgbClr val="7E7E7E"/>
              </a:solidFill>
            </a:endParaRPr>
          </a:p>
          <a:p>
            <a:pPr algn="r"/>
            <a:r>
              <a:rPr lang="en-US" sz="1350" i="1" dirty="0">
                <a:solidFill>
                  <a:srgbClr val="7E7E7E"/>
                </a:solidFill>
              </a:rPr>
              <a:t>Lord, McDonald, Bogduk 1998</a:t>
            </a:r>
            <a:endParaRPr lang="en-US" dirty="0">
              <a:solidFill>
                <a:srgbClr val="7E7E7E"/>
              </a:solidFill>
              <a:latin typeface="Times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940" y="3538105"/>
            <a:ext cx="2590800" cy="19431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extBox 4"/>
          <p:cNvSpPr txBox="1"/>
          <p:nvPr/>
        </p:nvSpPr>
        <p:spPr>
          <a:xfrm>
            <a:off x="3918857" y="6229350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Cosman</a:t>
            </a:r>
            <a:r>
              <a:rPr lang="en-US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73409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and multiple lesions necessary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3992" y="1828800"/>
            <a:ext cx="46308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358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RF Lesion of L3 MB at L4 SAP</a:t>
            </a:r>
            <a:br>
              <a:rPr lang="en-US" dirty="0" smtClean="0"/>
            </a:br>
            <a:r>
              <a:rPr lang="en-US" dirty="0" smtClean="0"/>
              <a:t>Goal of Coverage of Target Zone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2241550"/>
            <a:ext cx="78105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6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875364" y="1"/>
            <a:ext cx="8612716" cy="927781"/>
          </a:xfrm>
        </p:spPr>
        <p:txBody>
          <a:bodyPr/>
          <a:lstStyle/>
          <a:p>
            <a:r>
              <a:rPr lang="en-US"/>
              <a:t>IA LZJ Injection Technique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75365" y="927782"/>
            <a:ext cx="8612717" cy="220730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Align view through disc at target level</a:t>
            </a:r>
          </a:p>
          <a:p>
            <a:r>
              <a:rPr lang="en-US" dirty="0"/>
              <a:t>Assess </a:t>
            </a:r>
            <a:r>
              <a:rPr lang="en-US" dirty="0" err="1"/>
              <a:t>sagital</a:t>
            </a:r>
            <a:r>
              <a:rPr lang="en-US" dirty="0"/>
              <a:t> plane orientation and degree of (dorsal) degenerative change (spurring)</a:t>
            </a:r>
          </a:p>
          <a:p>
            <a:r>
              <a:rPr lang="en-US" dirty="0"/>
              <a:t>FIND “FIRST” OPENING </a:t>
            </a:r>
          </a:p>
          <a:p>
            <a:r>
              <a:rPr lang="en-US" dirty="0"/>
              <a:t>Easier at superior or inferior recesses</a:t>
            </a:r>
          </a:p>
          <a:p>
            <a:r>
              <a:rPr lang="en-US" dirty="0"/>
              <a:t>Updated evidence review of lumbar intra-articular steroid injection data in appendix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Reasonable if positive diagnosis with MBB or SPECT scan but </a:t>
            </a:r>
            <a:r>
              <a:rPr lang="en-US" sz="2000" dirty="0" smtClean="0">
                <a:solidFill>
                  <a:srgbClr val="FFFF00"/>
                </a:solidFill>
              </a:rPr>
              <a:t>not predictive of     RF outcomes – start with medial branch blocks (MBBs)</a:t>
            </a:r>
          </a:p>
          <a:p>
            <a:pPr lvl="1"/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4" name="Picture 2" descr="LZJcolorDiagSag 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3815" y="3135087"/>
            <a:ext cx="4915814" cy="3563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059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C:\Documents and Settings\dmb - NikBogduk\My Documents\2003\ISIS\December Replacements\LumRF\Lateral view.bmp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795" name="Picture 3" descr="C:\Documents and Settings\dmb - NikBogduk\My Documents\2003\ISIS\December Replacements\LumRF\Lateral view.bmp"/>
          <p:cNvPicPr>
            <a:picLocks noChangeAspect="1" noChangeArrowheads="1"/>
          </p:cNvPicPr>
          <p:nvPr/>
        </p:nvPicPr>
        <p:blipFill>
          <a:blip r:embed="rId2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6" name="Freeform 6"/>
          <p:cNvSpPr>
            <a:spLocks/>
          </p:cNvSpPr>
          <p:nvPr/>
        </p:nvSpPr>
        <p:spPr bwMode="auto">
          <a:xfrm>
            <a:off x="7467600" y="3263900"/>
            <a:ext cx="914400" cy="241300"/>
          </a:xfrm>
          <a:custGeom>
            <a:avLst/>
            <a:gdLst>
              <a:gd name="T0" fmla="*/ 0 w 576"/>
              <a:gd name="T1" fmla="*/ 2147483647 h 152"/>
              <a:gd name="T2" fmla="*/ 2147483647 w 576"/>
              <a:gd name="T3" fmla="*/ 2147483647 h 152"/>
              <a:gd name="T4" fmla="*/ 2147483647 w 576"/>
              <a:gd name="T5" fmla="*/ 2147483647 h 152"/>
              <a:gd name="T6" fmla="*/ 2147483647 w 576"/>
              <a:gd name="T7" fmla="*/ 2147483647 h 152"/>
              <a:gd name="T8" fmla="*/ 2147483647 w 576"/>
              <a:gd name="T9" fmla="*/ 2147483647 h 1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52"/>
              <a:gd name="T17" fmla="*/ 576 w 576"/>
              <a:gd name="T18" fmla="*/ 152 h 1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52">
                <a:moveTo>
                  <a:pt x="0" y="152"/>
                </a:moveTo>
                <a:cubicBezTo>
                  <a:pt x="28" y="116"/>
                  <a:pt x="56" y="80"/>
                  <a:pt x="96" y="56"/>
                </a:cubicBezTo>
                <a:cubicBezTo>
                  <a:pt x="136" y="32"/>
                  <a:pt x="184" y="16"/>
                  <a:pt x="240" y="8"/>
                </a:cubicBezTo>
                <a:cubicBezTo>
                  <a:pt x="296" y="0"/>
                  <a:pt x="376" y="0"/>
                  <a:pt x="432" y="8"/>
                </a:cubicBezTo>
                <a:cubicBezTo>
                  <a:pt x="488" y="16"/>
                  <a:pt x="552" y="48"/>
                  <a:pt x="576" y="56"/>
                </a:cubicBezTo>
              </a:path>
            </a:pathLst>
          </a:cu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797" name="Freeform 8"/>
          <p:cNvSpPr>
            <a:spLocks/>
          </p:cNvSpPr>
          <p:nvPr/>
        </p:nvSpPr>
        <p:spPr bwMode="auto">
          <a:xfrm>
            <a:off x="7772400" y="1981200"/>
            <a:ext cx="914400" cy="609600"/>
          </a:xfrm>
          <a:custGeom>
            <a:avLst/>
            <a:gdLst>
              <a:gd name="T0" fmla="*/ 2147483647 w 592"/>
              <a:gd name="T1" fmla="*/ 2147483647 h 392"/>
              <a:gd name="T2" fmla="*/ 2147483647 w 592"/>
              <a:gd name="T3" fmla="*/ 2147483647 h 392"/>
              <a:gd name="T4" fmla="*/ 2147483647 w 592"/>
              <a:gd name="T5" fmla="*/ 0 h 392"/>
              <a:gd name="T6" fmla="*/ 2147483647 w 592"/>
              <a:gd name="T7" fmla="*/ 2147483647 h 392"/>
              <a:gd name="T8" fmla="*/ 2147483647 w 592"/>
              <a:gd name="T9" fmla="*/ 2147483647 h 392"/>
              <a:gd name="T10" fmla="*/ 2147483647 w 592"/>
              <a:gd name="T11" fmla="*/ 2147483647 h 392"/>
              <a:gd name="T12" fmla="*/ 2147483647 w 592"/>
              <a:gd name="T13" fmla="*/ 2147483647 h 392"/>
              <a:gd name="T14" fmla="*/ 2147483647 w 592"/>
              <a:gd name="T15" fmla="*/ 2147483647 h 392"/>
              <a:gd name="T16" fmla="*/ 2147483647 w 592"/>
              <a:gd name="T17" fmla="*/ 2147483647 h 392"/>
              <a:gd name="T18" fmla="*/ 2147483647 w 592"/>
              <a:gd name="T19" fmla="*/ 2147483647 h 392"/>
              <a:gd name="T20" fmla="*/ 2147483647 w 592"/>
              <a:gd name="T21" fmla="*/ 2147483647 h 392"/>
              <a:gd name="T22" fmla="*/ 2147483647 w 592"/>
              <a:gd name="T23" fmla="*/ 2147483647 h 3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92"/>
              <a:gd name="T37" fmla="*/ 0 h 392"/>
              <a:gd name="T38" fmla="*/ 592 w 592"/>
              <a:gd name="T39" fmla="*/ 392 h 39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92" h="392">
                <a:moveTo>
                  <a:pt x="544" y="144"/>
                </a:moveTo>
                <a:cubicBezTo>
                  <a:pt x="512" y="120"/>
                  <a:pt x="448" y="72"/>
                  <a:pt x="400" y="48"/>
                </a:cubicBezTo>
                <a:cubicBezTo>
                  <a:pt x="352" y="24"/>
                  <a:pt x="304" y="0"/>
                  <a:pt x="256" y="0"/>
                </a:cubicBezTo>
                <a:cubicBezTo>
                  <a:pt x="208" y="0"/>
                  <a:pt x="152" y="24"/>
                  <a:pt x="112" y="48"/>
                </a:cubicBezTo>
                <a:cubicBezTo>
                  <a:pt x="72" y="72"/>
                  <a:pt x="32" y="96"/>
                  <a:pt x="16" y="144"/>
                </a:cubicBezTo>
                <a:cubicBezTo>
                  <a:pt x="0" y="192"/>
                  <a:pt x="0" y="296"/>
                  <a:pt x="16" y="336"/>
                </a:cubicBezTo>
                <a:cubicBezTo>
                  <a:pt x="32" y="376"/>
                  <a:pt x="72" y="376"/>
                  <a:pt x="112" y="384"/>
                </a:cubicBezTo>
                <a:cubicBezTo>
                  <a:pt x="152" y="392"/>
                  <a:pt x="200" y="384"/>
                  <a:pt x="256" y="384"/>
                </a:cubicBezTo>
                <a:cubicBezTo>
                  <a:pt x="312" y="384"/>
                  <a:pt x="400" y="392"/>
                  <a:pt x="448" y="384"/>
                </a:cubicBezTo>
                <a:cubicBezTo>
                  <a:pt x="496" y="376"/>
                  <a:pt x="520" y="368"/>
                  <a:pt x="544" y="336"/>
                </a:cubicBezTo>
                <a:cubicBezTo>
                  <a:pt x="568" y="304"/>
                  <a:pt x="592" y="224"/>
                  <a:pt x="592" y="192"/>
                </a:cubicBezTo>
                <a:cubicBezTo>
                  <a:pt x="592" y="160"/>
                  <a:pt x="576" y="168"/>
                  <a:pt x="544" y="14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798" name="Freeform 11"/>
          <p:cNvSpPr>
            <a:spLocks/>
          </p:cNvSpPr>
          <p:nvPr/>
        </p:nvSpPr>
        <p:spPr bwMode="auto">
          <a:xfrm>
            <a:off x="7315200" y="2540000"/>
            <a:ext cx="914400" cy="1041400"/>
          </a:xfrm>
          <a:custGeom>
            <a:avLst/>
            <a:gdLst>
              <a:gd name="T0" fmla="*/ 2147483647 w 576"/>
              <a:gd name="T1" fmla="*/ 2147483647 h 656"/>
              <a:gd name="T2" fmla="*/ 2147483647 w 576"/>
              <a:gd name="T3" fmla="*/ 2147483647 h 656"/>
              <a:gd name="T4" fmla="*/ 2147483647 w 576"/>
              <a:gd name="T5" fmla="*/ 2147483647 h 656"/>
              <a:gd name="T6" fmla="*/ 2147483647 w 576"/>
              <a:gd name="T7" fmla="*/ 2147483647 h 656"/>
              <a:gd name="T8" fmla="*/ 2147483647 w 576"/>
              <a:gd name="T9" fmla="*/ 2147483647 h 656"/>
              <a:gd name="T10" fmla="*/ 2147483647 w 576"/>
              <a:gd name="T11" fmla="*/ 2147483647 h 656"/>
              <a:gd name="T12" fmla="*/ 2147483647 w 576"/>
              <a:gd name="T13" fmla="*/ 2147483647 h 656"/>
              <a:gd name="T14" fmla="*/ 0 w 576"/>
              <a:gd name="T15" fmla="*/ 2147483647 h 656"/>
              <a:gd name="T16" fmla="*/ 2147483647 w 576"/>
              <a:gd name="T17" fmla="*/ 2147483647 h 656"/>
              <a:gd name="T18" fmla="*/ 2147483647 w 576"/>
              <a:gd name="T19" fmla="*/ 2147483647 h 6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6"/>
              <a:gd name="T31" fmla="*/ 0 h 656"/>
              <a:gd name="T32" fmla="*/ 576 w 576"/>
              <a:gd name="T33" fmla="*/ 656 h 6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6" h="656">
                <a:moveTo>
                  <a:pt x="576" y="512"/>
                </a:moveTo>
                <a:cubicBezTo>
                  <a:pt x="556" y="504"/>
                  <a:pt x="536" y="496"/>
                  <a:pt x="528" y="464"/>
                </a:cubicBezTo>
                <a:cubicBezTo>
                  <a:pt x="520" y="432"/>
                  <a:pt x="536" y="376"/>
                  <a:pt x="528" y="320"/>
                </a:cubicBezTo>
                <a:cubicBezTo>
                  <a:pt x="520" y="264"/>
                  <a:pt x="504" y="176"/>
                  <a:pt x="480" y="128"/>
                </a:cubicBezTo>
                <a:cubicBezTo>
                  <a:pt x="456" y="80"/>
                  <a:pt x="432" y="48"/>
                  <a:pt x="384" y="32"/>
                </a:cubicBezTo>
                <a:cubicBezTo>
                  <a:pt x="336" y="16"/>
                  <a:pt x="248" y="0"/>
                  <a:pt x="192" y="32"/>
                </a:cubicBezTo>
                <a:cubicBezTo>
                  <a:pt x="136" y="64"/>
                  <a:pt x="80" y="160"/>
                  <a:pt x="48" y="224"/>
                </a:cubicBezTo>
                <a:cubicBezTo>
                  <a:pt x="16" y="288"/>
                  <a:pt x="0" y="360"/>
                  <a:pt x="0" y="416"/>
                </a:cubicBezTo>
                <a:cubicBezTo>
                  <a:pt x="0" y="472"/>
                  <a:pt x="40" y="520"/>
                  <a:pt x="48" y="560"/>
                </a:cubicBezTo>
                <a:cubicBezTo>
                  <a:pt x="56" y="600"/>
                  <a:pt x="48" y="640"/>
                  <a:pt x="48" y="656"/>
                </a:cubicBez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799" name="Freeform 12"/>
          <p:cNvSpPr>
            <a:spLocks/>
          </p:cNvSpPr>
          <p:nvPr/>
        </p:nvSpPr>
        <p:spPr bwMode="auto">
          <a:xfrm>
            <a:off x="7226300" y="1206500"/>
            <a:ext cx="1003300" cy="1308100"/>
          </a:xfrm>
          <a:custGeom>
            <a:avLst/>
            <a:gdLst>
              <a:gd name="T0" fmla="*/ 2147483647 w 632"/>
              <a:gd name="T1" fmla="*/ 2147483647 h 824"/>
              <a:gd name="T2" fmla="*/ 2147483647 w 632"/>
              <a:gd name="T3" fmla="*/ 2147483647 h 824"/>
              <a:gd name="T4" fmla="*/ 2147483647 w 632"/>
              <a:gd name="T5" fmla="*/ 2147483647 h 824"/>
              <a:gd name="T6" fmla="*/ 2147483647 w 632"/>
              <a:gd name="T7" fmla="*/ 2147483647 h 824"/>
              <a:gd name="T8" fmla="*/ 2147483647 w 632"/>
              <a:gd name="T9" fmla="*/ 2147483647 h 824"/>
              <a:gd name="T10" fmla="*/ 2147483647 w 632"/>
              <a:gd name="T11" fmla="*/ 2147483647 h 824"/>
              <a:gd name="T12" fmla="*/ 2147483647 w 632"/>
              <a:gd name="T13" fmla="*/ 2147483647 h 824"/>
              <a:gd name="T14" fmla="*/ 2147483647 w 632"/>
              <a:gd name="T15" fmla="*/ 2147483647 h 824"/>
              <a:gd name="T16" fmla="*/ 2147483647 w 632"/>
              <a:gd name="T17" fmla="*/ 2147483647 h 824"/>
              <a:gd name="T18" fmla="*/ 2147483647 w 632"/>
              <a:gd name="T19" fmla="*/ 2147483647 h 8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32"/>
              <a:gd name="T31" fmla="*/ 0 h 824"/>
              <a:gd name="T32" fmla="*/ 632 w 632"/>
              <a:gd name="T33" fmla="*/ 824 h 82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32" h="824">
                <a:moveTo>
                  <a:pt x="248" y="824"/>
                </a:moveTo>
                <a:cubicBezTo>
                  <a:pt x="216" y="776"/>
                  <a:pt x="184" y="728"/>
                  <a:pt x="152" y="680"/>
                </a:cubicBezTo>
                <a:cubicBezTo>
                  <a:pt x="120" y="632"/>
                  <a:pt x="80" y="600"/>
                  <a:pt x="56" y="536"/>
                </a:cubicBezTo>
                <a:cubicBezTo>
                  <a:pt x="32" y="472"/>
                  <a:pt x="0" y="368"/>
                  <a:pt x="8" y="296"/>
                </a:cubicBezTo>
                <a:cubicBezTo>
                  <a:pt x="16" y="224"/>
                  <a:pt x="64" y="152"/>
                  <a:pt x="104" y="104"/>
                </a:cubicBezTo>
                <a:cubicBezTo>
                  <a:pt x="144" y="56"/>
                  <a:pt x="192" y="16"/>
                  <a:pt x="248" y="8"/>
                </a:cubicBezTo>
                <a:cubicBezTo>
                  <a:pt x="304" y="0"/>
                  <a:pt x="392" y="16"/>
                  <a:pt x="440" y="56"/>
                </a:cubicBezTo>
                <a:cubicBezTo>
                  <a:pt x="488" y="96"/>
                  <a:pt x="512" y="184"/>
                  <a:pt x="536" y="248"/>
                </a:cubicBezTo>
                <a:cubicBezTo>
                  <a:pt x="560" y="312"/>
                  <a:pt x="568" y="408"/>
                  <a:pt x="584" y="440"/>
                </a:cubicBezTo>
                <a:cubicBezTo>
                  <a:pt x="600" y="472"/>
                  <a:pt x="624" y="440"/>
                  <a:pt x="632" y="440"/>
                </a:cubicBez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0" name="Freeform 14"/>
          <p:cNvSpPr>
            <a:spLocks/>
          </p:cNvSpPr>
          <p:nvPr/>
        </p:nvSpPr>
        <p:spPr bwMode="auto">
          <a:xfrm>
            <a:off x="7391400" y="1752600"/>
            <a:ext cx="762000" cy="558800"/>
          </a:xfrm>
          <a:custGeom>
            <a:avLst/>
            <a:gdLst>
              <a:gd name="T0" fmla="*/ 2147483647 w 480"/>
              <a:gd name="T1" fmla="*/ 0 h 352"/>
              <a:gd name="T2" fmla="*/ 2147483647 w 480"/>
              <a:gd name="T3" fmla="*/ 2147483647 h 352"/>
              <a:gd name="T4" fmla="*/ 2147483647 w 480"/>
              <a:gd name="T5" fmla="*/ 2147483647 h 352"/>
              <a:gd name="T6" fmla="*/ 0 w 480"/>
              <a:gd name="T7" fmla="*/ 2147483647 h 352"/>
              <a:gd name="T8" fmla="*/ 0 60000 65536"/>
              <a:gd name="T9" fmla="*/ 0 60000 65536"/>
              <a:gd name="T10" fmla="*/ 0 60000 65536"/>
              <a:gd name="T11" fmla="*/ 0 60000 65536"/>
              <a:gd name="T12" fmla="*/ 0 w 480"/>
              <a:gd name="T13" fmla="*/ 0 h 352"/>
              <a:gd name="T14" fmla="*/ 480 w 480"/>
              <a:gd name="T15" fmla="*/ 352 h 3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" h="352">
                <a:moveTo>
                  <a:pt x="480" y="0"/>
                </a:moveTo>
                <a:cubicBezTo>
                  <a:pt x="372" y="92"/>
                  <a:pt x="264" y="184"/>
                  <a:pt x="192" y="240"/>
                </a:cubicBezTo>
                <a:cubicBezTo>
                  <a:pt x="120" y="296"/>
                  <a:pt x="80" y="320"/>
                  <a:pt x="48" y="336"/>
                </a:cubicBezTo>
                <a:cubicBezTo>
                  <a:pt x="16" y="352"/>
                  <a:pt x="8" y="336"/>
                  <a:pt x="0" y="33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1" name="Freeform 16"/>
          <p:cNvSpPr>
            <a:spLocks/>
          </p:cNvSpPr>
          <p:nvPr/>
        </p:nvSpPr>
        <p:spPr bwMode="auto">
          <a:xfrm>
            <a:off x="7315200" y="3111500"/>
            <a:ext cx="838200" cy="330200"/>
          </a:xfrm>
          <a:custGeom>
            <a:avLst/>
            <a:gdLst>
              <a:gd name="T0" fmla="*/ 2147483647 w 528"/>
              <a:gd name="T1" fmla="*/ 2147483647 h 208"/>
              <a:gd name="T2" fmla="*/ 2147483647 w 528"/>
              <a:gd name="T3" fmla="*/ 2147483647 h 208"/>
              <a:gd name="T4" fmla="*/ 2147483647 w 528"/>
              <a:gd name="T5" fmla="*/ 2147483647 h 208"/>
              <a:gd name="T6" fmla="*/ 2147483647 w 528"/>
              <a:gd name="T7" fmla="*/ 2147483647 h 208"/>
              <a:gd name="T8" fmla="*/ 2147483647 w 528"/>
              <a:gd name="T9" fmla="*/ 2147483647 h 208"/>
              <a:gd name="T10" fmla="*/ 0 w 528"/>
              <a:gd name="T11" fmla="*/ 2147483647 h 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8"/>
              <a:gd name="T19" fmla="*/ 0 h 208"/>
              <a:gd name="T20" fmla="*/ 528 w 528"/>
              <a:gd name="T21" fmla="*/ 208 h 2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8" h="208">
                <a:moveTo>
                  <a:pt x="528" y="8"/>
                </a:moveTo>
                <a:cubicBezTo>
                  <a:pt x="504" y="4"/>
                  <a:pt x="480" y="0"/>
                  <a:pt x="432" y="8"/>
                </a:cubicBezTo>
                <a:cubicBezTo>
                  <a:pt x="384" y="16"/>
                  <a:pt x="296" y="32"/>
                  <a:pt x="240" y="56"/>
                </a:cubicBezTo>
                <a:cubicBezTo>
                  <a:pt x="184" y="80"/>
                  <a:pt x="128" y="128"/>
                  <a:pt x="96" y="152"/>
                </a:cubicBezTo>
                <a:cubicBezTo>
                  <a:pt x="64" y="176"/>
                  <a:pt x="64" y="192"/>
                  <a:pt x="48" y="200"/>
                </a:cubicBezTo>
                <a:cubicBezTo>
                  <a:pt x="32" y="208"/>
                  <a:pt x="8" y="200"/>
                  <a:pt x="0" y="20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2" name="Rectangle 17" descr="Wide downward diagonal"/>
          <p:cNvSpPr>
            <a:spLocks noChangeArrowheads="1"/>
          </p:cNvSpPr>
          <p:nvPr/>
        </p:nvSpPr>
        <p:spPr bwMode="auto">
          <a:xfrm rot="-1698320">
            <a:off x="7391400" y="3143250"/>
            <a:ext cx="533400" cy="152400"/>
          </a:xfrm>
          <a:prstGeom prst="rect">
            <a:avLst/>
          </a:prstGeom>
          <a:pattFill prst="wdDnDiag">
            <a:fgClr>
              <a:schemeClr val="accent1"/>
            </a:fgClr>
            <a:bgClr>
              <a:srgbClr val="FFFFFF"/>
            </a:bgClr>
          </a:patt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9803" name="Line 19"/>
          <p:cNvSpPr>
            <a:spLocks noChangeShapeType="1"/>
          </p:cNvSpPr>
          <p:nvPr/>
        </p:nvSpPr>
        <p:spPr bwMode="auto">
          <a:xfrm flipH="1" flipV="1">
            <a:off x="7315200" y="1981200"/>
            <a:ext cx="4572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4" name="Line 20"/>
          <p:cNvSpPr>
            <a:spLocks noChangeShapeType="1"/>
          </p:cNvSpPr>
          <p:nvPr/>
        </p:nvSpPr>
        <p:spPr bwMode="auto">
          <a:xfrm flipH="1" flipV="1">
            <a:off x="7324725" y="2095500"/>
            <a:ext cx="4572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5" name="Line 21"/>
          <p:cNvSpPr>
            <a:spLocks noChangeShapeType="1"/>
          </p:cNvSpPr>
          <p:nvPr/>
        </p:nvSpPr>
        <p:spPr bwMode="auto">
          <a:xfrm flipH="1" flipV="1">
            <a:off x="7543800" y="2362200"/>
            <a:ext cx="152400" cy="152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6" name="Line 22"/>
          <p:cNvSpPr>
            <a:spLocks noChangeShapeType="1"/>
          </p:cNvSpPr>
          <p:nvPr/>
        </p:nvSpPr>
        <p:spPr bwMode="auto">
          <a:xfrm flipH="1" flipV="1">
            <a:off x="7391400" y="2209800"/>
            <a:ext cx="38100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7" name="Rectangle 24" descr="Wide downward diagonal"/>
          <p:cNvSpPr>
            <a:spLocks noChangeArrowheads="1"/>
          </p:cNvSpPr>
          <p:nvPr/>
        </p:nvSpPr>
        <p:spPr bwMode="auto">
          <a:xfrm rot="-2146082">
            <a:off x="7556500" y="1947863"/>
            <a:ext cx="457200" cy="228600"/>
          </a:xfrm>
          <a:prstGeom prst="rect">
            <a:avLst/>
          </a:prstGeom>
          <a:pattFill prst="wdDnDiag">
            <a:fgClr>
              <a:schemeClr val="accent1"/>
            </a:fgClr>
            <a:bgClr>
              <a:srgbClr val="FFFFFF"/>
            </a:bgClr>
          </a:patt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9808" name="Rectangle 25"/>
          <p:cNvSpPr>
            <a:spLocks noChangeArrowheads="1"/>
          </p:cNvSpPr>
          <p:nvPr/>
        </p:nvSpPr>
        <p:spPr bwMode="auto">
          <a:xfrm rot="-2146082">
            <a:off x="2971800" y="1905000"/>
            <a:ext cx="457200" cy="22860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9809" name="Rectangle 26"/>
          <p:cNvSpPr>
            <a:spLocks noChangeArrowheads="1"/>
          </p:cNvSpPr>
          <p:nvPr/>
        </p:nvSpPr>
        <p:spPr bwMode="auto">
          <a:xfrm rot="-1698320">
            <a:off x="2819400" y="3235325"/>
            <a:ext cx="533400" cy="15240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9810" name="Text Box 27"/>
          <p:cNvSpPr txBox="1">
            <a:spLocks noChangeArrowheads="1"/>
          </p:cNvSpPr>
          <p:nvPr/>
        </p:nvSpPr>
        <p:spPr bwMode="auto">
          <a:xfrm>
            <a:off x="4572000" y="2362201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chemeClr val="bg1"/>
                </a:solidFill>
                <a:latin typeface="Arial" charset="0"/>
              </a:rPr>
              <a:t>L5</a:t>
            </a:r>
            <a:endParaRPr lang="en-AU" altLang="en-US" sz="1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9811" name="Text Box 28"/>
          <p:cNvSpPr txBox="1">
            <a:spLocks noChangeArrowheads="1"/>
          </p:cNvSpPr>
          <p:nvPr/>
        </p:nvSpPr>
        <p:spPr bwMode="auto">
          <a:xfrm>
            <a:off x="4038600" y="3886201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chemeClr val="bg1"/>
                </a:solidFill>
                <a:latin typeface="Arial" charset="0"/>
              </a:rPr>
              <a:t>S1</a:t>
            </a:r>
            <a:endParaRPr lang="en-AU" altLang="en-US" sz="1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9812" name="Text Box 29"/>
          <p:cNvSpPr txBox="1">
            <a:spLocks noChangeArrowheads="1"/>
          </p:cNvSpPr>
          <p:nvPr/>
        </p:nvSpPr>
        <p:spPr bwMode="auto">
          <a:xfrm>
            <a:off x="8686800" y="2133600"/>
            <a:ext cx="91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L5 TP</a:t>
            </a:r>
            <a:endParaRPr lang="en-AU" altLang="en-US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9813" name="Text Box 30"/>
          <p:cNvSpPr txBox="1">
            <a:spLocks noChangeArrowheads="1"/>
          </p:cNvSpPr>
          <p:nvPr/>
        </p:nvSpPr>
        <p:spPr bwMode="auto">
          <a:xfrm>
            <a:off x="8001000" y="1524000"/>
            <a:ext cx="91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L4 mb</a:t>
            </a:r>
            <a:endParaRPr lang="en-AU" altLang="en-US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9814" name="Text Box 31"/>
          <p:cNvSpPr txBox="1">
            <a:spLocks noChangeArrowheads="1"/>
          </p:cNvSpPr>
          <p:nvPr/>
        </p:nvSpPr>
        <p:spPr bwMode="auto">
          <a:xfrm>
            <a:off x="7924800" y="2971800"/>
            <a:ext cx="91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L5 dr</a:t>
            </a:r>
            <a:endParaRPr lang="en-AU" altLang="en-US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9815" name="Text Box 32"/>
          <p:cNvSpPr txBox="1">
            <a:spLocks noChangeArrowheads="1"/>
          </p:cNvSpPr>
          <p:nvPr/>
        </p:nvSpPr>
        <p:spPr bwMode="auto">
          <a:xfrm>
            <a:off x="7543800" y="351948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chemeClr val="bg1"/>
                </a:solidFill>
                <a:latin typeface="Arial" charset="0"/>
              </a:rPr>
              <a:t>ala</a:t>
            </a:r>
            <a:endParaRPr lang="en-AU" altLang="en-US" sz="1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9816" name="Text Box 33"/>
          <p:cNvSpPr txBox="1">
            <a:spLocks noChangeArrowheads="1"/>
          </p:cNvSpPr>
          <p:nvPr/>
        </p:nvSpPr>
        <p:spPr bwMode="auto">
          <a:xfrm>
            <a:off x="6324600" y="26670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latin typeface="Arial" charset="0"/>
              </a:rPr>
              <a:t>S1 sap</a:t>
            </a:r>
            <a:endParaRPr lang="en-AU" altLang="en-US" sz="1600" b="1">
              <a:latin typeface="Arial" charset="0"/>
            </a:endParaRPr>
          </a:p>
        </p:txBody>
      </p:sp>
      <p:sp>
        <p:nvSpPr>
          <p:cNvPr id="289817" name="Text Box 34"/>
          <p:cNvSpPr txBox="1">
            <a:spLocks noChangeArrowheads="1"/>
          </p:cNvSpPr>
          <p:nvPr/>
        </p:nvSpPr>
        <p:spPr bwMode="auto">
          <a:xfrm>
            <a:off x="6705600" y="1919288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latin typeface="Arial" charset="0"/>
              </a:rPr>
              <a:t>mal</a:t>
            </a:r>
            <a:endParaRPr lang="en-AU" altLang="en-US" sz="1600" b="1">
              <a:latin typeface="Arial" charset="0"/>
            </a:endParaRPr>
          </a:p>
        </p:txBody>
      </p:sp>
      <p:sp>
        <p:nvSpPr>
          <p:cNvPr id="289818" name="Text Box 35"/>
          <p:cNvSpPr txBox="1">
            <a:spLocks noChangeArrowheads="1"/>
          </p:cNvSpPr>
          <p:nvPr/>
        </p:nvSpPr>
        <p:spPr bwMode="auto">
          <a:xfrm>
            <a:off x="6400800" y="1157288"/>
            <a:ext cx="91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latin typeface="Arial" charset="0"/>
              </a:rPr>
              <a:t>L5 sap</a:t>
            </a:r>
            <a:endParaRPr lang="en-AU" altLang="en-US" sz="1600" b="1">
              <a:latin typeface="Arial" charset="0"/>
            </a:endParaRPr>
          </a:p>
        </p:txBody>
      </p:sp>
      <p:sp>
        <p:nvSpPr>
          <p:cNvPr id="289819" name="Line 36"/>
          <p:cNvSpPr>
            <a:spLocks noChangeShapeType="1"/>
          </p:cNvSpPr>
          <p:nvPr/>
        </p:nvSpPr>
        <p:spPr bwMode="auto">
          <a:xfrm flipH="1" flipV="1">
            <a:off x="7315200" y="2038350"/>
            <a:ext cx="457200" cy="400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20" name="Text Box 37"/>
          <p:cNvSpPr txBox="1">
            <a:spLocks noChangeArrowheads="1"/>
          </p:cNvSpPr>
          <p:nvPr/>
        </p:nvSpPr>
        <p:spPr bwMode="auto">
          <a:xfrm>
            <a:off x="1524000" y="4724400"/>
            <a:ext cx="5334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latin typeface="Arial" charset="0"/>
              </a:rPr>
              <a:t>A</a:t>
            </a:r>
            <a:endParaRPr lang="en-AU" altLang="en-US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9821" name="Text Box 38"/>
          <p:cNvSpPr txBox="1">
            <a:spLocks noChangeArrowheads="1"/>
          </p:cNvSpPr>
          <p:nvPr/>
        </p:nvSpPr>
        <p:spPr bwMode="auto">
          <a:xfrm>
            <a:off x="6096000" y="4724400"/>
            <a:ext cx="5334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latin typeface="Arial" charset="0"/>
              </a:rPr>
              <a:t>B</a:t>
            </a:r>
            <a:endParaRPr lang="en-AU" altLang="en-US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9822" name="TextBox 29"/>
          <p:cNvSpPr txBox="1">
            <a:spLocks noChangeArrowheads="1"/>
          </p:cNvSpPr>
          <p:nvPr/>
        </p:nvSpPr>
        <p:spPr bwMode="auto">
          <a:xfrm>
            <a:off x="2754313" y="5638801"/>
            <a:ext cx="6837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Lesion the middle 2/4</a:t>
            </a:r>
            <a:r>
              <a:rPr lang="en-US" altLang="en-US" baseline="30000">
                <a:solidFill>
                  <a:srgbClr val="FFC000"/>
                </a:solidFill>
              </a:rPr>
              <a:t>ths</a:t>
            </a:r>
            <a:r>
              <a:rPr lang="en-US" altLang="en-US">
                <a:solidFill>
                  <a:srgbClr val="FFC000"/>
                </a:solidFill>
              </a:rPr>
              <a:t> of the SAP for L1-4 MB RF</a:t>
            </a:r>
          </a:p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Lesion the mid and post 1/3 of the SAP for L5 DR RF</a:t>
            </a:r>
          </a:p>
        </p:txBody>
      </p:sp>
      <p:cxnSp>
        <p:nvCxnSpPr>
          <p:cNvPr id="32" name="Straight Connector 31"/>
          <p:cNvCxnSpPr/>
          <p:nvPr/>
        </p:nvCxnSpPr>
        <p:spPr>
          <a:xfrm rot="16200000" flipV="1">
            <a:off x="3124200" y="2362200"/>
            <a:ext cx="3581400" cy="312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V="1">
            <a:off x="2223294" y="4202906"/>
            <a:ext cx="2794000" cy="1144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9825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0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4" descr="C:\Documents and Settings\dmb - NikBogduk\My Documents\2003\ISIS\December Replacements\LumRF\trajectory latera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4572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19" name="Picture 5" descr="C:\Documents and Settings\dmb - NikBogduk\My Documents\2003\ISIS\December Replacements\LumRF\trajectory parallel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5314"/>
            <a:ext cx="4495800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0" name="Text Box 6"/>
          <p:cNvSpPr txBox="1">
            <a:spLocks noChangeArrowheads="1"/>
          </p:cNvSpPr>
          <p:nvPr/>
        </p:nvSpPr>
        <p:spPr bwMode="auto">
          <a:xfrm>
            <a:off x="1600200" y="4343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Arial" charset="0"/>
              </a:rPr>
              <a:t>A</a:t>
            </a:r>
            <a:endParaRPr lang="en-AU" altLang="en-US" b="1">
              <a:latin typeface="Arial" charset="0"/>
            </a:endParaRPr>
          </a:p>
        </p:txBody>
      </p:sp>
      <p:sp>
        <p:nvSpPr>
          <p:cNvPr id="290821" name="Text Box 7"/>
          <p:cNvSpPr txBox="1">
            <a:spLocks noChangeArrowheads="1"/>
          </p:cNvSpPr>
          <p:nvPr/>
        </p:nvSpPr>
        <p:spPr bwMode="auto">
          <a:xfrm>
            <a:off x="6172200" y="4343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Arial" charset="0"/>
              </a:rPr>
              <a:t>B</a:t>
            </a:r>
            <a:endParaRPr lang="en-AU" altLang="en-US" b="1">
              <a:latin typeface="Arial" charset="0"/>
            </a:endParaRPr>
          </a:p>
        </p:txBody>
      </p:sp>
      <p:pic>
        <p:nvPicPr>
          <p:cNvPr id="2908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39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943" y="152400"/>
            <a:ext cx="3175000" cy="367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193" y="3822700"/>
            <a:ext cx="2984500" cy="3035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764" y="576942"/>
            <a:ext cx="1816100" cy="283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614" y="3822700"/>
            <a:ext cx="1676400" cy="273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31086" y="1525885"/>
            <a:ext cx="11977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L5DR RF</a:t>
            </a:r>
          </a:p>
          <a:p>
            <a:r>
              <a:rPr lang="en-US" dirty="0"/>
              <a:t>16 </a:t>
            </a:r>
            <a:r>
              <a:rPr lang="en-US" dirty="0" err="1"/>
              <a:t>guage</a:t>
            </a:r>
            <a:endParaRPr lang="en-US" dirty="0"/>
          </a:p>
          <a:p>
            <a:r>
              <a:rPr lang="en-US" dirty="0"/>
              <a:t>2 </a:t>
            </a:r>
            <a:r>
              <a:rPr lang="en-US" dirty="0" smtClean="0"/>
              <a:t>lesions</a:t>
            </a:r>
          </a:p>
          <a:p>
            <a:endParaRPr lang="en-US" dirty="0"/>
          </a:p>
          <a:p>
            <a:r>
              <a:rPr lang="en-US" dirty="0" smtClean="0"/>
              <a:t>JSB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2623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1860550"/>
            <a:ext cx="2159000" cy="3136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836" y="1638300"/>
            <a:ext cx="2324100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864" y="1536700"/>
            <a:ext cx="2400300" cy="378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76411" y="1860550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3019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950"/>
            <a:ext cx="6134100" cy="588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02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4"/>
          <p:cNvSpPr>
            <a:spLocks noGrp="1"/>
          </p:cNvSpPr>
          <p:nvPr>
            <p:ph type="title"/>
          </p:nvPr>
        </p:nvSpPr>
        <p:spPr>
          <a:xfrm>
            <a:off x="2412430" y="443345"/>
            <a:ext cx="7315200" cy="1490937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Optimal Technique = Optimal RF Outcomes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884566" y="2518721"/>
          <a:ext cx="8391720" cy="3817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344"/>
                <a:gridCol w="1678344"/>
                <a:gridCol w="1678344"/>
                <a:gridCol w="1678344"/>
                <a:gridCol w="1678344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Study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Parallel Lesion?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Single/Multi Lesion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Needle Guage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Outcome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Leclaire, van Wijk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33%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Burnham, van Kleef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Yes/near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single/multi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55%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Cohen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single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64%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Dreyfuss, Reiz, Gofeld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multi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16-18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87%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McCormick 2015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single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55% (pain/</a:t>
                      </a:r>
                      <a:r>
                        <a:rPr lang="en-US" sz="1400" dirty="0" err="1" smtClean="0"/>
                        <a:t>fx</a:t>
                      </a:r>
                      <a:r>
                        <a:rPr lang="en-US" sz="1400" dirty="0" smtClean="0"/>
                        <a:t> &gt;50%)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MacVicar</a:t>
                      </a:r>
                      <a:r>
                        <a:rPr lang="en-US" sz="1400" dirty="0" smtClean="0"/>
                        <a:t> 2013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multi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55% (complete relief)</a:t>
                      </a:r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04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82" y="0"/>
            <a:ext cx="10067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469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-1"/>
            <a:ext cx="9692640" cy="141078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Conclusions: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Steps towards better LRF outcomes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260" y="1754174"/>
            <a:ext cx="10419252" cy="46189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Select patients so that odds of having facet pain are high</a:t>
            </a:r>
          </a:p>
          <a:p>
            <a:endParaRPr lang="en-US" sz="2800" dirty="0" smtClean="0"/>
          </a:p>
          <a:p>
            <a:r>
              <a:rPr lang="en-US" sz="2800" dirty="0" smtClean="0"/>
              <a:t>Meticulous medial branch block technique</a:t>
            </a:r>
          </a:p>
          <a:p>
            <a:endParaRPr lang="en-US" sz="2800" dirty="0" smtClean="0"/>
          </a:p>
          <a:p>
            <a:r>
              <a:rPr lang="en-US" sz="2800" dirty="0" smtClean="0"/>
              <a:t>Select only diagnostic (&gt;70-80% relief) MBB results</a:t>
            </a:r>
          </a:p>
          <a:p>
            <a:endParaRPr lang="en-US" sz="2800" dirty="0" smtClean="0"/>
          </a:p>
          <a:p>
            <a:r>
              <a:rPr lang="en-US" sz="2800" dirty="0" smtClean="0"/>
              <a:t>Meticulous RF technique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40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Study your art!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…and know your anatomy.</a:t>
            </a:r>
          </a:p>
        </p:txBody>
      </p:sp>
    </p:spTree>
    <p:extLst>
      <p:ext uri="{BB962C8B-B14F-4D97-AF65-F5344CB8AC3E}">
        <p14:creationId xmlns:p14="http://schemas.microsoft.com/office/powerpoint/2010/main" val="115644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645" y="857250"/>
            <a:ext cx="3980713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1820" y="4556413"/>
            <a:ext cx="20665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Photo by Paul Dreyfuss</a:t>
            </a:r>
          </a:p>
        </p:txBody>
      </p:sp>
    </p:spTree>
    <p:extLst>
      <p:ext uri="{BB962C8B-B14F-4D97-AF65-F5344CB8AC3E}">
        <p14:creationId xmlns:p14="http://schemas.microsoft.com/office/powerpoint/2010/main" val="13889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559</TotalTime>
  <Words>3514</Words>
  <Application>Microsoft Office PowerPoint</Application>
  <PresentationFormat>Custom</PresentationFormat>
  <Paragraphs>617</Paragraphs>
  <Slides>101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View</vt:lpstr>
      <vt:lpstr>Key Determinants of Lumbar Medial Branch RF Ablation Outcomes</vt:lpstr>
      <vt:lpstr>Disclosures</vt:lpstr>
      <vt:lpstr>Objectives</vt:lpstr>
      <vt:lpstr>Terminology</vt:lpstr>
      <vt:lpstr>PowerPoint Presentation</vt:lpstr>
      <vt:lpstr>PowerPoint Presentation</vt:lpstr>
      <vt:lpstr>PowerPoint Presentation</vt:lpstr>
      <vt:lpstr>PowerPoint Presentation</vt:lpstr>
      <vt:lpstr>IA LZJ Injection Technique</vt:lpstr>
      <vt:lpstr>Lumbar/Cervical IA Steroid: Evidence Review - Thank you to BM and PD</vt:lpstr>
      <vt:lpstr>Lumbar Facet Pain:  IA steroid injections</vt:lpstr>
      <vt:lpstr>Facet IA Steroid Injections</vt:lpstr>
      <vt:lpstr>MPW* Guidelines: Facet injections *Multi-specialty Pain Workgroup</vt:lpstr>
      <vt:lpstr>Lumbar Medial Branch Blocks</vt:lpstr>
      <vt:lpstr>LZJ – Anatomy of the Innervation</vt:lpstr>
      <vt:lpstr>Spinal Innervation</vt:lpstr>
      <vt:lpstr>Spinal Innervation: Facet Joint</vt:lpstr>
      <vt:lpstr>PowerPoint Presentation</vt:lpstr>
      <vt:lpstr>PowerPoint Presentation</vt:lpstr>
      <vt:lpstr>PowerPoint Presentation</vt:lpstr>
      <vt:lpstr>PowerPoint Presentation</vt:lpstr>
      <vt:lpstr>Resource for Technique and Background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LZJ - Medial Branch Blocks</vt:lpstr>
      <vt:lpstr>MBB ZJ Anesthesia Validation</vt:lpstr>
      <vt:lpstr>MBB ZJ Anesthesia Validation</vt:lpstr>
      <vt:lpstr>PowerPoint Presentation</vt:lpstr>
      <vt:lpstr>PowerPoint Presentation</vt:lpstr>
      <vt:lpstr>PowerPoint Presentation</vt:lpstr>
      <vt:lpstr>Medial Branch Radiofrequency Neurotomies (RFN) - Lumbar</vt:lpstr>
      <vt:lpstr>PowerPoint Presentation</vt:lpstr>
      <vt:lpstr>PowerPoint Presentation</vt:lpstr>
      <vt:lpstr>PowerPoint Presentation</vt:lpstr>
      <vt:lpstr>L1-4 MBBs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L5 DR Blocks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A TEST: VALIDITY </vt:lpstr>
      <vt:lpstr>PowerPoint Presentation</vt:lpstr>
      <vt:lpstr>Medial Branch Blocks Validity - Cervical</vt:lpstr>
      <vt:lpstr>PowerPoint Presentation</vt:lpstr>
      <vt:lpstr>PowerPoint Presentation</vt:lpstr>
      <vt:lpstr>Steps towards better LRF outcomes</vt:lpstr>
      <vt:lpstr>LZJ - Clinical Diagnosis</vt:lpstr>
      <vt:lpstr>Differentiating Axial LBP Source - Prevalence</vt:lpstr>
      <vt:lpstr>Differentiating Sources of Axial LBP</vt:lpstr>
      <vt:lpstr>PowerPoint Presentation</vt:lpstr>
      <vt:lpstr>LZJ Clinical Diagnosis</vt:lpstr>
      <vt:lpstr>PowerPoint Presentation</vt:lpstr>
      <vt:lpstr>PowerPoint Presentation</vt:lpstr>
      <vt:lpstr>Clinical Prediction Rules Based on 7 Variables</vt:lpstr>
      <vt:lpstr>Extension/Rotation Test</vt:lpstr>
      <vt:lpstr>Clinical Predictive Rule (5)</vt:lpstr>
      <vt:lpstr>LZJ Clinical Diagnosis</vt:lpstr>
      <vt:lpstr>Clinical Predictors of Pain Generators (Algorithm for LBP) </vt:lpstr>
      <vt:lpstr>Algorithm Highlights</vt:lpstr>
      <vt:lpstr>MBB Response Interpretation Recommendations</vt:lpstr>
      <vt:lpstr>What are appropriate selection criteria for MB RF Neurotomy?</vt:lpstr>
      <vt:lpstr>PowerPoint Presentation</vt:lpstr>
      <vt:lpstr>Cohen 0, 1, 2 Block Cost-Effectiveness Study</vt:lpstr>
      <vt:lpstr>Dreyfuss LMB RFN Prospective Audit (Dreyfuss, et al. Spine 2000)</vt:lpstr>
      <vt:lpstr>Dual MBB superior to IA block in predicting successful RF outcomes; Cohen, et al. 2015</vt:lpstr>
      <vt:lpstr>Optimal Selection = Optimal RF Outcomes Dual Blocks with &gt;80% Relief Best</vt:lpstr>
      <vt:lpstr>Derby, et al Pain Medicine 2012</vt:lpstr>
      <vt:lpstr>Lesion Size (Technique) Important</vt:lpstr>
      <vt:lpstr>Large and multiple lesions necessary</vt:lpstr>
      <vt:lpstr>RF Lesion of L3 MB at L4 SAP Goal of Coverage of Target Zone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Optimal Technique = Optimal RF Outcomes</vt:lpstr>
      <vt:lpstr>PowerPoint Presentation</vt:lpstr>
      <vt:lpstr>Conclusions: Steps towards better LRF outcomes</vt:lpstr>
      <vt:lpstr>Study your art!</vt:lpstr>
      <vt:lpstr>PowerPoint Presentation</vt:lpstr>
      <vt:lpstr>Lumbar Facet Pain:  IA steroid injections</vt:lpstr>
      <vt:lpstr>Lumbar Facet Pain:  IA steroid injections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Determinants of Medial Branch RF Ablation Successful Outcomes</dc:title>
  <dc:creator>Scott Bainbridge</dc:creator>
  <cp:lastModifiedBy>maureen</cp:lastModifiedBy>
  <cp:revision>41</cp:revision>
  <dcterms:created xsi:type="dcterms:W3CDTF">2016-12-03T15:19:35Z</dcterms:created>
  <dcterms:modified xsi:type="dcterms:W3CDTF">2017-04-23T13:46:40Z</dcterms:modified>
</cp:coreProperties>
</file>