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19" r:id="rId1"/>
  </p:sldMasterIdLst>
  <p:notesMasterIdLst>
    <p:notesMasterId r:id="rId43"/>
  </p:notesMasterIdLst>
  <p:handoutMasterIdLst>
    <p:handoutMasterId r:id="rId44"/>
  </p:handoutMasterIdLst>
  <p:sldIdLst>
    <p:sldId id="256" r:id="rId2"/>
    <p:sldId id="438" r:id="rId3"/>
    <p:sldId id="456" r:id="rId4"/>
    <p:sldId id="616" r:id="rId5"/>
    <p:sldId id="559" r:id="rId6"/>
    <p:sldId id="603" r:id="rId7"/>
    <p:sldId id="535" r:id="rId8"/>
    <p:sldId id="539" r:id="rId9"/>
    <p:sldId id="540" r:id="rId10"/>
    <p:sldId id="618" r:id="rId11"/>
    <p:sldId id="605" r:id="rId12"/>
    <p:sldId id="607" r:id="rId13"/>
    <p:sldId id="545" r:id="rId14"/>
    <p:sldId id="534" r:id="rId15"/>
    <p:sldId id="610" r:id="rId16"/>
    <p:sldId id="611" r:id="rId17"/>
    <p:sldId id="615" r:id="rId18"/>
    <p:sldId id="609" r:id="rId19"/>
    <p:sldId id="608" r:id="rId20"/>
    <p:sldId id="614" r:id="rId21"/>
    <p:sldId id="617" r:id="rId22"/>
    <p:sldId id="612" r:id="rId23"/>
    <p:sldId id="619" r:id="rId24"/>
    <p:sldId id="606" r:id="rId25"/>
    <p:sldId id="613" r:id="rId26"/>
    <p:sldId id="547" r:id="rId27"/>
    <p:sldId id="548" r:id="rId28"/>
    <p:sldId id="546" r:id="rId29"/>
    <p:sldId id="549" r:id="rId30"/>
    <p:sldId id="550" r:id="rId31"/>
    <p:sldId id="551" r:id="rId32"/>
    <p:sldId id="552" r:id="rId33"/>
    <p:sldId id="578" r:id="rId34"/>
    <p:sldId id="579" r:id="rId35"/>
    <p:sldId id="582" r:id="rId36"/>
    <p:sldId id="586" r:id="rId37"/>
    <p:sldId id="620" r:id="rId38"/>
    <p:sldId id="591" r:id="rId39"/>
    <p:sldId id="592" r:id="rId40"/>
    <p:sldId id="599" r:id="rId41"/>
    <p:sldId id="60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9803E"/>
    <a:srgbClr val="52D0B8"/>
    <a:srgbClr val="FFFFFF"/>
    <a:srgbClr val="97D0B4"/>
    <a:srgbClr val="FF2501"/>
    <a:srgbClr val="130601"/>
    <a:srgbClr val="3CFE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128"/>
                <a:cs typeface="ＭＳ Ｐゴシック" charset="-128"/>
              </a:defRPr>
            </a:lvl1pPr>
          </a:lstStyle>
          <a:p>
            <a:pPr>
              <a:defRPr/>
            </a:pPr>
            <a:endParaRPr lang="en-US"/>
          </a:p>
        </p:txBody>
      </p:sp>
      <p:sp>
        <p:nvSpPr>
          <p:cNvPr id="151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cs typeface="ＭＳ Ｐゴシック" charset="-128"/>
              </a:defRPr>
            </a:lvl1pPr>
          </a:lstStyle>
          <a:p>
            <a:pPr>
              <a:defRPr/>
            </a:pPr>
            <a:endParaRPr lang="en-US"/>
          </a:p>
        </p:txBody>
      </p:sp>
      <p:sp>
        <p:nvSpPr>
          <p:cNvPr id="151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128"/>
                <a:cs typeface="ＭＳ Ｐゴシック" charset="-128"/>
              </a:defRPr>
            </a:lvl1pPr>
          </a:lstStyle>
          <a:p>
            <a:pPr>
              <a:defRPr/>
            </a:pPr>
            <a:endParaRPr lang="en-US"/>
          </a:p>
        </p:txBody>
      </p:sp>
      <p:sp>
        <p:nvSpPr>
          <p:cNvPr id="151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53DEC3D-D8F2-C240-AE59-499AD1D077C3}" type="slidenum">
              <a:rPr lang="en-US"/>
              <a:pPr/>
              <a:t>‹#›</a:t>
            </a:fld>
            <a:endParaRPr lang="en-US"/>
          </a:p>
        </p:txBody>
      </p:sp>
    </p:spTree>
    <p:extLst>
      <p:ext uri="{BB962C8B-B14F-4D97-AF65-F5344CB8AC3E}">
        <p14:creationId xmlns:p14="http://schemas.microsoft.com/office/powerpoint/2010/main" val="224329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56A5692-5252-3743-99E2-7651F9C01D91}" type="datetime1">
              <a:rPr lang="en-US"/>
              <a:pPr/>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A8B565A-E162-2B46-89BA-452FC415E286}" type="slidenum">
              <a:rPr lang="en-US"/>
              <a:pPr/>
              <a:t>‹#›</a:t>
            </a:fld>
            <a:endParaRPr lang="en-US"/>
          </a:p>
        </p:txBody>
      </p:sp>
    </p:spTree>
    <p:extLst>
      <p:ext uri="{BB962C8B-B14F-4D97-AF65-F5344CB8AC3E}">
        <p14:creationId xmlns:p14="http://schemas.microsoft.com/office/powerpoint/2010/main" val="47238806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Calibri" charset="0"/>
                <a:ea typeface="ＭＳ Ｐゴシック" charset="0"/>
                <a:cs typeface="ＭＳ Ｐゴシック" charset="0"/>
              </a:rPr>
              <a:t>Hi everyone!  Thanks so much for coming.  Today I’ll be</a:t>
            </a:r>
            <a:r>
              <a:rPr lang="en-US" baseline="0" dirty="0">
                <a:latin typeface="Calibri" charset="0"/>
                <a:ea typeface="ＭＳ Ｐゴシック" charset="0"/>
                <a:cs typeface="ＭＳ Ｐゴシック" charset="0"/>
              </a:rPr>
              <a:t> talking about alternative approaches to pain management.</a:t>
            </a:r>
            <a:endParaRPr lang="en-US" dirty="0">
              <a:latin typeface="Calibri" charset="0"/>
              <a:ea typeface="ＭＳ Ｐゴシック" charset="0"/>
              <a:cs typeface="ＭＳ Ｐゴシック"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5BB14394-5A9D-0E42-8642-3641FEFA7C98}" type="slidenum">
              <a:rPr lang="en-US"/>
              <a:pPr/>
              <a:t>1</a:t>
            </a:fld>
            <a:endParaRPr lang="en-US"/>
          </a:p>
        </p:txBody>
      </p:sp>
    </p:spTree>
    <p:extLst>
      <p:ext uri="{BB962C8B-B14F-4D97-AF65-F5344CB8AC3E}">
        <p14:creationId xmlns:p14="http://schemas.microsoft.com/office/powerpoint/2010/main" val="374459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64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 These last two should be done by instructors who are aware of the individual</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specific injury, and be able to instruct on how to avoid positions or movements that may hurt them.  A general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class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at the local gym isn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the answer.  It may be good for prevention, but not after an injury.</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2778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46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 (********) Feldenkrais &amp; 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ai chi are low-impact mov</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t-based therapies that can really change somebody who has been sedentary for a long-time.</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20278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34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 But we still use it a lot for LBP despite the evidence against it.  So think about why that may be &amp; keep that in mind for later. *</a:t>
            </a:r>
          </a:p>
        </p:txBody>
      </p:sp>
    </p:spTree>
    <p:extLst>
      <p:ext uri="{BB962C8B-B14F-4D97-AF65-F5344CB8AC3E}">
        <p14:creationId xmlns:p14="http://schemas.microsoft.com/office/powerpoint/2010/main" val="2883815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An ancient modality that has withstood the test of time despite our ability to fully understand how it works. (**) But there are a few theories of action: ***.  ***.</a:t>
            </a:r>
          </a:p>
        </p:txBody>
      </p:sp>
    </p:spTree>
    <p:extLst>
      <p:ext uri="{BB962C8B-B14F-4D97-AF65-F5344CB8AC3E}">
        <p14:creationId xmlns:p14="http://schemas.microsoft.com/office/powerpoint/2010/main" val="254776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2638" indent="-300038">
              <a:defRPr>
                <a:solidFill>
                  <a:schemeClr val="tx1"/>
                </a:solidFill>
                <a:latin typeface="Arial" panose="020B0604020202020204" pitchFamily="34" charset="0"/>
                <a:ea typeface="MS PGothic" panose="020B0600070205080204" pitchFamily="34" charset="-128"/>
              </a:defRPr>
            </a:lvl2pPr>
            <a:lvl3pPr marL="1206500" indent="-239713">
              <a:defRPr>
                <a:solidFill>
                  <a:schemeClr val="tx1"/>
                </a:solidFill>
                <a:latin typeface="Arial" panose="020B0604020202020204" pitchFamily="34" charset="0"/>
                <a:ea typeface="MS PGothic" panose="020B0600070205080204" pitchFamily="34" charset="-128"/>
              </a:defRPr>
            </a:lvl3pPr>
            <a:lvl4pPr marL="1690688" indent="-239713">
              <a:defRPr>
                <a:solidFill>
                  <a:schemeClr val="tx1"/>
                </a:solidFill>
                <a:latin typeface="Arial" panose="020B0604020202020204" pitchFamily="34" charset="0"/>
                <a:ea typeface="MS PGothic" panose="020B0600070205080204" pitchFamily="34" charset="-128"/>
              </a:defRPr>
            </a:lvl4pPr>
            <a:lvl5pPr marL="2173288" indent="-239713">
              <a:defRPr>
                <a:solidFill>
                  <a:schemeClr val="tx1"/>
                </a:solidFill>
                <a:latin typeface="Arial" panose="020B0604020202020204" pitchFamily="34" charset="0"/>
                <a:ea typeface="MS PGothic" panose="020B0600070205080204" pitchFamily="34" charset="-128"/>
              </a:defRPr>
            </a:lvl5pPr>
            <a:lvl6pPr marL="2630488" indent="-2397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87688" indent="-2397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44888" indent="-2397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2088" indent="-2397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C358A7-367A-45ED-A28C-22DDC93F31B4}" type="slidenum">
              <a:rPr lang="en-US" altLang="en-US" smtClean="0"/>
              <a:pPr/>
              <a:t>21</a:t>
            </a:fld>
            <a:endParaRPr lang="en-US" altLang="en-US"/>
          </a:p>
        </p:txBody>
      </p:sp>
      <p:sp>
        <p:nvSpPr>
          <p:cNvPr id="3789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298512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85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 (*)**  *(*)*  *(*)*</a:t>
            </a:r>
          </a:p>
        </p:txBody>
      </p:sp>
    </p:spTree>
    <p:extLst>
      <p:ext uri="{BB962C8B-B14F-4D97-AF65-F5344CB8AC3E}">
        <p14:creationId xmlns:p14="http://schemas.microsoft.com/office/powerpoint/2010/main" val="2699428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83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We don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know everything &amp; if we think we do we can look foolish.  As a result, we should be open to other ways to help our patients, remembering to first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do no harm</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4546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05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878488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ln>
            <a:miter lim="800000"/>
            <a:headEnd/>
            <a:tailEnd/>
          </a:ln>
        </p:spPr>
        <p:txBody>
          <a:bodyPr/>
          <a:lstStyle/>
          <a:p>
            <a:fld id="{DAE416C0-2A4D-FA49-A742-33442E02D86B}" type="slidenum">
              <a:rPr lang="en-US">
                <a:latin typeface="Arial" pitchFamily="-84" charset="0"/>
                <a:ea typeface="ＭＳ Ｐゴシック" pitchFamily="-84" charset="-128"/>
                <a:cs typeface="ＭＳ Ｐゴシック" pitchFamily="-84" charset="-128"/>
              </a:rPr>
              <a:pPr/>
              <a:t>26</a:t>
            </a:fld>
            <a:endParaRPr lang="en-US">
              <a:latin typeface="Arial" pitchFamily="-84" charset="0"/>
              <a:ea typeface="ＭＳ Ｐゴシック" pitchFamily="-84" charset="-128"/>
              <a:cs typeface="ＭＳ Ｐゴシック" pitchFamily="-84" charset="-128"/>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a:lstStyle/>
          <a:p>
            <a:r>
              <a:rPr lang="en-US">
                <a:ea typeface="ＭＳ Ｐゴシック" pitchFamily="-84" charset="-128"/>
                <a:cs typeface="ＭＳ Ｐゴシック" pitchFamily="-84" charset="-128"/>
              </a:rPr>
              <a:t>*80-90% of people with undiagnosed diffuse musculoskeletal pain had vit D deficiencies.  Not as bad here as in Chicago where I trained. *</a:t>
            </a:r>
          </a:p>
        </p:txBody>
      </p:sp>
    </p:spTree>
    <p:extLst>
      <p:ext uri="{BB962C8B-B14F-4D97-AF65-F5344CB8AC3E}">
        <p14:creationId xmlns:p14="http://schemas.microsoft.com/office/powerpoint/2010/main" val="165043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bwMode="auto">
          <a:noFill/>
        </p:spPr>
        <p:txBody>
          <a:bodyPr/>
          <a:lstStyle/>
          <a:p>
            <a:r>
              <a:rPr lang="en-US">
                <a:ea typeface="ＭＳ Ｐゴシック" pitchFamily="-84" charset="-128"/>
                <a:cs typeface="ＭＳ Ｐゴシック" pitchFamily="-84" charset="-128"/>
              </a:rPr>
              <a:t>Now we’ll get into medications and supplements</a:t>
            </a:r>
          </a:p>
        </p:txBody>
      </p:sp>
    </p:spTree>
    <p:extLst>
      <p:ext uri="{BB962C8B-B14F-4D97-AF65-F5344CB8AC3E}">
        <p14:creationId xmlns:p14="http://schemas.microsoft.com/office/powerpoint/2010/main" val="84855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6BA5B2C-1568-354E-BA8A-8160728708DC}" type="slidenum">
              <a:rPr lang="en-US"/>
              <a:pPr/>
              <a:t>2</a:t>
            </a:fld>
            <a:endParaRPr lang="en-US"/>
          </a:p>
        </p:txBody>
      </p:sp>
    </p:spTree>
    <p:extLst>
      <p:ext uri="{BB962C8B-B14F-4D97-AF65-F5344CB8AC3E}">
        <p14:creationId xmlns:p14="http://schemas.microsoft.com/office/powerpoint/2010/main" val="614691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a:lstStyle/>
          <a:p>
            <a:endParaRPr lang="en-US" sz="1300">
              <a:solidFill>
                <a:schemeClr val="bg2"/>
              </a:solidFill>
              <a:ea typeface="ＭＳ Ｐゴシック" pitchFamily="-84" charset="-128"/>
              <a:cs typeface="ＭＳ Ｐゴシック" pitchFamily="-84" charset="-128"/>
            </a:endParaRPr>
          </a:p>
        </p:txBody>
      </p:sp>
    </p:spTree>
    <p:extLst>
      <p:ext uri="{BB962C8B-B14F-4D97-AF65-F5344CB8AC3E}">
        <p14:creationId xmlns:p14="http://schemas.microsoft.com/office/powerpoint/2010/main" val="415248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Here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what we will talk about. **** Now I also apologize for some busy slides, but these are meant to be a resource if you would like to go over them later.</a:t>
            </a:r>
          </a:p>
        </p:txBody>
      </p:sp>
      <p:sp>
        <p:nvSpPr>
          <p:cNvPr id="716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2EB00D06-BC0C-D54E-B054-D31B33E2E616}" type="slidenum">
              <a:rPr lang="en-US" sz="1200"/>
              <a:pPr algn="r"/>
              <a:t>3</a:t>
            </a:fld>
            <a:endParaRPr lang="en-US" sz="1200"/>
          </a:p>
        </p:txBody>
      </p:sp>
    </p:spTree>
    <p:extLst>
      <p:ext uri="{BB962C8B-B14F-4D97-AF65-F5344CB8AC3E}">
        <p14:creationId xmlns:p14="http://schemas.microsoft.com/office/powerpoint/2010/main" val="153937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But more importantly, *And we must consider all of these influences to effectively treat patient.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2638" indent="-300038">
              <a:defRPr>
                <a:solidFill>
                  <a:schemeClr val="tx1"/>
                </a:solidFill>
                <a:latin typeface="Arial" panose="020B0604020202020204" pitchFamily="34" charset="0"/>
                <a:ea typeface="MS PGothic" panose="020B0600070205080204" pitchFamily="34" charset="-128"/>
              </a:defRPr>
            </a:lvl2pPr>
            <a:lvl3pPr marL="1206500" indent="-239713">
              <a:defRPr>
                <a:solidFill>
                  <a:schemeClr val="tx1"/>
                </a:solidFill>
                <a:latin typeface="Arial" panose="020B0604020202020204" pitchFamily="34" charset="0"/>
                <a:ea typeface="MS PGothic" panose="020B0600070205080204" pitchFamily="34" charset="-128"/>
              </a:defRPr>
            </a:lvl3pPr>
            <a:lvl4pPr marL="1690688" indent="-239713">
              <a:defRPr>
                <a:solidFill>
                  <a:schemeClr val="tx1"/>
                </a:solidFill>
                <a:latin typeface="Arial" panose="020B0604020202020204" pitchFamily="34" charset="0"/>
                <a:ea typeface="MS PGothic" panose="020B0600070205080204" pitchFamily="34" charset="-128"/>
              </a:defRPr>
            </a:lvl4pPr>
            <a:lvl5pPr marL="2173288" indent="-239713">
              <a:defRPr>
                <a:solidFill>
                  <a:schemeClr val="tx1"/>
                </a:solidFill>
                <a:latin typeface="Arial" panose="020B0604020202020204" pitchFamily="34" charset="0"/>
                <a:ea typeface="MS PGothic" panose="020B0600070205080204" pitchFamily="34" charset="-128"/>
              </a:defRPr>
            </a:lvl5pPr>
            <a:lvl6pPr marL="2630488" indent="-2397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87688" indent="-2397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44888" indent="-2397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2088" indent="-2397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538599E-59D7-4CFC-884A-E5D10CFFAFBB}" type="slidenum">
              <a:rPr lang="en-US" altLang="en-US" smtClean="0"/>
              <a:pPr/>
              <a:t>4</a:t>
            </a:fld>
            <a:endParaRPr lang="en-US" altLang="en-US"/>
          </a:p>
        </p:txBody>
      </p:sp>
      <p:sp>
        <p:nvSpPr>
          <p:cNvPr id="3584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124803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a:lstStyle/>
          <a:p>
            <a:pPr eaLnBrk="1" hangingPunct="1">
              <a:lnSpc>
                <a:spcPct val="90000"/>
              </a:lnSpc>
            </a:pPr>
            <a:r>
              <a:rPr lang="en-US">
                <a:ea typeface="ＭＳ Ｐゴシック" pitchFamily="-84" charset="-128"/>
                <a:cs typeface="ＭＳ Ｐゴシック" pitchFamily="-84" charset="-128"/>
              </a:rPr>
              <a:t>The </a:t>
            </a:r>
            <a:r>
              <a:rPr lang="en-US">
                <a:solidFill>
                  <a:srgbClr val="00007D"/>
                </a:solidFill>
                <a:ea typeface="ＭＳ Ｐゴシック" pitchFamily="-84" charset="-128"/>
                <a:cs typeface="ＭＳ Ｐゴシック" pitchFamily="-84" charset="-128"/>
              </a:rPr>
              <a:t>Colorado Board of Medical Examiners developed guidelines in an effort to cut down on fears of prescribing opioids after percieving that patients pain was not being managed adequately.</a:t>
            </a:r>
            <a:endParaRPr lang="en-US">
              <a:ea typeface="ＭＳ Ｐゴシック" pitchFamily="-84" charset="-128"/>
              <a:cs typeface="ＭＳ Ｐゴシック" pitchFamily="-84" charset="-128"/>
            </a:endParaRPr>
          </a:p>
        </p:txBody>
      </p:sp>
      <p:sp>
        <p:nvSpPr>
          <p:cNvPr id="157700" name="Slide Number Placeholder 3"/>
          <p:cNvSpPr>
            <a:spLocks noGrp="1"/>
          </p:cNvSpPr>
          <p:nvPr>
            <p:ph type="sldNum" sz="quarter" idx="5"/>
          </p:nvPr>
        </p:nvSpPr>
        <p:spPr bwMode="auto">
          <a:noFill/>
          <a:ln>
            <a:miter lim="800000"/>
            <a:headEnd/>
            <a:tailEnd/>
          </a:ln>
        </p:spPr>
        <p:txBody>
          <a:bodyPr/>
          <a:lstStyle/>
          <a:p>
            <a:fld id="{D233900C-B359-0741-B18A-94C7383522A3}" type="slidenum">
              <a:rPr lang="en-US">
                <a:latin typeface="Arial" pitchFamily="-84" charset="0"/>
                <a:ea typeface="ＭＳ Ｐゴシック" pitchFamily="-84" charset="-128"/>
                <a:cs typeface="ＭＳ Ｐゴシック" pitchFamily="-84" charset="-128"/>
              </a:rPr>
              <a:pPr/>
              <a:t>5</a:t>
            </a:fld>
            <a:endParaRPr lang="en-US">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6629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2090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80000"/>
              </a:lnSpc>
            </a:pPr>
            <a:r>
              <a:rPr lang="en-US" sz="2000">
                <a:solidFill>
                  <a:schemeClr val="bg2"/>
                </a:solidFill>
                <a:latin typeface="Calibri" charset="0"/>
                <a:ea typeface="ＭＳ Ｐゴシック" charset="0"/>
              </a:rPr>
              <a:t>****Activity and shifting focus to getting better is a crucial part of recovery and breaking pain behaviors. Rewards for accomplishing tasks and ignoring pain behaviors are keys in behavior modification and should be consistent across all aspects of their treatment and at home.</a:t>
            </a:r>
          </a:p>
          <a:p>
            <a:endParaRPr lang="en-US">
              <a:latin typeface="Calibri" charset="0"/>
              <a:ea typeface="ＭＳ Ｐゴシック" charset="0"/>
              <a:cs typeface="ＭＳ Ｐゴシック"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A854D2-D668-414F-ACB2-4BCC0042C88C}" type="slidenum">
              <a:rPr lang="en-US" sz="1200"/>
              <a:pPr/>
              <a:t>11</a:t>
            </a:fld>
            <a:endParaRPr lang="en-US" sz="1200"/>
          </a:p>
        </p:txBody>
      </p:sp>
    </p:spTree>
    <p:extLst>
      <p:ext uri="{BB962C8B-B14F-4D97-AF65-F5344CB8AC3E}">
        <p14:creationId xmlns:p14="http://schemas.microsoft.com/office/powerpoint/2010/main" val="28614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(*****)The main goal is to make the patient as functional as possible so that they can have some kind of quality in their lives.  This is done by making them an active participant in their recovery and giving them the tools to put them in charge of their pain as opposed to the other way around. This is where the hard work starts.</a:t>
            </a:r>
          </a:p>
        </p:txBody>
      </p:sp>
    </p:spTree>
    <p:extLst>
      <p:ext uri="{BB962C8B-B14F-4D97-AF65-F5344CB8AC3E}">
        <p14:creationId xmlns:p14="http://schemas.microsoft.com/office/powerpoint/2010/main" val="1193229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55982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1125459" y="329308"/>
            <a:ext cx="3392144" cy="309201"/>
          </a:xfrm>
        </p:spPr>
        <p:txBody>
          <a:bodyPr/>
          <a:lstStyle/>
          <a:p>
            <a:pPr>
              <a:defRPr/>
            </a:pPr>
            <a:endParaRPr lang="en-US"/>
          </a:p>
        </p:txBody>
      </p:sp>
      <p:sp>
        <p:nvSpPr>
          <p:cNvPr id="6" name="Slide Number Placeholder 5"/>
          <p:cNvSpPr>
            <a:spLocks noGrp="1"/>
          </p:cNvSpPr>
          <p:nvPr>
            <p:ph type="sldNum" sz="quarter" idx="12"/>
          </p:nvPr>
        </p:nvSpPr>
        <p:spPr>
          <a:xfrm>
            <a:off x="6886200" y="131730"/>
            <a:ext cx="802005" cy="503578"/>
          </a:xfrm>
        </p:spPr>
        <p:txBody>
          <a:bodyPr/>
          <a:lstStyle/>
          <a:p>
            <a:fld id="{ADD7692A-039E-6F43-BEF4-2FCBF3054E5B}"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882506322"/>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FAFCC55-8DF8-E046-AC87-2A07F508FD57}" type="slidenum">
              <a:rPr lang="en-US" smtClean="0"/>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83686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22DD4B4-B154-AE4A-8BB0-43B07579CC31}"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3605292929"/>
      </p:ext>
    </p:extLst>
  </p:cSld>
  <p:clrMapOvr>
    <a:masterClrMapping/>
  </p:clrMapOvr>
  <p:extLst>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dirty="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CBF42202-9874-4E49-A210-CDE5EDB970B7}"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3592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A0CA61D-A6C0-0F49-AF18-346D2922227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6450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6992099-6543-3B47-B309-7F8C3B78BB2E}" type="slidenum">
              <a:rPr lang="en-US" smtClean="0"/>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96918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D335F0-19D8-3E4F-87AF-CC326E9E3D2B}"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1394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6C116DA-5F90-4D43-A1E6-8A551AAF9BA8}"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9171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133CC62-2895-2047-8D2C-12F8775D30E7}" type="slidenum">
              <a:rPr lang="en-US" smtClean="0"/>
              <a:pPr/>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64473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9C521DC-8805-064F-9478-C4BFBE4CD7D8}" type="slidenum">
              <a:rPr lang="en-US" smtClean="0"/>
              <a:pPr/>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13428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1A027D4-E8A5-CF4E-A797-9ED54DD0952E}" type="slidenum">
              <a:rPr lang="en-US" smtClean="0"/>
              <a:pPr/>
              <a:t>‹#›</a:t>
            </a:fld>
            <a:endParaRPr lang="en-US"/>
          </a:p>
        </p:txBody>
      </p:sp>
    </p:spTree>
    <p:extLst>
      <p:ext uri="{BB962C8B-B14F-4D97-AF65-F5344CB8AC3E}">
        <p14:creationId xmlns:p14="http://schemas.microsoft.com/office/powerpoint/2010/main" val="3165195699"/>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D9A5C15-0DAA-DC41-BC01-FC0DB8BB046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565511661"/>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125459" y="318641"/>
            <a:ext cx="2601032" cy="320931"/>
          </a:xfrm>
        </p:spPr>
        <p:txBody>
          <a:bodyPr/>
          <a:lstStyle/>
          <a:p>
            <a:pPr>
              <a:defRPr/>
            </a:pPr>
            <a:endParaRPr lang="en-US"/>
          </a:p>
        </p:txBody>
      </p:sp>
      <p:sp>
        <p:nvSpPr>
          <p:cNvPr id="7" name="Slide Number Placeholder 6"/>
          <p:cNvSpPr>
            <a:spLocks noGrp="1"/>
          </p:cNvSpPr>
          <p:nvPr>
            <p:ph type="sldNum" sz="quarter" idx="12"/>
          </p:nvPr>
        </p:nvSpPr>
        <p:spPr>
          <a:xfrm>
            <a:off x="3726491" y="131730"/>
            <a:ext cx="795746" cy="503578"/>
          </a:xfrm>
        </p:spPr>
        <p:txBody>
          <a:bodyPr/>
          <a:lstStyle/>
          <a:p>
            <a:fld id="{CE61B16D-B3E2-C44F-8DE5-250487A85CCA}" type="slidenum">
              <a:rPr lang="en-US" smtClean="0"/>
              <a:pPr/>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309223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F7F4E93C-5C14-FA49-A059-DD9F8E925FE8}" type="slidenum">
              <a:rPr lang="en-US" smtClean="0"/>
              <a:pPr/>
              <a:t>‹#›</a:t>
            </a:fld>
            <a:endParaRPr lang="en-US"/>
          </a:p>
        </p:txBody>
      </p:sp>
    </p:spTree>
    <p:extLst>
      <p:ext uri="{BB962C8B-B14F-4D97-AF65-F5344CB8AC3E}">
        <p14:creationId xmlns:p14="http://schemas.microsoft.com/office/powerpoint/2010/main" val="475539447"/>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jcn.org/cgi/content/full/76/5/1158S" TargetMode="External"/><Relationship Id="rId2" Type="http://schemas.openxmlformats.org/officeDocument/2006/relationships/hyperlink" Target="https://nccih.nih.gov/health/herbsataglance.ht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s://www.ncbi.nlm.nih.gov/pubmed/?term=American%20Osteopathic%20Association%5bCorporate%20Author%5d" TargetMode="External"/><Relationship Id="rId7" Type="http://schemas.openxmlformats.org/officeDocument/2006/relationships/hyperlink" Target="http://www.ajcn.org/cgi/content/full/76/5/1158S" TargetMode="External"/><Relationship Id="rId2" Type="http://schemas.openxmlformats.org/officeDocument/2006/relationships/hyperlink" Target="https://www.ncbi.nlm.nih.gov/pubmed/?term=Clinical%20Guideline%20Subcommittee%20on%20Low%20Back%20Pain%5bCorporate%20Author%5d" TargetMode="External"/><Relationship Id="rId1" Type="http://schemas.openxmlformats.org/officeDocument/2006/relationships/slideLayout" Target="../slideLayouts/slideLayout2.xml"/><Relationship Id="rId6" Type="http://schemas.openxmlformats.org/officeDocument/2006/relationships/hyperlink" Target="http://www.nih.gov/news/pr/nov97/od-05.htm" TargetMode="External"/><Relationship Id="rId5" Type="http://schemas.openxmlformats.org/officeDocument/2006/relationships/hyperlink" Target="http://www.georgiapainphysicians.com/l2_edu_pharma_mod2_slides.htm" TargetMode="External"/><Relationship Id="rId4" Type="http://schemas.openxmlformats.org/officeDocument/2006/relationships/hyperlink" Target="https://www.ncbi.nlm.nih.gov/pubmed/21135197"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mailto:jclapp@cpcmd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568026"/>
            <a:ext cx="8296274" cy="1524001"/>
          </a:xfrm>
        </p:spPr>
        <p:txBody>
          <a:bodyPr/>
          <a:lstStyle/>
          <a:p>
            <a:pPr algn="ctr" eaLnBrk="1" hangingPunct="1"/>
            <a:r>
              <a:rPr lang="en-US" sz="4200" b="1" dirty="0">
                <a:ea typeface="ＭＳ Ｐゴシック" charset="0"/>
                <a:cs typeface="ＭＳ Ｐゴシック" charset="0"/>
              </a:rPr>
              <a:t>Non-Opioid Pain Management</a:t>
            </a:r>
          </a:p>
        </p:txBody>
      </p:sp>
      <p:sp>
        <p:nvSpPr>
          <p:cNvPr id="2" name="Subtitle 1"/>
          <p:cNvSpPr>
            <a:spLocks noGrp="1"/>
          </p:cNvSpPr>
          <p:nvPr>
            <p:ph type="subTitle" idx="1"/>
          </p:nvPr>
        </p:nvSpPr>
        <p:spPr>
          <a:xfrm>
            <a:off x="1685925" y="4537375"/>
            <a:ext cx="6762749" cy="1752600"/>
          </a:xfrm>
        </p:spPr>
        <p:txBody>
          <a:bodyPr>
            <a:normAutofit/>
          </a:bodyPr>
          <a:lstStyle/>
          <a:p>
            <a:pPr algn="r"/>
            <a:r>
              <a:rPr lang="en-US" sz="2200" dirty="0">
                <a:solidFill>
                  <a:schemeClr val="tx1"/>
                </a:solidFill>
              </a:rPr>
              <a:t>Jonathan Clapp, M.D.</a:t>
            </a:r>
          </a:p>
          <a:p>
            <a:pPr algn="r"/>
            <a:r>
              <a:rPr lang="en-US" sz="2200" b="1" dirty="0">
                <a:solidFill>
                  <a:schemeClr val="accent1">
                    <a:lumMod val="75000"/>
                  </a:schemeClr>
                </a:solidFill>
              </a:rPr>
              <a:t>Colorado Pain Consultants</a:t>
            </a:r>
          </a:p>
          <a:p>
            <a:pPr algn="r"/>
            <a:r>
              <a:rPr lang="en-US" sz="2200" dirty="0">
                <a:solidFill>
                  <a:schemeClr val="tx1"/>
                </a:solidFill>
              </a:rPr>
              <a:t>April 23rd, 2017</a:t>
            </a:r>
          </a:p>
        </p:txBody>
      </p:sp>
      <p:sp>
        <p:nvSpPr>
          <p:cNvPr id="3075" name="AutoShape 5" descr="gait1"/>
          <p:cNvSpPr>
            <a:spLocks noChangeAspect="1" noChangeArrowheads="1"/>
          </p:cNvSpPr>
          <p:nvPr/>
        </p:nvSpPr>
        <p:spPr bwMode="auto">
          <a:xfrm>
            <a:off x="2486025" y="690563"/>
            <a:ext cx="41719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 name="officeArt object"/>
          <p:cNvPicPr/>
          <p:nvPr/>
        </p:nvPicPr>
        <p:blipFill>
          <a:blip r:embed="rId3" cstate="print"/>
          <a:srcRect/>
          <a:stretch>
            <a:fillRect/>
          </a:stretch>
        </p:blipFill>
        <p:spPr bwMode="auto">
          <a:xfrm>
            <a:off x="533400" y="2438400"/>
            <a:ext cx="7915274" cy="1976438"/>
          </a:xfrm>
          <a:prstGeom prst="rect">
            <a:avLst/>
          </a:prstGeom>
          <a:noFill/>
          <a:ln w="12700">
            <a:noFill/>
            <a:miter lim="4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6626" y="762000"/>
            <a:ext cx="7542213" cy="1143000"/>
          </a:xfrm>
        </p:spPr>
        <p:txBody>
          <a:bodyPr>
            <a:normAutofit/>
          </a:bodyPr>
          <a:lstStyle/>
          <a:p>
            <a:pPr eaLnBrk="1" hangingPunct="1">
              <a:defRPr/>
            </a:pPr>
            <a:r>
              <a:rPr lang="en-US" sz="3600" dirty="0">
                <a:latin typeface="Arial" panose="020B0604020202020204" pitchFamily="34" charset="0"/>
                <a:ea typeface="ＭＳ Ｐゴシック" charset="0"/>
                <a:cs typeface="Arial" panose="020B0604020202020204" pitchFamily="34" charset="0"/>
              </a:rPr>
              <a:t>How can we keep patients from becoming </a:t>
            </a:r>
            <a:r>
              <a:rPr lang="ja-JP" altLang="en-US" sz="3600" dirty="0">
                <a:latin typeface="Arial" panose="020B0604020202020204" pitchFamily="34" charset="0"/>
                <a:ea typeface="ＭＳ Ｐゴシック" charset="0"/>
                <a:cs typeface="Arial" panose="020B0604020202020204" pitchFamily="34" charset="0"/>
              </a:rPr>
              <a:t>“</a:t>
            </a:r>
            <a:r>
              <a:rPr lang="en-US" altLang="ja-JP" sz="3600" dirty="0">
                <a:latin typeface="Arial" panose="020B0604020202020204" pitchFamily="34" charset="0"/>
                <a:ea typeface="ＭＳ Ｐゴシック" charset="0"/>
                <a:cs typeface="Arial" panose="020B0604020202020204" pitchFamily="34" charset="0"/>
              </a:rPr>
              <a:t>chronic</a:t>
            </a:r>
            <a:r>
              <a:rPr lang="ja-JP" altLang="en-US" sz="3600" dirty="0">
                <a:latin typeface="Arial" panose="020B0604020202020204" pitchFamily="34" charset="0"/>
                <a:ea typeface="ＭＳ Ｐゴシック" charset="0"/>
                <a:cs typeface="Arial" panose="020B0604020202020204" pitchFamily="34" charset="0"/>
              </a:rPr>
              <a:t>”</a:t>
            </a:r>
            <a:r>
              <a:rPr lang="en-US" altLang="ja-JP" sz="3600" dirty="0">
                <a:latin typeface="Arial" panose="020B0604020202020204" pitchFamily="34" charset="0"/>
                <a:ea typeface="ＭＳ Ｐゴシック" charset="0"/>
                <a:cs typeface="Arial" panose="020B0604020202020204" pitchFamily="34" charset="0"/>
              </a:rPr>
              <a:t>?</a:t>
            </a:r>
            <a:endParaRPr lang="en-US" sz="3600" dirty="0">
              <a:latin typeface="Arial" panose="020B0604020202020204" pitchFamily="34" charset="0"/>
              <a:ea typeface="ＭＳ Ｐゴシック" charset="0"/>
              <a:cs typeface="Arial" panose="020B0604020202020204" pitchFamily="34" charset="0"/>
            </a:endParaRPr>
          </a:p>
        </p:txBody>
      </p:sp>
      <p:sp>
        <p:nvSpPr>
          <p:cNvPr id="47107" name="Rectangle 4"/>
          <p:cNvSpPr>
            <a:spLocks noGrp="1" noChangeArrowheads="1"/>
          </p:cNvSpPr>
          <p:nvPr>
            <p:ph sz="half" idx="1"/>
          </p:nvPr>
        </p:nvSpPr>
        <p:spPr bwMode="auto">
          <a:xfrm>
            <a:off x="76200" y="1828800"/>
            <a:ext cx="8991600" cy="4876800"/>
          </a:xfrm>
        </p:spPr>
        <p:txBody>
          <a:bodyPr/>
          <a:lstStyle/>
          <a:p>
            <a:pPr eaLnBrk="1" hangingPunct="1">
              <a:lnSpc>
                <a:spcPct val="70000"/>
              </a:lnSpc>
            </a:pPr>
            <a:endParaRPr lang="en-US" altLang="en-US" sz="2400" dirty="0">
              <a:latin typeface="Arial" panose="020B0604020202020204" pitchFamily="34" charset="0"/>
              <a:cs typeface="Arial" panose="020B0604020202020204" pitchFamily="34" charset="0"/>
            </a:endParaRPr>
          </a:p>
          <a:p>
            <a:pPr eaLnBrk="1" hangingPunct="1">
              <a:lnSpc>
                <a:spcPct val="70000"/>
              </a:lnSpc>
            </a:pPr>
            <a:r>
              <a:rPr lang="en-US" altLang="en-US" sz="2400" dirty="0">
                <a:latin typeface="Arial" panose="020B0604020202020204" pitchFamily="34" charset="0"/>
                <a:cs typeface="Arial" panose="020B0604020202020204" pitchFamily="34" charset="0"/>
              </a:rPr>
              <a:t>Rule #1: Control the patients pain.</a:t>
            </a:r>
          </a:p>
          <a:p>
            <a:pPr lvl="1" eaLnBrk="1" hangingPunct="1">
              <a:lnSpc>
                <a:spcPct val="70000"/>
              </a:lnSpc>
            </a:pPr>
            <a:r>
              <a:rPr lang="en-US" altLang="en-US" sz="2000" dirty="0">
                <a:latin typeface="Arial" panose="020B0604020202020204" pitchFamily="34" charset="0"/>
                <a:cs typeface="Arial" panose="020B0604020202020204" pitchFamily="34" charset="0"/>
              </a:rPr>
              <a:t>Decreases the pain impulses bombarding the CNS and, as a result, lessens central sensitization. </a:t>
            </a:r>
          </a:p>
          <a:p>
            <a:pPr eaLnBrk="1" hangingPunct="1">
              <a:lnSpc>
                <a:spcPct val="70000"/>
              </a:lnSpc>
            </a:pPr>
            <a:endParaRPr lang="en-US" altLang="en-US" sz="2400" dirty="0">
              <a:latin typeface="Arial" panose="020B0604020202020204" pitchFamily="34" charset="0"/>
              <a:cs typeface="Arial" panose="020B0604020202020204" pitchFamily="34" charset="0"/>
            </a:endParaRPr>
          </a:p>
          <a:p>
            <a:pPr eaLnBrk="1" hangingPunct="1">
              <a:lnSpc>
                <a:spcPct val="70000"/>
              </a:lnSpc>
            </a:pPr>
            <a:r>
              <a:rPr lang="en-US" altLang="en-US" sz="2400" dirty="0">
                <a:latin typeface="Arial" panose="020B0604020202020204" pitchFamily="34" charset="0"/>
                <a:cs typeface="Arial" panose="020B0604020202020204" pitchFamily="34" charset="0"/>
              </a:rPr>
              <a:t>Rule #2: Limit anxiety/depression and make the patient an       		</a:t>
            </a:r>
            <a:r>
              <a:rPr lang="en-US" altLang="en-US" sz="2400" b="1" i="1" u="sng" dirty="0">
                <a:solidFill>
                  <a:srgbClr val="FF0000"/>
                </a:solidFill>
                <a:latin typeface="Arial" panose="020B0604020202020204" pitchFamily="34" charset="0"/>
                <a:cs typeface="Arial" panose="020B0604020202020204" pitchFamily="34" charset="0"/>
              </a:rPr>
              <a:t>ACTIVE</a:t>
            </a:r>
            <a:r>
              <a:rPr lang="en-US" altLang="en-US" sz="2400" dirty="0">
                <a:latin typeface="Arial" panose="020B0604020202020204" pitchFamily="34" charset="0"/>
                <a:cs typeface="Arial" panose="020B0604020202020204" pitchFamily="34" charset="0"/>
              </a:rPr>
              <a:t> participant in their care.</a:t>
            </a:r>
          </a:p>
          <a:p>
            <a:pPr lvl="1">
              <a:lnSpc>
                <a:spcPct val="70000"/>
              </a:lnSpc>
            </a:pPr>
            <a:r>
              <a:rPr lang="en-US" altLang="en-US" sz="2000" dirty="0">
                <a:latin typeface="Arial" panose="020B0604020202020204" pitchFamily="34" charset="0"/>
                <a:cs typeface="Arial" panose="020B0604020202020204" pitchFamily="34" charset="0"/>
              </a:rPr>
              <a:t>CV exercise releases endogenous opioids that is the cornerstone of treatment for fibromyalgia.</a:t>
            </a:r>
          </a:p>
          <a:p>
            <a:pPr lvl="1">
              <a:lnSpc>
                <a:spcPct val="70000"/>
              </a:lnSpc>
            </a:pPr>
            <a:r>
              <a:rPr lang="en-US" altLang="en-US" sz="2000" dirty="0">
                <a:latin typeface="Arial" panose="020B0604020202020204" pitchFamily="34" charset="0"/>
                <a:cs typeface="Arial" panose="020B0604020202020204" pitchFamily="34" charset="0"/>
              </a:rPr>
              <a:t>Patient education cannot be understated…</a:t>
            </a:r>
          </a:p>
          <a:p>
            <a:pPr lvl="1">
              <a:lnSpc>
                <a:spcPct val="70000"/>
              </a:lnSpc>
            </a:pPr>
            <a:r>
              <a:rPr lang="en-US" altLang="en-US" sz="2000" dirty="0">
                <a:latin typeface="Arial" panose="020B0604020202020204" pitchFamily="34" charset="0"/>
                <a:cs typeface="Arial" panose="020B0604020202020204" pitchFamily="34" charset="0"/>
              </a:rPr>
              <a:t>Patients who are accepting, readiness to change, demonstrate self efficacy and are not overwhelmed by their condition have better function, better outcomes, better depression/anxiety scores and lower opioid consumption immediately post-op and at 6 months.</a:t>
            </a:r>
          </a:p>
        </p:txBody>
      </p:sp>
      <p:pic>
        <p:nvPicPr>
          <p:cNvPr id="47108" name="Picture 10" descr="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31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759619" y="1066800"/>
            <a:ext cx="7583487" cy="1044388"/>
          </a:xfrm>
        </p:spPr>
        <p:txBody>
          <a:bodyPr>
            <a:normAutofit/>
          </a:bodyPr>
          <a:lstStyle/>
          <a:p>
            <a:pPr eaLnBrk="1" hangingPunct="1"/>
            <a:r>
              <a:rPr lang="en-US" dirty="0">
                <a:latin typeface="Arial" charset="0"/>
                <a:ea typeface="ＭＳ Ｐゴシック" charset="0"/>
                <a:cs typeface="ＭＳ Ｐゴシック" charset="0"/>
              </a:rPr>
              <a:t>Treatment – Chronic Pain</a:t>
            </a:r>
          </a:p>
        </p:txBody>
      </p:sp>
      <p:sp>
        <p:nvSpPr>
          <p:cNvPr id="95234" name="Rectangle 3"/>
          <p:cNvSpPr>
            <a:spLocks noGrp="1" noChangeArrowheads="1"/>
          </p:cNvSpPr>
          <p:nvPr>
            <p:ph idx="1"/>
          </p:nvPr>
        </p:nvSpPr>
        <p:spPr>
          <a:xfrm>
            <a:off x="457200" y="1981200"/>
            <a:ext cx="8229600" cy="4343400"/>
          </a:xfrm>
        </p:spPr>
        <p:txBody>
          <a:bodyPr>
            <a:normAutofit/>
          </a:bodyPr>
          <a:lstStyle/>
          <a:p>
            <a:pPr eaLnBrk="1" hangingPunct="1">
              <a:lnSpc>
                <a:spcPct val="80000"/>
              </a:lnSpc>
            </a:pPr>
            <a:r>
              <a:rPr lang="en-US" sz="2800" dirty="0">
                <a:latin typeface="Arial" charset="0"/>
                <a:ea typeface="ＭＳ Ｐゴシック" charset="0"/>
                <a:cs typeface="ＭＳ Ｐゴシック" charset="0"/>
              </a:rPr>
              <a:t>Studies show multidisciplinary approaches are unequivocally the best model in patients</a:t>
            </a:r>
            <a:r>
              <a:rPr lang="en-US" altLang="ja-JP" sz="2800" dirty="0">
                <a:latin typeface="Arial" charset="0"/>
                <a:ea typeface="ＭＳ Ｐゴシック" charset="0"/>
                <a:cs typeface="ＭＳ Ｐゴシック" charset="0"/>
              </a:rPr>
              <a:t> with short- &amp; long-term disability.</a:t>
            </a:r>
          </a:p>
          <a:p>
            <a:pPr lvl="1" eaLnBrk="1" hangingPunct="1">
              <a:lnSpc>
                <a:spcPct val="80000"/>
              </a:lnSpc>
            </a:pPr>
            <a:r>
              <a:rPr lang="en-US" sz="2200" dirty="0">
                <a:latin typeface="Arial" charset="0"/>
                <a:ea typeface="ＭＳ Ｐゴシック" charset="0"/>
              </a:rPr>
              <a:t>Team should optimally include: Physician, PT, OT, Pain Psychologist/Psychiatrist/Biofeedback Specialist, Social Worker, Recreational Therapist, Biofeedback Specialist, Nursing Educator and Vocational Counselor</a:t>
            </a:r>
          </a:p>
          <a:p>
            <a:pPr eaLnBrk="1" hangingPunct="1">
              <a:lnSpc>
                <a:spcPct val="80000"/>
              </a:lnSpc>
            </a:pPr>
            <a:r>
              <a:rPr lang="en-US" sz="2800" dirty="0">
                <a:latin typeface="Arial" charset="0"/>
                <a:ea typeface="ＭＳ Ｐゴシック" charset="0"/>
                <a:cs typeface="ＭＳ Ｐゴシック" charset="0"/>
              </a:rPr>
              <a:t>The team should work together to provide a unified diagnosis and comprehensive treatment program, in which the patient is an </a:t>
            </a:r>
            <a:r>
              <a:rPr lang="en-US" sz="2800" i="1" u="sng" dirty="0">
                <a:latin typeface="Arial" charset="0"/>
                <a:ea typeface="ＭＳ Ｐゴシック" charset="0"/>
                <a:cs typeface="ＭＳ Ｐゴシック" charset="0"/>
              </a:rPr>
              <a:t>active</a:t>
            </a:r>
            <a:r>
              <a:rPr lang="en-US" sz="2800" dirty="0">
                <a:latin typeface="Arial" charset="0"/>
                <a:ea typeface="ＭＳ Ｐゴシック" charset="0"/>
                <a:cs typeface="ＭＳ Ｐゴシック" charset="0"/>
              </a:rPr>
              <a:t> participant.</a:t>
            </a:r>
          </a:p>
        </p:txBody>
      </p:sp>
      <p:pic>
        <p:nvPicPr>
          <p:cNvPr id="95235" name="Picture 4"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12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Team Goals of Treatment</a:t>
            </a:r>
          </a:p>
        </p:txBody>
      </p:sp>
      <p:sp>
        <p:nvSpPr>
          <p:cNvPr id="99330" name="Rectangle 3"/>
          <p:cNvSpPr>
            <a:spLocks noGrp="1" noChangeArrowheads="1"/>
          </p:cNvSpPr>
          <p:nvPr>
            <p:ph idx="1"/>
          </p:nvPr>
        </p:nvSpPr>
        <p:spPr>
          <a:xfrm>
            <a:off x="228600" y="1905000"/>
            <a:ext cx="8763000" cy="4343400"/>
          </a:xfrm>
        </p:spPr>
        <p:txBody>
          <a:bodyPr>
            <a:normAutofit/>
          </a:bodyPr>
          <a:lstStyle/>
          <a:p>
            <a:pPr eaLnBrk="1" hangingPunct="1">
              <a:lnSpc>
                <a:spcPct val="90000"/>
              </a:lnSpc>
            </a:pPr>
            <a:r>
              <a:rPr lang="en-US" sz="2400" dirty="0">
                <a:latin typeface="Arial" charset="0"/>
                <a:ea typeface="ＭＳ Ｐゴシック" charset="0"/>
                <a:cs typeface="ＭＳ Ｐゴシック" charset="0"/>
              </a:rPr>
              <a:t>Maximize &amp; maintain physical activity and function</a:t>
            </a:r>
          </a:p>
          <a:p>
            <a:pPr eaLnBrk="1" hangingPunct="1">
              <a:lnSpc>
                <a:spcPct val="90000"/>
              </a:lnSpc>
            </a:pPr>
            <a:r>
              <a:rPr lang="en-US" sz="2400" dirty="0">
                <a:latin typeface="Arial" charset="0"/>
                <a:ea typeface="ＭＳ Ｐゴシック" charset="0"/>
                <a:cs typeface="ＭＳ Ｐゴシック" charset="0"/>
              </a:rPr>
              <a:t>Reduce the misuse or abuse of dependency-producing meds, invasive procedures, and passive modalities, fostered by a change toward active patient self management.</a:t>
            </a:r>
          </a:p>
          <a:p>
            <a:pPr eaLnBrk="1" hangingPunct="1">
              <a:lnSpc>
                <a:spcPct val="90000"/>
              </a:lnSpc>
            </a:pPr>
            <a:r>
              <a:rPr lang="en-US" sz="2400" dirty="0">
                <a:latin typeface="Arial" charset="0"/>
                <a:ea typeface="ＭＳ Ｐゴシック" charset="0"/>
                <a:cs typeface="ＭＳ Ｐゴシック" charset="0"/>
              </a:rPr>
              <a:t>Return to previous levels of activity at home, in the workplace and in leisure pursuits.</a:t>
            </a:r>
          </a:p>
          <a:p>
            <a:pPr eaLnBrk="1" hangingPunct="1">
              <a:lnSpc>
                <a:spcPct val="90000"/>
              </a:lnSpc>
            </a:pPr>
            <a:r>
              <a:rPr lang="en-US" sz="2400" dirty="0">
                <a:latin typeface="Arial" charset="0"/>
                <a:ea typeface="ＭＳ Ｐゴシック" charset="0"/>
                <a:cs typeface="ＭＳ Ｐゴシック" charset="0"/>
              </a:rPr>
              <a:t>Reduce subjective reported pain intensity and maladaptive pain behaviors.</a:t>
            </a:r>
          </a:p>
          <a:p>
            <a:pPr eaLnBrk="1" hangingPunct="1">
              <a:lnSpc>
                <a:spcPct val="90000"/>
              </a:lnSpc>
            </a:pPr>
            <a:r>
              <a:rPr lang="en-US" sz="2400" dirty="0">
                <a:latin typeface="Arial" charset="0"/>
                <a:ea typeface="ＭＳ Ｐゴシック" charset="0"/>
                <a:cs typeface="ＭＳ Ｐゴシック" charset="0"/>
              </a:rPr>
              <a:t>Assist patients in obtaining resolution and/or closure of contentious work-related or litigation aspects of the pain condition.</a:t>
            </a:r>
          </a:p>
        </p:txBody>
      </p:sp>
      <p:pic>
        <p:nvPicPr>
          <p:cNvPr id="99331" name="Picture 4"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6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pPr algn="ctr" eaLnBrk="1" hangingPunct="1"/>
            <a:r>
              <a:rPr lang="en-US" sz="3600" dirty="0">
                <a:latin typeface="Arial" panose="020B0604020202020204" pitchFamily="34" charset="0"/>
                <a:cs typeface="Arial" panose="020B0604020202020204" pitchFamily="34" charset="0"/>
              </a:rPr>
              <a:t>Rehabilitation/PT</a:t>
            </a:r>
          </a:p>
        </p:txBody>
      </p:sp>
      <p:sp>
        <p:nvSpPr>
          <p:cNvPr id="49155" name="Rectangle 3"/>
          <p:cNvSpPr>
            <a:spLocks noGrp="1" noChangeArrowheads="1"/>
          </p:cNvSpPr>
          <p:nvPr>
            <p:ph idx="1"/>
          </p:nvPr>
        </p:nvSpPr>
        <p:spPr>
          <a:xfrm>
            <a:off x="76200" y="1905000"/>
            <a:ext cx="9067800" cy="4090593"/>
          </a:xfrm>
        </p:spPr>
        <p:txBody>
          <a:bodyPr>
            <a:noAutofit/>
          </a:bodyPr>
          <a:lstStyle/>
          <a:p>
            <a:pPr>
              <a:lnSpc>
                <a:spcPct val="90000"/>
              </a:lnSpc>
            </a:pPr>
            <a:r>
              <a:rPr lang="en-US" dirty="0">
                <a:latin typeface="Arial" panose="020B0604020202020204" pitchFamily="34" charset="0"/>
                <a:ea typeface="ＭＳ Ｐゴシック" charset="0"/>
                <a:cs typeface="Arial" panose="020B0604020202020204" pitchFamily="34" charset="0"/>
              </a:rPr>
              <a:t>“If you have a structural or mechanical problem, it needs to be addressed structurally or mechanically”.</a:t>
            </a:r>
          </a:p>
          <a:p>
            <a:pPr lvl="1">
              <a:lnSpc>
                <a:spcPct val="90000"/>
              </a:lnSpc>
            </a:pPr>
            <a:r>
              <a:rPr lang="en-US" sz="2000" dirty="0">
                <a:latin typeface="Arial" panose="020B0604020202020204" pitchFamily="34" charset="0"/>
                <a:ea typeface="ＭＳ Ｐゴシック" charset="0"/>
                <a:cs typeface="Arial" panose="020B0604020202020204" pitchFamily="34" charset="0"/>
              </a:rPr>
              <a:t>This is often a life-long commitment.</a:t>
            </a:r>
          </a:p>
          <a:p>
            <a:pPr eaLnBrk="1" hangingPunct="1">
              <a:lnSpc>
                <a:spcPct val="90000"/>
              </a:lnSpc>
            </a:pPr>
            <a:r>
              <a:rPr lang="en-US" dirty="0">
                <a:latin typeface="Arial" panose="020B0604020202020204" pitchFamily="34" charset="0"/>
                <a:cs typeface="Arial" panose="020B0604020202020204" pitchFamily="34" charset="0"/>
              </a:rPr>
              <a:t>Ex.  For low back pain, focus on muscle groups affecting spine (provides better mechanical support):</a:t>
            </a:r>
          </a:p>
          <a:p>
            <a:pPr lvl="1" eaLnBrk="1" hangingPunct="1">
              <a:lnSpc>
                <a:spcPct val="90000"/>
              </a:lnSpc>
            </a:pPr>
            <a:r>
              <a:rPr lang="en-US" sz="2000" dirty="0">
                <a:latin typeface="Arial" panose="020B0604020202020204" pitchFamily="34" charset="0"/>
                <a:cs typeface="Arial" panose="020B0604020202020204" pitchFamily="34" charset="0"/>
              </a:rPr>
              <a:t>Low back (multifidi, transversus abdominis), abdomen, pelvis, thighs…</a:t>
            </a:r>
          </a:p>
          <a:p>
            <a:pPr eaLnBrk="1" hangingPunct="1">
              <a:lnSpc>
                <a:spcPct val="90000"/>
              </a:lnSpc>
            </a:pPr>
            <a:r>
              <a:rPr lang="en-US" dirty="0">
                <a:latin typeface="Arial" panose="020B0604020202020204" pitchFamily="34" charset="0"/>
                <a:cs typeface="Arial" panose="020B0604020202020204" pitchFamily="34" charset="0"/>
              </a:rPr>
              <a:t>Focus on proper alignment and distribution of forces across the back:</a:t>
            </a:r>
          </a:p>
          <a:p>
            <a:pPr lvl="1" eaLnBrk="1" hangingPunct="1">
              <a:lnSpc>
                <a:spcPct val="90000"/>
              </a:lnSpc>
            </a:pPr>
            <a:r>
              <a:rPr lang="en-US" sz="2000" dirty="0">
                <a:latin typeface="Arial" panose="020B0604020202020204" pitchFamily="34" charset="0"/>
                <a:cs typeface="Arial" panose="020B0604020202020204" pitchFamily="34" charset="0"/>
              </a:rPr>
              <a:t>Limb length discrepancies, flat feet, scoliosis, poor posture…</a:t>
            </a:r>
          </a:p>
          <a:p>
            <a:pPr lvl="1">
              <a:lnSpc>
                <a:spcPct val="90000"/>
              </a:lnSpc>
            </a:pPr>
            <a:r>
              <a:rPr lang="en-US" sz="2000" dirty="0">
                <a:latin typeface="Arial" panose="020B0604020202020204" pitchFamily="34" charset="0"/>
                <a:cs typeface="Arial" panose="020B0604020202020204" pitchFamily="34" charset="0"/>
              </a:rPr>
              <a:t>“Osteopathic manipulative treatment significantly reduces low back pain. The level of pain reduction is clinically important, greater than expected from placebo effects alone, and may persist through the first year of treatment.”</a:t>
            </a:r>
          </a:p>
        </p:txBody>
      </p:sp>
      <p:pic>
        <p:nvPicPr>
          <p:cNvPr id="49156" name="Picture 4" descr="pain"/>
          <p:cNvPicPr>
            <a:picLocks noChangeAspect="1" noChangeArrowheads="1"/>
          </p:cNvPicPr>
          <p:nvPr/>
        </p:nvPicPr>
        <p:blipFill>
          <a:blip r:embed="rId2"/>
          <a:srcRect/>
          <a:stretch>
            <a:fillRect/>
          </a:stretch>
        </p:blipFill>
        <p:spPr bwMode="auto">
          <a:xfrm>
            <a:off x="7542213" y="0"/>
            <a:ext cx="1601787" cy="1905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000" dirty="0">
                <a:latin typeface="Arial" panose="020B0604020202020204" pitchFamily="34" charset="0"/>
                <a:ea typeface="ＭＳ Ｐゴシック" charset="0"/>
                <a:cs typeface="Arial" panose="020B0604020202020204" pitchFamily="34" charset="0"/>
              </a:rPr>
              <a:t>Physical Therapy</a:t>
            </a:r>
          </a:p>
        </p:txBody>
      </p:sp>
      <p:sp>
        <p:nvSpPr>
          <p:cNvPr id="7171" name="Rectangle 3"/>
          <p:cNvSpPr>
            <a:spLocks noGrp="1" noChangeArrowheads="1"/>
          </p:cNvSpPr>
          <p:nvPr>
            <p:ph idx="1"/>
          </p:nvPr>
        </p:nvSpPr>
        <p:spPr>
          <a:xfrm>
            <a:off x="22654" y="1480789"/>
            <a:ext cx="7583487" cy="4800600"/>
          </a:xfrm>
        </p:spPr>
        <p:txBody>
          <a:bodyPr>
            <a:normAutofit fontScale="62500" lnSpcReduction="20000"/>
          </a:bodyPr>
          <a:lstStyle/>
          <a:p>
            <a:r>
              <a:rPr lang="en-US" sz="4364" dirty="0">
                <a:latin typeface="Arial" panose="020B0604020202020204" pitchFamily="34" charset="0"/>
                <a:ea typeface="Times New Roman" pitchFamily="-84" charset="0"/>
                <a:cs typeface="Arial" panose="020B0604020202020204" pitchFamily="34" charset="0"/>
              </a:rPr>
              <a:t>↓ Pain</a:t>
            </a:r>
          </a:p>
          <a:p>
            <a:r>
              <a:rPr lang="en-US" sz="4364" dirty="0">
                <a:latin typeface="Arial" panose="020B0604020202020204" pitchFamily="34" charset="0"/>
                <a:ea typeface="Times New Roman" pitchFamily="-84" charset="0"/>
                <a:cs typeface="Arial" panose="020B0604020202020204" pitchFamily="34" charset="0"/>
              </a:rPr>
              <a:t>↑ Flexibility to achieve proper mechanics across the spine</a:t>
            </a:r>
          </a:p>
          <a:p>
            <a:r>
              <a:rPr lang="en-US" sz="4364" dirty="0">
                <a:latin typeface="Arial" panose="020B0604020202020204" pitchFamily="34" charset="0"/>
                <a:ea typeface="Times New Roman" pitchFamily="-84" charset="0"/>
                <a:cs typeface="Arial" panose="020B0604020202020204" pitchFamily="34" charset="0"/>
              </a:rPr>
              <a:t>↑ Proper Posture</a:t>
            </a:r>
          </a:p>
          <a:p>
            <a:r>
              <a:rPr lang="en-US" sz="4364" dirty="0">
                <a:latin typeface="Arial" panose="020B0604020202020204" pitchFamily="34" charset="0"/>
                <a:ea typeface="Times New Roman" pitchFamily="-84" charset="0"/>
                <a:cs typeface="Arial" panose="020B0604020202020204" pitchFamily="34" charset="0"/>
              </a:rPr>
              <a:t>↑ Range of Motion</a:t>
            </a:r>
          </a:p>
          <a:p>
            <a:r>
              <a:rPr lang="en-US" sz="4364" dirty="0">
                <a:latin typeface="Arial" panose="020B0604020202020204" pitchFamily="34" charset="0"/>
                <a:ea typeface="Times New Roman" pitchFamily="-84" charset="0"/>
                <a:cs typeface="Arial" panose="020B0604020202020204" pitchFamily="34" charset="0"/>
              </a:rPr>
              <a:t>↑ Relaxation/Stress Relief</a:t>
            </a:r>
          </a:p>
          <a:p>
            <a:r>
              <a:rPr lang="en-US" sz="4364" dirty="0">
                <a:latin typeface="Arial" panose="020B0604020202020204" pitchFamily="34" charset="0"/>
                <a:ea typeface="Times New Roman" pitchFamily="-84" charset="0"/>
                <a:cs typeface="Arial" panose="020B0604020202020204" pitchFamily="34" charset="0"/>
              </a:rPr>
              <a:t>↑ Balance</a:t>
            </a:r>
          </a:p>
          <a:p>
            <a:r>
              <a:rPr lang="en-US" sz="4364" dirty="0">
                <a:latin typeface="Arial" panose="020B0604020202020204" pitchFamily="34" charset="0"/>
                <a:ea typeface="Times New Roman" pitchFamily="-84" charset="0"/>
                <a:cs typeface="Arial" panose="020B0604020202020204" pitchFamily="34" charset="0"/>
              </a:rPr>
              <a:t>↑ Coordination</a:t>
            </a:r>
          </a:p>
          <a:p>
            <a:r>
              <a:rPr lang="en-US" sz="4364" dirty="0">
                <a:latin typeface="Arial" panose="020B0604020202020204" pitchFamily="34" charset="0"/>
                <a:ea typeface="Times New Roman" pitchFamily="-84" charset="0"/>
                <a:cs typeface="Arial" panose="020B0604020202020204" pitchFamily="34" charset="0"/>
              </a:rPr>
              <a:t> Education</a:t>
            </a:r>
            <a:endParaRPr lang="en-US" sz="4364" dirty="0">
              <a:solidFill>
                <a:srgbClr val="FFFFFF"/>
              </a:solidFill>
              <a:latin typeface="Arial" panose="020B0604020202020204" pitchFamily="34" charset="0"/>
              <a:ea typeface="ＭＳ Ｐゴシック" charset="0"/>
              <a:cs typeface="Arial" panose="020B0604020202020204" pitchFamily="34" charset="0"/>
            </a:endParaRPr>
          </a:p>
          <a:p>
            <a:pPr eaLnBrk="1" hangingPunct="1">
              <a:lnSpc>
                <a:spcPct val="90000"/>
              </a:lnSpc>
              <a:buNone/>
            </a:pP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7172" name="Picture 4"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T pic.jpg"/>
          <p:cNvPicPr>
            <a:picLocks noChangeAspect="1"/>
          </p:cNvPicPr>
          <p:nvPr/>
        </p:nvPicPr>
        <p:blipFill>
          <a:blip r:embed="rId4"/>
          <a:stretch>
            <a:fillRect/>
          </a:stretch>
        </p:blipFill>
        <p:spPr>
          <a:xfrm>
            <a:off x="4741333" y="3200400"/>
            <a:ext cx="4233334" cy="304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228600" y="885825"/>
            <a:ext cx="7086600" cy="1371600"/>
          </a:xfrm>
        </p:spPr>
        <p:txBody>
          <a:bodyPr/>
          <a:lstStyle/>
          <a:p>
            <a:pPr eaLnBrk="1" hangingPunct="1"/>
            <a:r>
              <a:rPr lang="en-US" sz="3600" dirty="0">
                <a:latin typeface="Arial" charset="0"/>
                <a:ea typeface="ＭＳ Ｐゴシック" charset="0"/>
                <a:cs typeface="ＭＳ Ｐゴシック" charset="0"/>
              </a:rPr>
              <a:t>Treatment/Modalities: Exercise</a:t>
            </a:r>
          </a:p>
        </p:txBody>
      </p:sp>
      <p:sp>
        <p:nvSpPr>
          <p:cNvPr id="104450" name="Rectangle 3"/>
          <p:cNvSpPr>
            <a:spLocks noGrp="1" noChangeArrowheads="1"/>
          </p:cNvSpPr>
          <p:nvPr>
            <p:ph sz="half" idx="1"/>
          </p:nvPr>
        </p:nvSpPr>
        <p:spPr>
          <a:xfrm>
            <a:off x="1587" y="1447800"/>
            <a:ext cx="5332413" cy="4953000"/>
          </a:xfrm>
        </p:spPr>
        <p:txBody>
          <a:bodyPr>
            <a:normAutofit/>
          </a:bodyPr>
          <a:lstStyle/>
          <a:p>
            <a:pPr eaLnBrk="1" hangingPunct="1">
              <a:lnSpc>
                <a:spcPct val="90000"/>
              </a:lnSpc>
            </a:pPr>
            <a:r>
              <a:rPr lang="en-US" sz="2400" dirty="0">
                <a:latin typeface="Arial" charset="0"/>
                <a:ea typeface="ＭＳ Ｐゴシック" charset="0"/>
                <a:cs typeface="ＭＳ Ｐゴシック" charset="0"/>
              </a:rPr>
              <a:t>Muscles may shorten as a protective reaction to injury/pain.</a:t>
            </a:r>
          </a:p>
          <a:p>
            <a:pPr lvl="1" eaLnBrk="1" hangingPunct="1">
              <a:lnSpc>
                <a:spcPct val="90000"/>
              </a:lnSpc>
            </a:pPr>
            <a:r>
              <a:rPr lang="en-US" sz="2000" dirty="0">
                <a:latin typeface="Arial" charset="0"/>
                <a:ea typeface="ＭＳ Ｐゴシック" charset="0"/>
              </a:rPr>
              <a:t>Prolonged shortening can be a cause of pain and result in altered biomechanics.</a:t>
            </a:r>
          </a:p>
          <a:p>
            <a:pPr lvl="1" eaLnBrk="1" hangingPunct="1">
              <a:lnSpc>
                <a:spcPct val="90000"/>
              </a:lnSpc>
            </a:pPr>
            <a:r>
              <a:rPr lang="en-US" sz="2000" dirty="0">
                <a:latin typeface="Arial" charset="0"/>
                <a:ea typeface="ＭＳ Ｐゴシック" charset="0"/>
              </a:rPr>
              <a:t>Graded stretching and strengthening, massage and manual therapy can help restore normal body mechanics.</a:t>
            </a:r>
          </a:p>
          <a:p>
            <a:pPr eaLnBrk="1" hangingPunct="1">
              <a:lnSpc>
                <a:spcPct val="90000"/>
              </a:lnSpc>
            </a:pPr>
            <a:r>
              <a:rPr lang="en-US" sz="2400" dirty="0">
                <a:latin typeface="Arial" charset="0"/>
                <a:ea typeface="ＭＳ Ｐゴシック" charset="0"/>
                <a:cs typeface="ＭＳ Ｐゴシック" charset="0"/>
              </a:rPr>
              <a:t>Exercise itself is an important pain reducer, as well.</a:t>
            </a:r>
          </a:p>
          <a:p>
            <a:pPr lvl="1" eaLnBrk="1" hangingPunct="1">
              <a:lnSpc>
                <a:spcPct val="90000"/>
              </a:lnSpc>
            </a:pPr>
            <a:r>
              <a:rPr lang="en-US" sz="2000" dirty="0">
                <a:latin typeface="Arial" charset="0"/>
                <a:ea typeface="ＭＳ Ｐゴシック" charset="0"/>
              </a:rPr>
              <a:t>20 minutes of aerobic exercise per day has been shown to decrease depression, increase self efficacy and increase the release of endogenous opioids.</a:t>
            </a:r>
          </a:p>
          <a:p>
            <a:pPr lvl="1" eaLnBrk="1" hangingPunct="1">
              <a:lnSpc>
                <a:spcPct val="90000"/>
              </a:lnSpc>
            </a:pPr>
            <a:endParaRPr lang="en-US" sz="2000" dirty="0">
              <a:latin typeface="Arial" charset="0"/>
              <a:ea typeface="ＭＳ Ｐゴシック" charset="0"/>
            </a:endParaRPr>
          </a:p>
        </p:txBody>
      </p:sp>
      <p:pic>
        <p:nvPicPr>
          <p:cNvPr id="104451" name="Picture 4" descr="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7" descr="34928159&amp;usg=AFQjCNEGkwtAUgRqIZDa7ERdZ7azkNLV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381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15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normAutofit/>
          </a:bodyPr>
          <a:lstStyle/>
          <a:p>
            <a:pPr eaLnBrk="1" hangingPunct="1"/>
            <a:r>
              <a:rPr lang="en-US" sz="3700" dirty="0">
                <a:latin typeface="Arial" charset="0"/>
                <a:ea typeface="ＭＳ Ｐゴシック" charset="0"/>
                <a:cs typeface="ＭＳ Ｐゴシック" charset="0"/>
              </a:rPr>
              <a:t>Movement-Based Therapies</a:t>
            </a:r>
          </a:p>
        </p:txBody>
      </p:sp>
      <p:sp>
        <p:nvSpPr>
          <p:cNvPr id="105474" name="Rectangle 3"/>
          <p:cNvSpPr>
            <a:spLocks noGrp="1" noChangeArrowheads="1"/>
          </p:cNvSpPr>
          <p:nvPr>
            <p:ph idx="1"/>
          </p:nvPr>
        </p:nvSpPr>
        <p:spPr>
          <a:xfrm>
            <a:off x="304800" y="1981200"/>
            <a:ext cx="8534400" cy="4419600"/>
          </a:xfrm>
        </p:spPr>
        <p:txBody>
          <a:bodyPr>
            <a:normAutofit/>
          </a:bodyPr>
          <a:lstStyle/>
          <a:p>
            <a:pPr eaLnBrk="1" hangingPunct="1">
              <a:lnSpc>
                <a:spcPct val="80000"/>
              </a:lnSpc>
            </a:pPr>
            <a:r>
              <a:rPr lang="en-US" sz="2400" u="sng" dirty="0">
                <a:latin typeface="Arial" charset="0"/>
                <a:ea typeface="ＭＳ Ｐゴシック" charset="0"/>
                <a:cs typeface="ＭＳ Ｐゴシック" charset="0"/>
              </a:rPr>
              <a:t>Aquatic Rehabilitation</a:t>
            </a:r>
            <a:r>
              <a:rPr lang="en-US" sz="2400" dirty="0">
                <a:latin typeface="Arial" charset="0"/>
                <a:ea typeface="ＭＳ Ｐゴシック" charset="0"/>
                <a:cs typeface="ＭＳ Ｐゴシック" charset="0"/>
              </a:rPr>
              <a:t> is ideal for </a:t>
            </a:r>
            <a:r>
              <a:rPr lang="en-US" sz="2400" dirty="0" err="1">
                <a:latin typeface="Arial" charset="0"/>
                <a:ea typeface="ＭＳ Ｐゴシック" charset="0"/>
                <a:cs typeface="ＭＳ Ｐゴシック" charset="0"/>
              </a:rPr>
              <a:t>px’</a:t>
            </a:r>
            <a:r>
              <a:rPr lang="en-US" altLang="ja-JP" sz="2400" dirty="0" err="1">
                <a:latin typeface="Arial" charset="0"/>
                <a:ea typeface="ＭＳ Ｐゴシック" charset="0"/>
                <a:cs typeface="ＭＳ Ｐゴシック" charset="0"/>
              </a:rPr>
              <a:t>s</a:t>
            </a:r>
            <a:r>
              <a:rPr lang="en-US" altLang="ja-JP" sz="2400" dirty="0">
                <a:latin typeface="Arial" charset="0"/>
                <a:ea typeface="ＭＳ Ｐゴシック" charset="0"/>
                <a:cs typeface="ＭＳ Ｐゴシック" charset="0"/>
              </a:rPr>
              <a:t> with fear and anxiety related to movement.</a:t>
            </a:r>
          </a:p>
          <a:p>
            <a:pPr lvl="1" eaLnBrk="1" hangingPunct="1">
              <a:lnSpc>
                <a:spcPct val="80000"/>
              </a:lnSpc>
            </a:pPr>
            <a:r>
              <a:rPr lang="en-US" sz="2000" dirty="0">
                <a:latin typeface="Arial" charset="0"/>
                <a:ea typeface="ＭＳ Ｐゴシック" charset="0"/>
              </a:rPr>
              <a:t>Weight bearing is decreased 40% in chest deep water &amp; allows for progressive loading.</a:t>
            </a:r>
          </a:p>
          <a:p>
            <a:pPr lvl="1" eaLnBrk="1" hangingPunct="1">
              <a:lnSpc>
                <a:spcPct val="80000"/>
              </a:lnSpc>
            </a:pPr>
            <a:r>
              <a:rPr lang="en-US" sz="2000" dirty="0">
                <a:latin typeface="Arial" charset="0"/>
                <a:ea typeface="ＭＳ Ｐゴシック" charset="0"/>
              </a:rPr>
              <a:t>Resistive force of water = force produced by </a:t>
            </a:r>
            <a:r>
              <a:rPr lang="en-US" sz="2000" dirty="0" err="1">
                <a:latin typeface="Arial" charset="0"/>
                <a:ea typeface="ＭＳ Ｐゴシック" charset="0"/>
              </a:rPr>
              <a:t>px</a:t>
            </a:r>
            <a:endParaRPr lang="en-US" sz="2000" dirty="0">
              <a:latin typeface="Arial" charset="0"/>
              <a:ea typeface="ＭＳ Ｐゴシック" charset="0"/>
            </a:endParaRPr>
          </a:p>
          <a:p>
            <a:pPr lvl="1" eaLnBrk="1" hangingPunct="1">
              <a:lnSpc>
                <a:spcPct val="80000"/>
              </a:lnSpc>
            </a:pPr>
            <a:r>
              <a:rPr lang="en-US" sz="2000" dirty="0">
                <a:latin typeface="Arial" charset="0"/>
                <a:ea typeface="ＭＳ Ｐゴシック" charset="0"/>
              </a:rPr>
              <a:t>Reports of reduced pain, anxiety, depression, fatigue and increased quality of life for up to 24 months.</a:t>
            </a:r>
          </a:p>
          <a:p>
            <a:pPr eaLnBrk="1" hangingPunct="1">
              <a:lnSpc>
                <a:spcPct val="80000"/>
              </a:lnSpc>
            </a:pPr>
            <a:r>
              <a:rPr lang="en-US" sz="2400" u="sng" dirty="0">
                <a:latin typeface="Arial" charset="0"/>
                <a:ea typeface="ＭＳ Ｐゴシック" charset="0"/>
                <a:cs typeface="ＭＳ Ｐゴシック" charset="0"/>
              </a:rPr>
              <a:t>Pilates</a:t>
            </a:r>
            <a:r>
              <a:rPr lang="en-US" sz="2400" dirty="0">
                <a:latin typeface="Arial" charset="0"/>
                <a:ea typeface="ＭＳ Ｐゴシック" charset="0"/>
                <a:cs typeface="ＭＳ Ｐゴシック" charset="0"/>
              </a:rPr>
              <a:t> </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focuses on core strengthening, power, concentration, breathing and kinesthetic awareness</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a:t>
            </a:r>
          </a:p>
          <a:p>
            <a:pPr lvl="1" eaLnBrk="1" hangingPunct="1">
              <a:lnSpc>
                <a:spcPct val="80000"/>
              </a:lnSpc>
            </a:pPr>
            <a:r>
              <a:rPr lang="en-US" sz="2000" dirty="0">
                <a:latin typeface="Arial" charset="0"/>
                <a:ea typeface="ＭＳ Ｐゴシック" charset="0"/>
              </a:rPr>
              <a:t>Little literature, but reports of improved strength, flexibility &amp; posture.</a:t>
            </a:r>
          </a:p>
          <a:p>
            <a:pPr eaLnBrk="1" hangingPunct="1">
              <a:lnSpc>
                <a:spcPct val="80000"/>
              </a:lnSpc>
            </a:pPr>
            <a:r>
              <a:rPr lang="en-US" sz="2400" u="sng" dirty="0">
                <a:latin typeface="Arial" charset="0"/>
                <a:ea typeface="ＭＳ Ｐゴシック" charset="0"/>
                <a:cs typeface="ＭＳ Ｐゴシック" charset="0"/>
              </a:rPr>
              <a:t>Yoga</a:t>
            </a:r>
            <a:r>
              <a:rPr lang="en-US" sz="2400" dirty="0">
                <a:latin typeface="Arial" charset="0"/>
                <a:ea typeface="ＭＳ Ｐゴシック" charset="0"/>
                <a:cs typeface="ＭＳ Ｐゴシック" charset="0"/>
              </a:rPr>
              <a:t> has been reported to reduce pain possibly due to control of stress &amp; depression as well as working on relaxation, stretching &amp; strengthening of targeted muscles.</a:t>
            </a:r>
          </a:p>
        </p:txBody>
      </p:sp>
      <p:pic>
        <p:nvPicPr>
          <p:cNvPr id="105475" name="Picture 4"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30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normAutofit/>
          </a:bodyPr>
          <a:lstStyle/>
          <a:p>
            <a:pPr eaLnBrk="1" hangingPunct="1"/>
            <a:r>
              <a:rPr lang="en-US" sz="3700" dirty="0">
                <a:latin typeface="Arial" charset="0"/>
                <a:ea typeface="ＭＳ Ｐゴシック" charset="0"/>
                <a:cs typeface="ＭＳ Ｐゴシック" charset="0"/>
              </a:rPr>
              <a:t>Movement-Based Therapies</a:t>
            </a:r>
          </a:p>
        </p:txBody>
      </p:sp>
      <p:sp>
        <p:nvSpPr>
          <p:cNvPr id="113666" name="Rectangle 3"/>
          <p:cNvSpPr>
            <a:spLocks noGrp="1" noChangeArrowheads="1"/>
          </p:cNvSpPr>
          <p:nvPr>
            <p:ph idx="1"/>
          </p:nvPr>
        </p:nvSpPr>
        <p:spPr>
          <a:xfrm>
            <a:off x="304800" y="1981200"/>
            <a:ext cx="8534400" cy="4419600"/>
          </a:xfrm>
        </p:spPr>
        <p:txBody>
          <a:bodyPr>
            <a:normAutofit/>
          </a:bodyPr>
          <a:lstStyle/>
          <a:p>
            <a:pPr eaLnBrk="1" hangingPunct="1">
              <a:lnSpc>
                <a:spcPct val="90000"/>
              </a:lnSpc>
            </a:pPr>
            <a:r>
              <a:rPr lang="en-US" sz="2400" u="sng" dirty="0" err="1">
                <a:latin typeface="Arial" charset="0"/>
                <a:ea typeface="ＭＳ Ｐゴシック" charset="0"/>
                <a:cs typeface="ＭＳ Ｐゴシック" charset="0"/>
              </a:rPr>
              <a:t>Feldenkrais</a:t>
            </a:r>
            <a:r>
              <a:rPr lang="en-US" sz="2400" dirty="0">
                <a:latin typeface="Arial" charset="0"/>
                <a:ea typeface="ＭＳ Ｐゴシック" charset="0"/>
                <a:cs typeface="ＭＳ Ｐゴシック" charset="0"/>
              </a:rPr>
              <a:t> involves slow, fluid reaching, gentle stretching &amp; postural changes for improved kinesthetic awareness &amp; </a:t>
            </a:r>
            <a:r>
              <a:rPr lang="en-US" sz="2400" dirty="0" err="1">
                <a:latin typeface="Arial" charset="0"/>
                <a:ea typeface="ＭＳ Ｐゴシック" charset="0"/>
                <a:cs typeface="ＭＳ Ｐゴシック" charset="0"/>
              </a:rPr>
              <a:t>psychologic</a:t>
            </a:r>
            <a:r>
              <a:rPr lang="en-US" sz="2400" dirty="0">
                <a:latin typeface="Arial" charset="0"/>
                <a:ea typeface="ＭＳ Ｐゴシック" charset="0"/>
                <a:cs typeface="ＭＳ Ｐゴシック" charset="0"/>
              </a:rPr>
              <a:t> well-being.</a:t>
            </a:r>
          </a:p>
          <a:p>
            <a:pPr lvl="1" eaLnBrk="1" hangingPunct="1">
              <a:lnSpc>
                <a:spcPct val="90000"/>
              </a:lnSpc>
            </a:pPr>
            <a:r>
              <a:rPr lang="en-US" sz="2000" dirty="0">
                <a:latin typeface="Arial" charset="0"/>
                <a:ea typeface="ＭＳ Ｐゴシック" charset="0"/>
              </a:rPr>
              <a:t>Uses verbal cues and touch to facilitate movement.</a:t>
            </a:r>
          </a:p>
          <a:p>
            <a:pPr lvl="1" eaLnBrk="1" hangingPunct="1">
              <a:lnSpc>
                <a:spcPct val="90000"/>
              </a:lnSpc>
            </a:pPr>
            <a:r>
              <a:rPr lang="en-US" sz="2000" dirty="0">
                <a:latin typeface="Arial" charset="0"/>
                <a:ea typeface="ＭＳ Ｐゴシック" charset="0"/>
              </a:rPr>
              <a:t>Reported to improve QOL and self-efficacy in pain </a:t>
            </a:r>
            <a:r>
              <a:rPr lang="en-US" sz="2000" dirty="0" err="1">
                <a:latin typeface="Arial" charset="0"/>
                <a:ea typeface="ＭＳ Ｐゴシック" charset="0"/>
              </a:rPr>
              <a:t>px</a:t>
            </a:r>
            <a:r>
              <a:rPr lang="ja-JP" altLang="en-US" sz="2000" dirty="0">
                <a:latin typeface="Arial" charset="0"/>
                <a:ea typeface="ＭＳ Ｐゴシック" charset="0"/>
              </a:rPr>
              <a:t>’</a:t>
            </a:r>
            <a:r>
              <a:rPr lang="en-US" altLang="ja-JP" sz="2000" dirty="0">
                <a:latin typeface="Arial" charset="0"/>
                <a:ea typeface="ＭＳ Ｐゴシック" charset="0"/>
              </a:rPr>
              <a:t>s.  Also decreases anxiety &amp; improves mood.</a:t>
            </a:r>
          </a:p>
          <a:p>
            <a:pPr lvl="1" eaLnBrk="1" hangingPunct="1">
              <a:lnSpc>
                <a:spcPct val="90000"/>
              </a:lnSpc>
            </a:pPr>
            <a:r>
              <a:rPr lang="en-US" sz="2000" dirty="0">
                <a:latin typeface="Arial" charset="0"/>
                <a:ea typeface="ＭＳ Ｐゴシック" charset="0"/>
              </a:rPr>
              <a:t>Can be done in gravity-eliminated positions, like laying down.</a:t>
            </a:r>
          </a:p>
          <a:p>
            <a:pPr eaLnBrk="1" hangingPunct="1">
              <a:lnSpc>
                <a:spcPct val="90000"/>
              </a:lnSpc>
            </a:pPr>
            <a:r>
              <a:rPr lang="en-US" sz="2400" u="sng" dirty="0" err="1">
                <a:latin typeface="Arial" charset="0"/>
                <a:ea typeface="ＭＳ Ｐゴシック" charset="0"/>
                <a:cs typeface="ＭＳ Ｐゴシック" charset="0"/>
              </a:rPr>
              <a:t>T’</a:t>
            </a:r>
            <a:r>
              <a:rPr lang="en-US" altLang="ja-JP" sz="2400" u="sng" dirty="0" err="1">
                <a:latin typeface="Arial" charset="0"/>
                <a:ea typeface="ＭＳ Ｐゴシック" charset="0"/>
                <a:cs typeface="ＭＳ Ｐゴシック" charset="0"/>
              </a:rPr>
              <a:t>ai</a:t>
            </a:r>
            <a:r>
              <a:rPr lang="en-US" altLang="ja-JP" sz="2400" u="sng" dirty="0">
                <a:latin typeface="Arial" charset="0"/>
                <a:ea typeface="ＭＳ Ｐゴシック" charset="0"/>
                <a:cs typeface="ＭＳ Ｐゴシック" charset="0"/>
              </a:rPr>
              <a:t> chi</a:t>
            </a:r>
            <a:r>
              <a:rPr lang="en-US" altLang="ja-JP" sz="2400" dirty="0">
                <a:latin typeface="Arial" charset="0"/>
                <a:ea typeface="ＭＳ Ｐゴシック" charset="0"/>
                <a:cs typeface="ＭＳ Ｐゴシック" charset="0"/>
              </a:rPr>
              <a:t> </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supreme ultimate boxing</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 integrates </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sharp mental focus with slow, rhythmic, dance-like </a:t>
            </a:r>
            <a:r>
              <a:rPr lang="en-US" altLang="ja-JP" sz="2400" dirty="0" err="1">
                <a:latin typeface="Arial" charset="0"/>
                <a:ea typeface="ＭＳ Ｐゴシック" charset="0"/>
                <a:cs typeface="ＭＳ Ｐゴシック" charset="0"/>
              </a:rPr>
              <a:t>mov’t</a:t>
            </a:r>
            <a:r>
              <a:rPr lang="en-US" altLang="ja-JP" sz="2400" dirty="0">
                <a:latin typeface="Arial" charset="0"/>
                <a:ea typeface="ＭＳ Ｐゴシック" charset="0"/>
                <a:cs typeface="ＭＳ Ｐゴシック" charset="0"/>
              </a:rPr>
              <a:t> sequences &amp; postures that unite mind &amp; body by facilitating the flow of </a:t>
            </a:r>
            <a:r>
              <a:rPr lang="en-US" altLang="ja-JP" sz="2400" i="1" dirty="0">
                <a:latin typeface="Arial" charset="0"/>
                <a:ea typeface="ＭＳ Ｐゴシック" charset="0"/>
                <a:cs typeface="ＭＳ Ｐゴシック" charset="0"/>
              </a:rPr>
              <a:t>qi</a:t>
            </a:r>
            <a:r>
              <a:rPr lang="en-US" altLang="ja-JP" sz="2400" dirty="0">
                <a:latin typeface="Arial" charset="0"/>
                <a:ea typeface="ＭＳ Ｐゴシック" charset="0"/>
                <a:cs typeface="ＭＳ Ｐゴシック" charset="0"/>
              </a:rPr>
              <a:t> throughout the body.</a:t>
            </a:r>
          </a:p>
          <a:p>
            <a:pPr lvl="1" eaLnBrk="1" hangingPunct="1">
              <a:lnSpc>
                <a:spcPct val="90000"/>
              </a:lnSpc>
            </a:pPr>
            <a:r>
              <a:rPr lang="en-US" sz="2000" dirty="0">
                <a:latin typeface="Arial" charset="0"/>
                <a:ea typeface="ＭＳ Ｐゴシック" charset="0"/>
              </a:rPr>
              <a:t>Reports of helping with pain, strength &amp; flexibility. </a:t>
            </a:r>
          </a:p>
          <a:p>
            <a:pPr lvl="1" eaLnBrk="1" hangingPunct="1">
              <a:lnSpc>
                <a:spcPct val="90000"/>
              </a:lnSpc>
            </a:pPr>
            <a:endParaRPr lang="en-US" sz="2000" dirty="0">
              <a:latin typeface="Arial" charset="0"/>
              <a:ea typeface="ＭＳ Ｐゴシック" charset="0"/>
            </a:endParaRPr>
          </a:p>
        </p:txBody>
      </p:sp>
      <p:pic>
        <p:nvPicPr>
          <p:cNvPr id="113667" name="Picture 4"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1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85800" y="613719"/>
            <a:ext cx="8229600" cy="1371600"/>
          </a:xfrm>
        </p:spPr>
        <p:txBody>
          <a:bodyPr>
            <a:normAutofit/>
          </a:bodyPr>
          <a:lstStyle/>
          <a:p>
            <a:pPr eaLnBrk="1" hangingPunct="1"/>
            <a:r>
              <a:rPr lang="en-US" sz="4000" dirty="0">
                <a:latin typeface="Arial" charset="0"/>
                <a:ea typeface="ＭＳ Ｐゴシック" charset="0"/>
                <a:cs typeface="ＭＳ Ｐゴシック" charset="0"/>
              </a:rPr>
              <a:t>Treatment/Modalities</a:t>
            </a:r>
          </a:p>
        </p:txBody>
      </p:sp>
      <p:sp>
        <p:nvSpPr>
          <p:cNvPr id="102402" name="Rectangle 3"/>
          <p:cNvSpPr>
            <a:spLocks noGrp="1" noChangeArrowheads="1"/>
          </p:cNvSpPr>
          <p:nvPr>
            <p:ph type="body" sz="half" idx="1"/>
          </p:nvPr>
        </p:nvSpPr>
        <p:spPr>
          <a:xfrm>
            <a:off x="457200" y="1981200"/>
            <a:ext cx="5791200" cy="4495800"/>
          </a:xfrm>
        </p:spPr>
        <p:txBody>
          <a:bodyPr>
            <a:normAutofit fontScale="92500" lnSpcReduction="20000"/>
          </a:bodyPr>
          <a:lstStyle/>
          <a:p>
            <a:pPr eaLnBrk="1" hangingPunct="1"/>
            <a:r>
              <a:rPr lang="en-US" sz="2400" dirty="0">
                <a:latin typeface="Arial" charset="0"/>
                <a:ea typeface="ＭＳ Ｐゴシック" charset="0"/>
                <a:cs typeface="ＭＳ Ｐゴシック" charset="0"/>
              </a:rPr>
              <a:t>Transcutaneous Electrical Nerve Stimulation Therapy (TENS)</a:t>
            </a:r>
          </a:p>
          <a:p>
            <a:pPr lvl="1" eaLnBrk="1" hangingPunct="1"/>
            <a:r>
              <a:rPr lang="en-US" sz="2000" dirty="0">
                <a:latin typeface="Arial" charset="0"/>
                <a:ea typeface="ＭＳ Ｐゴシック" charset="0"/>
              </a:rPr>
              <a:t>Theoretically acts via the gate control theory, electrical stimulation preferentially activates large diameter fibers, inhibiting smaller pain fibers.</a:t>
            </a:r>
          </a:p>
          <a:p>
            <a:pPr lvl="1" eaLnBrk="1" hangingPunct="1"/>
            <a:r>
              <a:rPr lang="en-US" sz="2000" dirty="0">
                <a:latin typeface="Arial" charset="0"/>
                <a:ea typeface="ＭＳ Ｐゴシック" charset="0"/>
              </a:rPr>
              <a:t>May involve release of endogenous opioids, as well.</a:t>
            </a:r>
          </a:p>
          <a:p>
            <a:pPr lvl="1" eaLnBrk="1" hangingPunct="1"/>
            <a:r>
              <a:rPr lang="en-US" sz="2000" dirty="0">
                <a:latin typeface="Arial" charset="0"/>
                <a:ea typeface="ＭＳ Ｐゴシック" charset="0"/>
              </a:rPr>
              <a:t>No better than placebo for chronic LBP, but does help with CRPS, phantom limb pain, peripheral nerve injury and post-op incisional pain.</a:t>
            </a:r>
          </a:p>
          <a:p>
            <a:pPr lvl="1" eaLnBrk="1" hangingPunct="1"/>
            <a:r>
              <a:rPr lang="en-US" sz="2000" dirty="0">
                <a:latin typeface="Arial" charset="0"/>
                <a:ea typeface="ＭＳ Ｐゴシック" charset="0"/>
              </a:rPr>
              <a:t>Contraindicated in </a:t>
            </a:r>
            <a:r>
              <a:rPr lang="en-US" sz="2000" dirty="0" err="1">
                <a:latin typeface="Arial" charset="0"/>
                <a:ea typeface="ＭＳ Ｐゴシック" charset="0"/>
              </a:rPr>
              <a:t>px’</a:t>
            </a:r>
            <a:r>
              <a:rPr lang="en-US" altLang="ja-JP" sz="2000" dirty="0" err="1">
                <a:latin typeface="Arial" charset="0"/>
                <a:ea typeface="ＭＳ Ｐゴシック" charset="0"/>
              </a:rPr>
              <a:t>s</a:t>
            </a:r>
            <a:r>
              <a:rPr lang="en-US" altLang="ja-JP" sz="2000" dirty="0">
                <a:latin typeface="Arial" charset="0"/>
                <a:ea typeface="ＭＳ Ｐゴシック" charset="0"/>
              </a:rPr>
              <a:t> with pacemakers.</a:t>
            </a:r>
          </a:p>
          <a:p>
            <a:pPr lvl="1" eaLnBrk="1" hangingPunct="1"/>
            <a:endParaRPr lang="en-US" sz="2000" dirty="0">
              <a:latin typeface="Arial" charset="0"/>
              <a:ea typeface="ＭＳ Ｐゴシック" charset="0"/>
            </a:endParaRPr>
          </a:p>
        </p:txBody>
      </p:sp>
      <p:sp>
        <p:nvSpPr>
          <p:cNvPr id="102403" name="Rectangle 5"/>
          <p:cNvSpPr>
            <a:spLocks noGrp="1" noChangeArrowheads="1"/>
          </p:cNvSpPr>
          <p:nvPr>
            <p:ph sz="half" idx="2"/>
          </p:nvPr>
        </p:nvSpPr>
        <p:spPr>
          <a:xfrm>
            <a:off x="6324600" y="2133600"/>
            <a:ext cx="2362200" cy="1600200"/>
          </a:xfrm>
        </p:spPr>
        <p:txBody>
          <a:bodyPr/>
          <a:lstStyle/>
          <a:p>
            <a:pPr eaLnBrk="1" hangingPunct="1"/>
            <a:endParaRPr lang="en-US" sz="2400">
              <a:latin typeface="Arial" charset="0"/>
              <a:ea typeface="ＭＳ Ｐゴシック" charset="0"/>
              <a:cs typeface="ＭＳ Ｐゴシック" charset="0"/>
            </a:endParaRPr>
          </a:p>
        </p:txBody>
      </p:sp>
      <p:pic>
        <p:nvPicPr>
          <p:cNvPr id="102404" name="Picture 4"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7" descr="Twinst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2133600"/>
            <a:ext cx="28575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05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Treatment/Modalities</a:t>
            </a:r>
          </a:p>
        </p:txBody>
      </p:sp>
      <p:sp>
        <p:nvSpPr>
          <p:cNvPr id="101378" name="Rectangle 3"/>
          <p:cNvSpPr>
            <a:spLocks noGrp="1" noChangeArrowheads="1"/>
          </p:cNvSpPr>
          <p:nvPr>
            <p:ph sz="half" idx="1"/>
          </p:nvPr>
        </p:nvSpPr>
        <p:spPr>
          <a:xfrm>
            <a:off x="457200" y="1752600"/>
            <a:ext cx="6324600" cy="4876800"/>
          </a:xfrm>
        </p:spPr>
        <p:txBody>
          <a:bodyPr>
            <a:normAutofit fontScale="92500"/>
          </a:bodyPr>
          <a:lstStyle/>
          <a:p>
            <a:pPr eaLnBrk="1" hangingPunct="1">
              <a:lnSpc>
                <a:spcPct val="90000"/>
              </a:lnSpc>
            </a:pPr>
            <a:r>
              <a:rPr lang="en-US" b="1" dirty="0">
                <a:latin typeface="Arial" charset="0"/>
                <a:ea typeface="ＭＳ Ｐゴシック" charset="0"/>
                <a:cs typeface="ＭＳ Ｐゴシック" charset="0"/>
              </a:rPr>
              <a:t>Heat &amp; Cold</a:t>
            </a:r>
          </a:p>
          <a:p>
            <a:pPr lvl="1" eaLnBrk="1" hangingPunct="1">
              <a:lnSpc>
                <a:spcPct val="90000"/>
              </a:lnSpc>
            </a:pPr>
            <a:r>
              <a:rPr lang="en-US" sz="2300" dirty="0">
                <a:latin typeface="Arial" charset="0"/>
                <a:ea typeface="ＭＳ Ｐゴシック" charset="0"/>
              </a:rPr>
              <a:t>Via unknown mechanisms (“gate control”?), cutaneous heat &amp; cold both serve to reduce muscle spasms by decreasing sensitivity of the muscle spindle’</a:t>
            </a:r>
            <a:r>
              <a:rPr lang="en-US" altLang="ja-JP" sz="2300" dirty="0">
                <a:latin typeface="Arial" charset="0"/>
                <a:ea typeface="ＭＳ Ｐゴシック" charset="0"/>
              </a:rPr>
              <a:t>s firing rate and returning it to its normal length.</a:t>
            </a:r>
          </a:p>
          <a:p>
            <a:pPr lvl="2">
              <a:lnSpc>
                <a:spcPct val="90000"/>
              </a:lnSpc>
            </a:pPr>
            <a:r>
              <a:rPr lang="en-US" sz="2300" dirty="0">
                <a:latin typeface="Arial" charset="0"/>
                <a:ea typeface="ＭＳ Ｐゴシック" charset="0"/>
              </a:rPr>
              <a:t>Cold is better for acute/inflammatory injuries, but can be used long-term based on </a:t>
            </a:r>
            <a:r>
              <a:rPr lang="en-US" sz="2300" dirty="0" err="1">
                <a:latin typeface="Arial" charset="0"/>
                <a:ea typeface="ＭＳ Ｐゴシック" charset="0"/>
              </a:rPr>
              <a:t>px’</a:t>
            </a:r>
            <a:r>
              <a:rPr lang="en-US" altLang="ja-JP" sz="2300" dirty="0" err="1">
                <a:latin typeface="Arial" charset="0"/>
                <a:ea typeface="ＭＳ Ｐゴシック" charset="0"/>
              </a:rPr>
              <a:t>s</a:t>
            </a:r>
            <a:r>
              <a:rPr lang="en-US" altLang="ja-JP" sz="2300" dirty="0">
                <a:latin typeface="Arial" charset="0"/>
                <a:ea typeface="ＭＳ Ｐゴシック" charset="0"/>
              </a:rPr>
              <a:t> preference for muscle tightness.</a:t>
            </a:r>
          </a:p>
          <a:p>
            <a:pPr lvl="2">
              <a:lnSpc>
                <a:spcPct val="90000"/>
              </a:lnSpc>
            </a:pPr>
            <a:r>
              <a:rPr lang="en-US" sz="2300" dirty="0">
                <a:latin typeface="Arial" charset="0"/>
                <a:ea typeface="ＭＳ Ｐゴシック" charset="0"/>
              </a:rPr>
              <a:t>Heat/Ultrasound is best tolerated in </a:t>
            </a:r>
            <a:r>
              <a:rPr lang="en-US" sz="2300" dirty="0" err="1">
                <a:latin typeface="Arial" charset="0"/>
                <a:ea typeface="ＭＳ Ｐゴシック" charset="0"/>
              </a:rPr>
              <a:t>subacute</a:t>
            </a:r>
            <a:r>
              <a:rPr lang="en-US" sz="2300" dirty="0">
                <a:latin typeface="Arial" charset="0"/>
                <a:ea typeface="ＭＳ Ｐゴシック" charset="0"/>
              </a:rPr>
              <a:t>/chronic conditions, but is better for loosening collagen and stiff joints than </a:t>
            </a:r>
            <a:r>
              <a:rPr lang="en-US" sz="2300" dirty="0" err="1">
                <a:latin typeface="Arial" charset="0"/>
                <a:ea typeface="ＭＳ Ｐゴシック" charset="0"/>
              </a:rPr>
              <a:t>cryotherapy</a:t>
            </a:r>
            <a:r>
              <a:rPr lang="en-US" sz="2300" dirty="0">
                <a:latin typeface="Arial" charset="0"/>
                <a:ea typeface="ＭＳ Ｐゴシック" charset="0"/>
              </a:rPr>
              <a:t>.</a:t>
            </a:r>
          </a:p>
          <a:p>
            <a:pPr lvl="3">
              <a:lnSpc>
                <a:spcPct val="90000"/>
              </a:lnSpc>
            </a:pPr>
            <a:r>
              <a:rPr lang="en-US" sz="2300" dirty="0">
                <a:latin typeface="Arial" charset="0"/>
                <a:ea typeface="ＭＳ Ｐゴシック" charset="0"/>
              </a:rPr>
              <a:t>Not recommended for inflammation.</a:t>
            </a:r>
          </a:p>
          <a:p>
            <a:pPr eaLnBrk="1" hangingPunct="1">
              <a:lnSpc>
                <a:spcPct val="90000"/>
              </a:lnSpc>
              <a:buFont typeface="Wingdings" charset="0"/>
              <a:buNone/>
            </a:pPr>
            <a:endParaRPr lang="en-US" sz="2000" dirty="0">
              <a:latin typeface="Arial" charset="0"/>
              <a:ea typeface="ＭＳ Ｐゴシック" charset="0"/>
              <a:cs typeface="ＭＳ Ｐゴシック" charset="0"/>
            </a:endParaRPr>
          </a:p>
          <a:p>
            <a:pPr lvl="1" eaLnBrk="1" hangingPunct="1">
              <a:lnSpc>
                <a:spcPct val="90000"/>
              </a:lnSpc>
            </a:pPr>
            <a:endParaRPr lang="en-US" sz="1800" dirty="0">
              <a:latin typeface="Arial" charset="0"/>
              <a:ea typeface="ＭＳ Ｐゴシック" charset="0"/>
            </a:endParaRPr>
          </a:p>
        </p:txBody>
      </p:sp>
      <p:pic>
        <p:nvPicPr>
          <p:cNvPr id="101379" name="Picture 4" descr="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7" descr="cryo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981200"/>
            <a:ext cx="17446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9" descr="pai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4958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92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latin typeface="Arial" panose="020B0604020202020204" pitchFamily="34" charset="0"/>
                <a:ea typeface="ＭＳ Ｐゴシック" charset="0"/>
                <a:cs typeface="Arial" panose="020B0604020202020204" pitchFamily="34" charset="0"/>
              </a:rPr>
              <a:t>Disclosures</a:t>
            </a:r>
          </a:p>
        </p:txBody>
      </p:sp>
      <p:sp>
        <p:nvSpPr>
          <p:cNvPr id="4099" name="Content Placeholder 2"/>
          <p:cNvSpPr>
            <a:spLocks noGrp="1"/>
          </p:cNvSpPr>
          <p:nvPr>
            <p:ph idx="1"/>
          </p:nvPr>
        </p:nvSpPr>
        <p:spPr>
          <a:xfrm>
            <a:off x="457200" y="1981200"/>
            <a:ext cx="8382000" cy="4648200"/>
          </a:xfrm>
        </p:spPr>
        <p:txBody>
          <a:bodyPr/>
          <a:lstStyle/>
          <a:p>
            <a:pPr>
              <a:buFont typeface="Wingdings" charset="0"/>
              <a:buNone/>
            </a:pPr>
            <a:r>
              <a:rPr lang="en-US" dirty="0">
                <a:latin typeface="Arial" panose="020B0604020202020204" pitchFamily="34" charset="0"/>
                <a:ea typeface="ＭＳ Ｐゴシック" charset="0"/>
                <a:cs typeface="Arial" panose="020B0604020202020204" pitchFamily="34" charset="0"/>
              </a:rPr>
              <a:t>-Paid speaker for Collegium, </a:t>
            </a:r>
            <a:r>
              <a:rPr lang="en-US" dirty="0" err="1">
                <a:latin typeface="Arial" panose="020B0604020202020204" pitchFamily="34" charset="0"/>
                <a:ea typeface="ＭＳ Ｐゴシック" charset="0"/>
                <a:cs typeface="Arial" panose="020B0604020202020204" pitchFamily="34" charset="0"/>
              </a:rPr>
              <a:t>Depomed</a:t>
            </a:r>
            <a:r>
              <a:rPr lang="en-US" dirty="0">
                <a:latin typeface="Arial" panose="020B0604020202020204" pitchFamily="34" charset="0"/>
                <a:ea typeface="ＭＳ Ｐゴシック" charset="0"/>
                <a:cs typeface="Arial" panose="020B0604020202020204" pitchFamily="34" charset="0"/>
              </a:rPr>
              <a:t> &amp; Pfizer Pharmaceuticals.</a:t>
            </a:r>
          </a:p>
        </p:txBody>
      </p:sp>
      <p:pic>
        <p:nvPicPr>
          <p:cNvPr id="4100" name="Picture 19"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994763" y="76200"/>
            <a:ext cx="6564015" cy="1044117"/>
          </a:xfrm>
        </p:spPr>
        <p:txBody>
          <a:bodyPr/>
          <a:lstStyle/>
          <a:p>
            <a:pPr eaLnBrk="1" hangingPunct="1"/>
            <a:r>
              <a:rPr lang="en-US" dirty="0">
                <a:latin typeface="Arial" charset="0"/>
                <a:ea typeface="ＭＳ Ｐゴシック" charset="0"/>
                <a:cs typeface="ＭＳ Ｐゴシック" charset="0"/>
              </a:rPr>
              <a:t>Treatment/Modalities</a:t>
            </a:r>
          </a:p>
        </p:txBody>
      </p:sp>
      <p:sp>
        <p:nvSpPr>
          <p:cNvPr id="111618" name="Rectangle 3"/>
          <p:cNvSpPr>
            <a:spLocks noGrp="1" noChangeArrowheads="1"/>
          </p:cNvSpPr>
          <p:nvPr>
            <p:ph sz="half" idx="1"/>
          </p:nvPr>
        </p:nvSpPr>
        <p:spPr>
          <a:xfrm>
            <a:off x="0" y="1371600"/>
            <a:ext cx="6477000" cy="5943600"/>
          </a:xfrm>
        </p:spPr>
        <p:txBody>
          <a:bodyPr>
            <a:normAutofit/>
          </a:bodyPr>
          <a:lstStyle/>
          <a:p>
            <a:pPr eaLnBrk="1" hangingPunct="1">
              <a:lnSpc>
                <a:spcPct val="80000"/>
              </a:lnSpc>
            </a:pPr>
            <a:r>
              <a:rPr lang="en-US" sz="1900" dirty="0">
                <a:latin typeface="Arial" charset="0"/>
                <a:ea typeface="ＭＳ Ｐゴシック" charset="0"/>
                <a:cs typeface="ＭＳ Ｐゴシック" charset="0"/>
              </a:rPr>
              <a:t>Acupuncture</a:t>
            </a:r>
          </a:p>
          <a:p>
            <a:pPr lvl="1" eaLnBrk="1" hangingPunct="1">
              <a:lnSpc>
                <a:spcPct val="80000"/>
              </a:lnSpc>
            </a:pPr>
            <a:r>
              <a:rPr lang="en-US" sz="1700" dirty="0">
                <a:latin typeface="Arial" charset="0"/>
                <a:ea typeface="ＭＳ Ｐゴシック" charset="0"/>
              </a:rPr>
              <a:t>2,500 year old Chinese modality aimed at restoring the balance between the yin (blood) and the yang (spirit) which flow in 14 channels or meridians containing 361 acupuncture sites.</a:t>
            </a:r>
          </a:p>
          <a:p>
            <a:pPr lvl="1" eaLnBrk="1" hangingPunct="1">
              <a:lnSpc>
                <a:spcPct val="80000"/>
              </a:lnSpc>
            </a:pPr>
            <a:r>
              <a:rPr lang="en-US" sz="1700" dirty="0">
                <a:latin typeface="Arial" charset="0"/>
                <a:ea typeface="ＭＳ Ｐゴシック" charset="0"/>
              </a:rPr>
              <a:t>Some theories of action:</a:t>
            </a:r>
          </a:p>
          <a:p>
            <a:pPr lvl="2" eaLnBrk="1" hangingPunct="1">
              <a:lnSpc>
                <a:spcPct val="80000"/>
              </a:lnSpc>
            </a:pPr>
            <a:r>
              <a:rPr lang="en-US" sz="1500" dirty="0">
                <a:latin typeface="Arial" charset="0"/>
                <a:ea typeface="ＭＳ Ｐゴシック" charset="0"/>
              </a:rPr>
              <a:t>May stimulate large afferent fibers via the gate control theory</a:t>
            </a:r>
          </a:p>
          <a:p>
            <a:pPr lvl="2" eaLnBrk="1" hangingPunct="1">
              <a:lnSpc>
                <a:spcPct val="80000"/>
              </a:lnSpc>
            </a:pPr>
            <a:r>
              <a:rPr lang="en-US" sz="1500" dirty="0">
                <a:latin typeface="Arial" charset="0"/>
                <a:ea typeface="ＭＳ Ｐゴシック" charset="0"/>
              </a:rPr>
              <a:t>May induce endogenous </a:t>
            </a:r>
            <a:r>
              <a:rPr lang="ja-JP" altLang="en-US" sz="1500" dirty="0">
                <a:latin typeface="Arial" charset="0"/>
                <a:ea typeface="ＭＳ Ｐゴシック" charset="0"/>
              </a:rPr>
              <a:t>“</a:t>
            </a:r>
            <a:r>
              <a:rPr lang="en-US" altLang="ja-JP" sz="1500" dirty="0">
                <a:latin typeface="Arial" charset="0"/>
                <a:ea typeface="ＭＳ Ｐゴシック" charset="0"/>
              </a:rPr>
              <a:t>opiate-like substances</a:t>
            </a:r>
            <a:r>
              <a:rPr lang="ja-JP" altLang="en-US" sz="1500" dirty="0">
                <a:latin typeface="Arial" charset="0"/>
                <a:ea typeface="ＭＳ Ｐゴシック" charset="0"/>
              </a:rPr>
              <a:t>”</a:t>
            </a:r>
            <a:r>
              <a:rPr lang="en-US" altLang="ja-JP" sz="1500" dirty="0">
                <a:latin typeface="Arial" charset="0"/>
                <a:ea typeface="ＭＳ Ｐゴシック" charset="0"/>
              </a:rPr>
              <a:t> to effect pain control.</a:t>
            </a:r>
          </a:p>
          <a:p>
            <a:pPr lvl="2" eaLnBrk="1" hangingPunct="1">
              <a:lnSpc>
                <a:spcPct val="80000"/>
              </a:lnSpc>
            </a:pPr>
            <a:r>
              <a:rPr lang="en-US" sz="1500" dirty="0">
                <a:latin typeface="Arial" charset="0"/>
                <a:ea typeface="ＭＳ Ｐゴシック" charset="0"/>
              </a:rPr>
              <a:t>Insertion of a needle, regardless of substance injected, can reduce pain.  Called the </a:t>
            </a:r>
            <a:r>
              <a:rPr lang="ja-JP" altLang="en-US" sz="1500" dirty="0">
                <a:latin typeface="Arial" charset="0"/>
                <a:ea typeface="ＭＳ Ｐゴシック" charset="0"/>
              </a:rPr>
              <a:t>“</a:t>
            </a:r>
            <a:r>
              <a:rPr lang="en-US" altLang="ja-JP" sz="1500" dirty="0">
                <a:latin typeface="Arial" charset="0"/>
                <a:ea typeface="ＭＳ Ｐゴシック" charset="0"/>
              </a:rPr>
              <a:t>needle effect</a:t>
            </a:r>
            <a:r>
              <a:rPr lang="ja-JP" altLang="en-US" sz="1500" dirty="0">
                <a:latin typeface="Arial" charset="0"/>
                <a:ea typeface="ＭＳ Ｐゴシック" charset="0"/>
              </a:rPr>
              <a:t>”</a:t>
            </a:r>
            <a:r>
              <a:rPr lang="en-US" altLang="ja-JP" sz="1500" dirty="0">
                <a:latin typeface="Arial" charset="0"/>
                <a:ea typeface="ＭＳ Ｐゴシック" charset="0"/>
              </a:rPr>
              <a:t>.</a:t>
            </a:r>
          </a:p>
          <a:p>
            <a:pPr lvl="1" eaLnBrk="1" hangingPunct="1">
              <a:lnSpc>
                <a:spcPct val="80000"/>
              </a:lnSpc>
            </a:pPr>
            <a:r>
              <a:rPr lang="en-US" sz="1700" dirty="0">
                <a:latin typeface="Arial" charset="0"/>
                <a:ea typeface="ＭＳ Ｐゴシック" charset="0"/>
              </a:rPr>
              <a:t>A NIH panel in 1997 concluded there is clear evidence that acupuncture is effective for pregnancy, postoperative and chemotherapy associated N/V, and post-op dental pain.  More recently it is recommended for low back pain.</a:t>
            </a:r>
          </a:p>
          <a:p>
            <a:pPr lvl="2" eaLnBrk="1" hangingPunct="1">
              <a:lnSpc>
                <a:spcPct val="80000"/>
              </a:lnSpc>
            </a:pPr>
            <a:r>
              <a:rPr lang="en-US" sz="1500" dirty="0">
                <a:latin typeface="Arial" charset="0"/>
                <a:ea typeface="ＭＳ Ｐゴシック" charset="0"/>
              </a:rPr>
              <a:t>Also concluded that there are other pain-related conditions for which acupuncture may be effective, despite less convincing scientific data.</a:t>
            </a:r>
            <a:r>
              <a:rPr lang="en-US" sz="1400" dirty="0">
                <a:latin typeface="Arial" charset="0"/>
                <a:ea typeface="ＭＳ Ｐゴシック" charset="0"/>
              </a:rPr>
              <a:t> </a:t>
            </a:r>
          </a:p>
          <a:p>
            <a:pPr lvl="3" eaLnBrk="1" hangingPunct="1">
              <a:lnSpc>
                <a:spcPct val="80000"/>
              </a:lnSpc>
            </a:pPr>
            <a:r>
              <a:rPr lang="en-US" sz="1300" dirty="0">
                <a:latin typeface="Arial" charset="0"/>
                <a:ea typeface="ＭＳ Ｐゴシック" charset="0"/>
              </a:rPr>
              <a:t>Addiction, stroke rehabilitation, headache, menstrual cramps, tennis elbow, fibromyalgia (general muscle pain), carpal tunnel syndrome, and asthma.</a:t>
            </a:r>
          </a:p>
        </p:txBody>
      </p:sp>
      <p:pic>
        <p:nvPicPr>
          <p:cNvPr id="111619" name="Picture 4"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7" descr="acupun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2133600"/>
            <a:ext cx="26289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06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762000" y="596877"/>
            <a:ext cx="7391400" cy="1371600"/>
          </a:xfrm>
        </p:spPr>
        <p:txBody>
          <a:bodyPr/>
          <a:lstStyle/>
          <a:p>
            <a:pPr eaLnBrk="1" hangingPunct="1">
              <a:defRPr/>
            </a:pPr>
            <a:r>
              <a:rPr lang="en-US" sz="3600" dirty="0">
                <a:solidFill>
                  <a:srgbClr val="002060"/>
                </a:solidFill>
                <a:latin typeface="Arial" charset="0"/>
                <a:ea typeface="ＭＳ Ｐゴシック" charset="0"/>
                <a:cs typeface="ＭＳ Ｐゴシック" charset="0"/>
              </a:rPr>
              <a:t>Psychological Factors in Pain</a:t>
            </a:r>
          </a:p>
        </p:txBody>
      </p:sp>
      <p:sp>
        <p:nvSpPr>
          <p:cNvPr id="83970" name="Rectangle 9"/>
          <p:cNvSpPr>
            <a:spLocks noGrp="1" noChangeArrowheads="1"/>
          </p:cNvSpPr>
          <p:nvPr>
            <p:ph type="body" sz="half" idx="1"/>
          </p:nvPr>
        </p:nvSpPr>
        <p:spPr>
          <a:xfrm>
            <a:off x="0" y="1828800"/>
            <a:ext cx="5334000" cy="5257800"/>
          </a:xfrm>
          <a:solidFill>
            <a:schemeClr val="bg1"/>
          </a:solidFill>
        </p:spPr>
        <p:txBody>
          <a:bodyPr>
            <a:normAutofit fontScale="92500" lnSpcReduction="20000"/>
          </a:bodyPr>
          <a:lstStyle/>
          <a:p>
            <a:pPr eaLnBrk="1" hangingPunct="1">
              <a:buFont typeface="Wingdings" charset="0"/>
              <a:buChar char="l"/>
              <a:defRPr/>
            </a:pPr>
            <a:r>
              <a:rPr lang="en-US" dirty="0">
                <a:solidFill>
                  <a:srgbClr val="535252"/>
                </a:solidFill>
                <a:latin typeface="Arial" charset="0"/>
                <a:ea typeface="ＭＳ Ｐゴシック" charset="0"/>
                <a:cs typeface="ＭＳ Ｐゴシック" charset="0"/>
              </a:rPr>
              <a:t>Affective &amp; Cognitive factors have a large impact on the perception of pain.</a:t>
            </a:r>
          </a:p>
          <a:p>
            <a:pPr lvl="1" eaLnBrk="1" hangingPunct="1">
              <a:buFont typeface="Wingdings" charset="0"/>
              <a:buChar char="l"/>
              <a:defRPr/>
            </a:pPr>
            <a:r>
              <a:rPr lang="en-US" sz="2000" dirty="0">
                <a:solidFill>
                  <a:srgbClr val="535252"/>
                </a:solidFill>
                <a:latin typeface="Arial" charset="0"/>
                <a:ea typeface="ＭＳ Ｐゴシック" charset="0"/>
              </a:rPr>
              <a:t>Studies show depressed patients have higher levels of pain, decreased cognitive functioning, &amp; greater disability.</a:t>
            </a:r>
          </a:p>
          <a:p>
            <a:pPr lvl="1" eaLnBrk="1" hangingPunct="1">
              <a:buFont typeface="Wingdings" charset="0"/>
              <a:buChar char="l"/>
              <a:defRPr/>
            </a:pPr>
            <a:r>
              <a:rPr lang="en-US" sz="2000" dirty="0">
                <a:solidFill>
                  <a:srgbClr val="535252"/>
                </a:solidFill>
                <a:latin typeface="Arial" charset="0"/>
                <a:ea typeface="ＭＳ Ｐゴシック" charset="0"/>
              </a:rPr>
              <a:t>Anxiety is a strong predictor of pain severity, disability and pain behavior.</a:t>
            </a:r>
          </a:p>
          <a:p>
            <a:pPr lvl="2" eaLnBrk="1" hangingPunct="1">
              <a:buFont typeface="Wingdings" charset="0"/>
              <a:buChar char="l"/>
              <a:defRPr/>
            </a:pPr>
            <a:r>
              <a:rPr lang="en-US" sz="1800" dirty="0">
                <a:solidFill>
                  <a:srgbClr val="535252"/>
                </a:solidFill>
                <a:latin typeface="Arial" charset="0"/>
                <a:ea typeface="ＭＳ Ｐゴシック" charset="0"/>
              </a:rPr>
              <a:t>Patients with pain-related fear had increased disability at 6 months. </a:t>
            </a:r>
          </a:p>
          <a:p>
            <a:pPr lvl="2" eaLnBrk="1" hangingPunct="1">
              <a:buFont typeface="Wingdings" charset="0"/>
              <a:buChar char="l"/>
              <a:defRPr/>
            </a:pPr>
            <a:r>
              <a:rPr lang="en-US" dirty="0" err="1">
                <a:solidFill>
                  <a:srgbClr val="535252"/>
                </a:solidFill>
                <a:latin typeface="Calibri" charset="0"/>
                <a:ea typeface="ＭＳ Ｐゴシック" charset="0"/>
                <a:cs typeface="ＭＳ Ｐゴシック" charset="0"/>
              </a:rPr>
              <a:t>Catastrophizing</a:t>
            </a:r>
            <a:r>
              <a:rPr lang="en-US" dirty="0">
                <a:solidFill>
                  <a:srgbClr val="535252"/>
                </a:solidFill>
                <a:latin typeface="Calibri" charset="0"/>
                <a:ea typeface="ＭＳ Ｐゴシック" charset="0"/>
                <a:cs typeface="ＭＳ Ｐゴシック" charset="0"/>
              </a:rPr>
              <a:t> is more than 7x more powerful than any other predictor in predicting transition from acute to chronic post-op pain.  </a:t>
            </a:r>
          </a:p>
          <a:p>
            <a:pPr lvl="2" eaLnBrk="1" hangingPunct="1">
              <a:buFont typeface="Wingdings" charset="0"/>
              <a:buChar char="l"/>
              <a:defRPr/>
            </a:pPr>
            <a:r>
              <a:rPr lang="en-US" dirty="0">
                <a:solidFill>
                  <a:srgbClr val="535252"/>
                </a:solidFill>
                <a:latin typeface="Calibri" charset="0"/>
                <a:ea typeface="ＭＳ Ｐゴシック" charset="0"/>
                <a:cs typeface="ＭＳ Ｐゴシック" charset="0"/>
              </a:rPr>
              <a:t>Depression &amp; anxiety results in 2-5 times more likelihood.  </a:t>
            </a:r>
          </a:p>
          <a:p>
            <a:pPr lvl="2" eaLnBrk="1" hangingPunct="1">
              <a:buFont typeface="Wingdings" charset="0"/>
              <a:buChar char="l"/>
              <a:defRPr/>
            </a:pPr>
            <a:r>
              <a:rPr lang="en-US" dirty="0">
                <a:solidFill>
                  <a:srgbClr val="535252"/>
                </a:solidFill>
                <a:latin typeface="Calibri" charset="0"/>
                <a:ea typeface="ＭＳ Ｐゴシック" charset="0"/>
                <a:cs typeface="ＭＳ Ｐゴシック" charset="0"/>
              </a:rPr>
              <a:t>Patients with pain related fear (</a:t>
            </a:r>
            <a:r>
              <a:rPr lang="en-US" dirty="0" err="1">
                <a:solidFill>
                  <a:srgbClr val="535252"/>
                </a:solidFill>
                <a:latin typeface="Calibri" charset="0"/>
                <a:ea typeface="ＭＳ Ｐゴシック" charset="0"/>
                <a:cs typeface="ＭＳ Ｐゴシック" charset="0"/>
              </a:rPr>
              <a:t>kinesiophobia</a:t>
            </a:r>
            <a:r>
              <a:rPr lang="en-US" dirty="0">
                <a:solidFill>
                  <a:srgbClr val="535252"/>
                </a:solidFill>
                <a:latin typeface="Calibri" charset="0"/>
                <a:ea typeface="ＭＳ Ｐゴシック" charset="0"/>
                <a:cs typeface="ＭＳ Ｐゴシック" charset="0"/>
              </a:rPr>
              <a:t>) over-predict the severity of pain they will experience which results in increased avoidance behavior.</a:t>
            </a:r>
            <a:endParaRPr lang="en-US" sz="1800" dirty="0">
              <a:solidFill>
                <a:srgbClr val="535252"/>
              </a:solidFill>
              <a:latin typeface="Arial" charset="0"/>
              <a:ea typeface="ＭＳ Ｐゴシック" charset="0"/>
            </a:endParaRPr>
          </a:p>
        </p:txBody>
      </p:sp>
      <p:pic>
        <p:nvPicPr>
          <p:cNvPr id="36868" name="Picture 11" descr="sc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334001" y="1892277"/>
            <a:ext cx="3789166" cy="4965723"/>
          </a:xfrm>
          <a:noFill/>
          <a:extLst>
            <a:ext uri="{909E8E84-426E-40DD-AFC4-6F175D3DCCD1}">
              <a14:hiddenFill xmlns:a14="http://schemas.microsoft.com/office/drawing/2010/main">
                <a:solidFill>
                  <a:srgbClr val="FFFFFF"/>
                </a:solidFill>
              </a14:hiddenFill>
            </a:ext>
          </a:extLst>
        </p:spPr>
      </p:pic>
      <p:pic>
        <p:nvPicPr>
          <p:cNvPr id="36869" name="Picture 4" descr="p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333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304800" y="891504"/>
            <a:ext cx="7583487" cy="1044388"/>
          </a:xfrm>
        </p:spPr>
        <p:txBody>
          <a:bodyPr>
            <a:normAutofit/>
          </a:bodyPr>
          <a:lstStyle/>
          <a:p>
            <a:pPr eaLnBrk="1" hangingPunct="1"/>
            <a:r>
              <a:rPr lang="en-US" sz="3700" dirty="0">
                <a:latin typeface="Arial" charset="0"/>
                <a:ea typeface="ＭＳ Ｐゴシック" charset="0"/>
                <a:cs typeface="ＭＳ Ｐゴシック" charset="0"/>
              </a:rPr>
              <a:t>Behavioral Treatment Modalities</a:t>
            </a:r>
          </a:p>
        </p:txBody>
      </p:sp>
      <p:sp>
        <p:nvSpPr>
          <p:cNvPr id="107522" name="Rectangle 3"/>
          <p:cNvSpPr>
            <a:spLocks noGrp="1" noChangeArrowheads="1"/>
          </p:cNvSpPr>
          <p:nvPr>
            <p:ph idx="1"/>
          </p:nvPr>
        </p:nvSpPr>
        <p:spPr>
          <a:xfrm>
            <a:off x="0" y="1981200"/>
            <a:ext cx="9144000" cy="4236308"/>
          </a:xfrm>
        </p:spPr>
        <p:txBody>
          <a:bodyPr>
            <a:normAutofit fontScale="92500"/>
          </a:bodyPr>
          <a:lstStyle/>
          <a:p>
            <a:pPr eaLnBrk="1" hangingPunct="1">
              <a:lnSpc>
                <a:spcPct val="80000"/>
              </a:lnSpc>
            </a:pPr>
            <a:r>
              <a:rPr lang="en-US" sz="2000" u="sng" dirty="0">
                <a:latin typeface="Arial" charset="0"/>
                <a:ea typeface="ＭＳ Ｐゴシック" charset="0"/>
                <a:cs typeface="ＭＳ Ｐゴシック" charset="0"/>
              </a:rPr>
              <a:t>Cognitive behavior modification</a:t>
            </a:r>
            <a:r>
              <a:rPr lang="en-US" u="sng" dirty="0">
                <a:latin typeface="Arial" charset="0"/>
                <a:ea typeface="ＭＳ Ｐゴシック" charset="0"/>
                <a:cs typeface="ＭＳ Ｐゴシック" charset="0"/>
              </a:rPr>
              <a:t> (“CBT”)</a:t>
            </a:r>
            <a:r>
              <a:rPr lang="en-US" dirty="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teaches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self-coping statements and problem-solving cognitions</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in attempts to alter their perception of their chronic disease.</a:t>
            </a:r>
          </a:p>
          <a:p>
            <a:pPr lvl="1" eaLnBrk="1" hangingPunct="1">
              <a:lnSpc>
                <a:spcPct val="80000"/>
              </a:lnSpc>
            </a:pPr>
            <a:r>
              <a:rPr lang="en-US" sz="1800" dirty="0">
                <a:latin typeface="Arial" charset="0"/>
                <a:ea typeface="ＭＳ Ｐゴシック" charset="0"/>
              </a:rPr>
              <a:t>Strategies of imaginative inattention, imaginative transformation of pain, focused attention &amp; somatization in a dissociation manner are used.</a:t>
            </a:r>
          </a:p>
          <a:p>
            <a:pPr lvl="1" eaLnBrk="1" hangingPunct="1">
              <a:lnSpc>
                <a:spcPct val="80000"/>
              </a:lnSpc>
            </a:pPr>
            <a:r>
              <a:rPr lang="en-US" sz="1800" dirty="0">
                <a:latin typeface="Arial" charset="0"/>
                <a:ea typeface="ＭＳ Ｐゴシック" charset="0"/>
              </a:rPr>
              <a:t>The operant approach reinforces good behavior and ignores adverse pain behavior.</a:t>
            </a:r>
          </a:p>
          <a:p>
            <a:pPr lvl="2" eaLnBrk="1" hangingPunct="1">
              <a:lnSpc>
                <a:spcPct val="80000"/>
              </a:lnSpc>
            </a:pPr>
            <a:r>
              <a:rPr lang="en-US" sz="1600" dirty="0">
                <a:latin typeface="Arial" charset="0"/>
                <a:ea typeface="ＭＳ Ｐゴシック" charset="0"/>
              </a:rPr>
              <a:t>Exercises should be done at a level to avoid </a:t>
            </a:r>
            <a:r>
              <a:rPr lang="ja-JP" altLang="en-US" sz="1600" dirty="0">
                <a:latin typeface="Arial" charset="0"/>
                <a:ea typeface="ＭＳ Ｐゴシック" charset="0"/>
              </a:rPr>
              <a:t>“</a:t>
            </a:r>
            <a:r>
              <a:rPr lang="en-US" altLang="ja-JP" sz="1600" dirty="0">
                <a:latin typeface="Arial" charset="0"/>
                <a:ea typeface="ＭＳ Ｐゴシック" charset="0"/>
              </a:rPr>
              <a:t>punishment</a:t>
            </a:r>
            <a:r>
              <a:rPr lang="ja-JP" altLang="en-US" sz="1600" dirty="0">
                <a:latin typeface="Arial" charset="0"/>
                <a:ea typeface="ＭＳ Ｐゴシック" charset="0"/>
              </a:rPr>
              <a:t>”</a:t>
            </a:r>
            <a:r>
              <a:rPr lang="en-US" altLang="ja-JP" sz="1600" dirty="0">
                <a:latin typeface="Arial" charset="0"/>
                <a:ea typeface="ＭＳ Ｐゴシック" charset="0"/>
              </a:rPr>
              <a:t> for activity and reinforce the positive and reward them for achieving goals.</a:t>
            </a:r>
          </a:p>
          <a:p>
            <a:pPr eaLnBrk="1" hangingPunct="1">
              <a:lnSpc>
                <a:spcPct val="80000"/>
              </a:lnSpc>
            </a:pPr>
            <a:r>
              <a:rPr lang="en-US" sz="2000" u="sng" dirty="0">
                <a:latin typeface="Arial" charset="0"/>
                <a:ea typeface="ＭＳ Ｐゴシック" charset="0"/>
                <a:cs typeface="ＭＳ Ｐゴシック" charset="0"/>
              </a:rPr>
              <a:t>Relaxation Methods</a:t>
            </a:r>
            <a:r>
              <a:rPr lang="en-US" sz="2000" dirty="0">
                <a:latin typeface="Arial" charset="0"/>
                <a:ea typeface="ＭＳ Ｐゴシック" charset="0"/>
                <a:cs typeface="ＭＳ Ｐゴシック" charset="0"/>
              </a:rPr>
              <a:t> involve voluntarily sequentially contracting and relaxing muscle groups.</a:t>
            </a:r>
          </a:p>
          <a:p>
            <a:pPr lvl="1" eaLnBrk="1" hangingPunct="1">
              <a:lnSpc>
                <a:spcPct val="80000"/>
              </a:lnSpc>
            </a:pPr>
            <a:r>
              <a:rPr lang="en-US" sz="1800" dirty="0">
                <a:latin typeface="Arial" charset="0"/>
                <a:ea typeface="ＭＳ Ｐゴシック" charset="0"/>
              </a:rPr>
              <a:t>Allows insight into sensing muscle tension, facilitating relaxation.</a:t>
            </a:r>
          </a:p>
          <a:p>
            <a:pPr lvl="1" eaLnBrk="1" hangingPunct="1">
              <a:lnSpc>
                <a:spcPct val="80000"/>
              </a:lnSpc>
            </a:pPr>
            <a:r>
              <a:rPr lang="en-US" sz="1800" dirty="0">
                <a:latin typeface="Arial" charset="0"/>
                <a:ea typeface="ＭＳ Ｐゴシック" charset="0"/>
              </a:rPr>
              <a:t>Strong support for use in treating anxiety, depression, HA, insomnia &amp; chronic pain.</a:t>
            </a:r>
          </a:p>
          <a:p>
            <a:pPr eaLnBrk="1" hangingPunct="1">
              <a:lnSpc>
                <a:spcPct val="80000"/>
              </a:lnSpc>
            </a:pPr>
            <a:r>
              <a:rPr lang="en-US" sz="2000" u="sng" dirty="0">
                <a:latin typeface="Arial" charset="0"/>
                <a:ea typeface="ＭＳ Ｐゴシック" charset="0"/>
                <a:cs typeface="ＭＳ Ｐゴシック" charset="0"/>
              </a:rPr>
              <a:t>Biofeedback</a:t>
            </a:r>
            <a:r>
              <a:rPr lang="en-US" sz="2000" dirty="0">
                <a:latin typeface="Arial" charset="0"/>
                <a:ea typeface="ＭＳ Ｐゴシック" charset="0"/>
                <a:cs typeface="ＭＳ Ｐゴシック" charset="0"/>
              </a:rPr>
              <a:t> teaches muscle relaxation </a:t>
            </a:r>
            <a:r>
              <a:rPr lang="en-US" dirty="0">
                <a:latin typeface="Arial" charset="0"/>
                <a:ea typeface="ＭＳ Ｐゴシック" charset="0"/>
                <a:cs typeface="ＭＳ Ｐゴシック" charset="0"/>
              </a:rPr>
              <a:t>&amp; </a:t>
            </a:r>
            <a:r>
              <a:rPr lang="en-US" sz="2000" dirty="0">
                <a:latin typeface="Arial" charset="0"/>
                <a:ea typeface="ＭＳ Ｐゴシック" charset="0"/>
                <a:cs typeface="ＭＳ Ｐゴシック" charset="0"/>
              </a:rPr>
              <a:t>teaches the </a:t>
            </a:r>
            <a:r>
              <a:rPr lang="en-US" sz="2000" dirty="0" err="1">
                <a:latin typeface="Arial" charset="0"/>
                <a:ea typeface="ＭＳ Ｐゴシック" charset="0"/>
                <a:cs typeface="ＭＳ Ｐゴシック" charset="0"/>
              </a:rPr>
              <a:t>px</a:t>
            </a:r>
            <a:r>
              <a:rPr lang="en-US" sz="2000" dirty="0">
                <a:latin typeface="Arial" charset="0"/>
                <a:ea typeface="ＭＳ Ｐゴシック" charset="0"/>
                <a:cs typeface="ＭＳ Ｐゴシック" charset="0"/>
              </a:rPr>
              <a:t> self-regulation of pain. </a:t>
            </a:r>
          </a:p>
          <a:p>
            <a:pPr lvl="1" eaLnBrk="1" hangingPunct="1">
              <a:lnSpc>
                <a:spcPct val="80000"/>
              </a:lnSpc>
            </a:pPr>
            <a:r>
              <a:rPr lang="en-US" sz="1800" dirty="0">
                <a:latin typeface="Arial" charset="0"/>
                <a:ea typeface="ＭＳ Ｐゴシック" charset="0"/>
              </a:rPr>
              <a:t>Include imagery, hypnosis, meditation, diaphragmatic breathing.</a:t>
            </a:r>
          </a:p>
          <a:p>
            <a:pPr lvl="1" eaLnBrk="1" hangingPunct="1">
              <a:lnSpc>
                <a:spcPct val="80000"/>
              </a:lnSpc>
            </a:pPr>
            <a:r>
              <a:rPr lang="en-US" sz="1800" dirty="0">
                <a:latin typeface="Arial" charset="0"/>
                <a:ea typeface="ＭＳ Ｐゴシック" charset="0"/>
              </a:rPr>
              <a:t>Positive effects in chronic LBP, FM, HA, and </a:t>
            </a:r>
            <a:r>
              <a:rPr lang="en-US" sz="1800" dirty="0" err="1">
                <a:latin typeface="Arial" charset="0"/>
                <a:ea typeface="ＭＳ Ｐゴシック" charset="0"/>
              </a:rPr>
              <a:t>temporomandibular</a:t>
            </a:r>
            <a:r>
              <a:rPr lang="en-US" sz="1800" dirty="0">
                <a:latin typeface="Arial" charset="0"/>
                <a:ea typeface="ＭＳ Ｐゴシック" charset="0"/>
              </a:rPr>
              <a:t> disorders.</a:t>
            </a:r>
          </a:p>
        </p:txBody>
      </p:sp>
      <p:pic>
        <p:nvPicPr>
          <p:cNvPr id="107523" name="Picture 4"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24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313613" cy="1263650"/>
          </a:xfrm>
        </p:spPr>
        <p:txBody>
          <a:bodyPr/>
          <a:lstStyle/>
          <a:p>
            <a:pPr>
              <a:defRPr/>
            </a:pPr>
            <a:r>
              <a:rPr lang="en-US" sz="4000" dirty="0">
                <a:latin typeface="Arial" panose="020B0604020202020204" pitchFamily="34" charset="0"/>
                <a:cs typeface="Arial" panose="020B0604020202020204" pitchFamily="34" charset="0"/>
              </a:rPr>
              <a:t>Multimodal Analgesia</a:t>
            </a:r>
          </a:p>
        </p:txBody>
      </p:sp>
      <p:sp>
        <p:nvSpPr>
          <p:cNvPr id="3" name="Content Placeholder 2"/>
          <p:cNvSpPr>
            <a:spLocks noGrp="1"/>
          </p:cNvSpPr>
          <p:nvPr>
            <p:ph idx="1"/>
          </p:nvPr>
        </p:nvSpPr>
        <p:spPr>
          <a:xfrm>
            <a:off x="152400" y="1922463"/>
            <a:ext cx="8991600" cy="4303712"/>
          </a:xfrm>
        </p:spPr>
        <p:txBody>
          <a:bodyPr/>
          <a:lstStyle/>
          <a:p>
            <a:pPr>
              <a:defRPr/>
            </a:pPr>
            <a:r>
              <a:rPr lang="en-US" dirty="0">
                <a:latin typeface="Arial" panose="020B0604020202020204" pitchFamily="34" charset="0"/>
                <a:cs typeface="Arial" panose="020B0604020202020204" pitchFamily="34" charset="0"/>
              </a:rPr>
              <a:t>Strong evidence supporting the use of non-opioids for pain and some have been quantified as to how many morphine equivalents each can reduce over 24 hours.</a:t>
            </a:r>
          </a:p>
          <a:p>
            <a:pPr lvl="1">
              <a:defRPr/>
            </a:pPr>
            <a:r>
              <a:rPr lang="en-US" dirty="0">
                <a:latin typeface="Arial" panose="020B0604020202020204" pitchFamily="34" charset="0"/>
                <a:cs typeface="Arial" panose="020B0604020202020204" pitchFamily="34" charset="0"/>
              </a:rPr>
              <a:t>APAP 1000 mg IV Q4hrs = 6-9 mg less morphine</a:t>
            </a:r>
          </a:p>
          <a:p>
            <a:pPr lvl="1">
              <a:defRPr/>
            </a:pPr>
            <a:r>
              <a:rPr lang="en-US" dirty="0">
                <a:latin typeface="Arial" panose="020B0604020202020204" pitchFamily="34" charset="0"/>
                <a:cs typeface="Arial" panose="020B0604020202020204" pitchFamily="34" charset="0"/>
              </a:rPr>
              <a:t>ibuprofen 400 mg = 10.2 mg less morphine</a:t>
            </a:r>
          </a:p>
          <a:p>
            <a:pPr lvl="1">
              <a:defRPr/>
            </a:pPr>
            <a:r>
              <a:rPr lang="en-US" dirty="0">
                <a:latin typeface="Arial" panose="020B0604020202020204" pitchFamily="34" charset="0"/>
                <a:cs typeface="Arial" panose="020B0604020202020204" pitchFamily="34" charset="0"/>
              </a:rPr>
              <a:t>celecoxib 200-400 mg = 10.2 mg less morphine</a:t>
            </a:r>
          </a:p>
          <a:p>
            <a:pPr lvl="1">
              <a:defRPr/>
            </a:pPr>
            <a:r>
              <a:rPr lang="en-US" dirty="0">
                <a:latin typeface="Arial" panose="020B0604020202020204" pitchFamily="34" charset="0"/>
                <a:cs typeface="Arial" panose="020B0604020202020204" pitchFamily="34" charset="0"/>
              </a:rPr>
              <a:t>diclofenac 30-60 mg = 10.2 mg less morphine</a:t>
            </a:r>
          </a:p>
          <a:p>
            <a:pPr lvl="1">
              <a:defRPr/>
            </a:pPr>
            <a:r>
              <a:rPr lang="en-US" dirty="0">
                <a:latin typeface="Arial" panose="020B0604020202020204" pitchFamily="34" charset="0"/>
                <a:cs typeface="Arial" panose="020B0604020202020204" pitchFamily="34" charset="0"/>
              </a:rPr>
              <a:t>gabapentin 300-1,200 mg = 13-32 mg less morphine</a:t>
            </a:r>
          </a:p>
          <a:p>
            <a:pPr lvl="1">
              <a:defRPr/>
            </a:pPr>
            <a:r>
              <a:rPr lang="en-US" dirty="0" err="1">
                <a:latin typeface="Arial" panose="020B0604020202020204" pitchFamily="34" charset="0"/>
                <a:cs typeface="Arial" panose="020B0604020202020204" pitchFamily="34" charset="0"/>
              </a:rPr>
              <a:t>pregabalin</a:t>
            </a:r>
            <a:r>
              <a:rPr lang="en-US" dirty="0">
                <a:latin typeface="Arial" panose="020B0604020202020204" pitchFamily="34" charset="0"/>
                <a:cs typeface="Arial" panose="020B0604020202020204" pitchFamily="34" charset="0"/>
              </a:rPr>
              <a:t> &lt;300 mg/d &amp; &gt;300 mg/d = 8.8 mg &amp; 13.4 mg morphine, respectively.</a:t>
            </a:r>
          </a:p>
        </p:txBody>
      </p:sp>
      <p:pic>
        <p:nvPicPr>
          <p:cNvPr id="60421" name="Picture 4" descr="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31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4" descr="pain"/>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7991475" y="0"/>
            <a:ext cx="1152525" cy="1371600"/>
          </a:xfrm>
          <a:noFill/>
        </p:spPr>
      </p:pic>
      <p:sp>
        <p:nvSpPr>
          <p:cNvPr id="97281" name="Rectangle 6"/>
          <p:cNvSpPr>
            <a:spLocks noGrp="1" noChangeArrowheads="1"/>
          </p:cNvSpPr>
          <p:nvPr>
            <p:ph idx="1"/>
          </p:nvPr>
        </p:nvSpPr>
        <p:spPr/>
        <p:txBody>
          <a:bodyPr/>
          <a:lstStyle/>
          <a:p>
            <a:endParaRPr lang="en-US">
              <a:latin typeface="Arial" charset="0"/>
              <a:ea typeface="ＭＳ Ｐゴシック" charset="0"/>
              <a:cs typeface="ＭＳ Ｐゴシック" charset="0"/>
            </a:endParaRPr>
          </a:p>
        </p:txBody>
      </p:sp>
      <p:pic>
        <p:nvPicPr>
          <p:cNvPr id="97282" name="Picture 8" descr="the-far-side-com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96992"/>
            <a:ext cx="5935663" cy="823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80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idx="4294967295"/>
          </p:nvPr>
        </p:nvSpPr>
        <p:spPr>
          <a:xfrm>
            <a:off x="0" y="838200"/>
            <a:ext cx="7543800" cy="1371600"/>
          </a:xfrm>
        </p:spPr>
        <p:txBody>
          <a:bodyPr/>
          <a:lstStyle/>
          <a:p>
            <a:pPr eaLnBrk="1" hangingPunct="1"/>
            <a:r>
              <a:rPr lang="en-US" sz="3000" dirty="0">
                <a:latin typeface="Arial" charset="0"/>
                <a:ea typeface="ＭＳ Ｐゴシック" charset="0"/>
                <a:cs typeface="ＭＳ Ｐゴシック" charset="0"/>
              </a:rPr>
              <a:t> Alternative Therapies/Integrative Approach</a:t>
            </a:r>
          </a:p>
        </p:txBody>
      </p:sp>
      <p:sp>
        <p:nvSpPr>
          <p:cNvPr id="109570" name="Rectangle 3"/>
          <p:cNvSpPr>
            <a:spLocks noGrp="1" noChangeArrowheads="1"/>
          </p:cNvSpPr>
          <p:nvPr>
            <p:ph type="body" idx="4294967295"/>
          </p:nvPr>
        </p:nvSpPr>
        <p:spPr>
          <a:xfrm>
            <a:off x="0" y="1981200"/>
            <a:ext cx="8534400" cy="4724400"/>
          </a:xfrm>
        </p:spPr>
        <p:txBody>
          <a:bodyPr>
            <a:normAutofit/>
          </a:bodyPr>
          <a:lstStyle/>
          <a:p>
            <a:pPr eaLnBrk="1" hangingPunct="1">
              <a:lnSpc>
                <a:spcPct val="90000"/>
              </a:lnSpc>
            </a:pP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When evaluating treatments for our patients, we shouldn’t only look at the number to treat, but we should also look at the costs and risks.</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 -Dr. Andrew Weil</a:t>
            </a:r>
          </a:p>
          <a:p>
            <a:pPr marL="0" indent="0" eaLnBrk="1" hangingPunct="1">
              <a:lnSpc>
                <a:spcPct val="90000"/>
              </a:lnSpc>
              <a:buNone/>
            </a:pPr>
            <a:endParaRPr lang="en-US" altLang="ja-JP" sz="2400" dirty="0">
              <a:latin typeface="Arial" charset="0"/>
              <a:ea typeface="ＭＳ Ｐゴシック" charset="0"/>
              <a:cs typeface="ＭＳ Ｐゴシック" charset="0"/>
            </a:endParaRPr>
          </a:p>
          <a:p>
            <a:pPr>
              <a:lnSpc>
                <a:spcPct val="90000"/>
              </a:lnSpc>
            </a:pPr>
            <a:r>
              <a:rPr lang="en-US" sz="2400" dirty="0">
                <a:latin typeface="Arial" charset="0"/>
                <a:ea typeface="ＭＳ Ｐゴシック" charset="0"/>
                <a:cs typeface="ＭＳ Ｐゴシック" charset="0"/>
              </a:rPr>
              <a:t>If there is something out there that may help our patients (especially when conventional medicine has failed); if it has little risk and is not overly expensive, should we be so quick to dismiss it? </a:t>
            </a:r>
          </a:p>
          <a:p>
            <a:pPr lvl="1">
              <a:lnSpc>
                <a:spcPct val="90000"/>
              </a:lnSpc>
            </a:pPr>
            <a:r>
              <a:rPr lang="en-US" sz="2400" dirty="0">
                <a:latin typeface="Arial" charset="0"/>
                <a:ea typeface="ＭＳ Ｐゴシック" charset="0"/>
              </a:rPr>
              <a:t>TENS unit is a good example</a:t>
            </a:r>
          </a:p>
        </p:txBody>
      </p:sp>
      <p:pic>
        <p:nvPicPr>
          <p:cNvPr id="109571" name="Picture 4"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7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a:latin typeface="Arial" panose="020B0604020202020204" pitchFamily="34" charset="0"/>
                <a:ea typeface="ＭＳ Ｐゴシック" pitchFamily="-84" charset="-128"/>
                <a:cs typeface="Arial" panose="020B0604020202020204" pitchFamily="34" charset="0"/>
              </a:rPr>
              <a:t>Nutrition</a:t>
            </a:r>
          </a:p>
        </p:txBody>
      </p:sp>
      <p:sp>
        <p:nvSpPr>
          <p:cNvPr id="142339" name="Rectangle 3"/>
          <p:cNvSpPr>
            <a:spLocks noGrp="1" noChangeArrowheads="1"/>
          </p:cNvSpPr>
          <p:nvPr>
            <p:ph idx="1"/>
          </p:nvPr>
        </p:nvSpPr>
        <p:spPr>
          <a:xfrm>
            <a:off x="457200" y="1981200"/>
            <a:ext cx="8229600" cy="4724400"/>
          </a:xfrm>
        </p:spPr>
        <p:txBody>
          <a:bodyPr/>
          <a:lstStyle/>
          <a:p>
            <a:r>
              <a:rPr lang="en-US" dirty="0" err="1">
                <a:latin typeface="Arial" panose="020B0604020202020204" pitchFamily="34" charset="0"/>
                <a:ea typeface="ＭＳ Ｐゴシック" pitchFamily="-84" charset="-128"/>
                <a:cs typeface="Arial" panose="020B0604020202020204" pitchFamily="34" charset="0"/>
              </a:rPr>
              <a:t>Vit</a:t>
            </a:r>
            <a:r>
              <a:rPr lang="en-US" dirty="0">
                <a:latin typeface="Arial" panose="020B0604020202020204" pitchFamily="34" charset="0"/>
                <a:ea typeface="ＭＳ Ｐゴシック" pitchFamily="-84" charset="-128"/>
                <a:cs typeface="Arial" panose="020B0604020202020204" pitchFamily="34" charset="0"/>
              </a:rPr>
              <a:t> D, B12, B6, and essential fatty acid deficiencies can cause pain.</a:t>
            </a:r>
          </a:p>
          <a:p>
            <a:r>
              <a:rPr lang="en-US" dirty="0">
                <a:latin typeface="Arial" panose="020B0604020202020204" pitchFamily="34" charset="0"/>
                <a:ea typeface="ＭＳ Ｐゴシック" pitchFamily="-84" charset="-128"/>
                <a:cs typeface="Arial" panose="020B0604020202020204" pitchFamily="34" charset="0"/>
              </a:rPr>
              <a:t>Excess Omega-6 fatty acids without appropriate balance with Omega-3 fatty acids results in inflammatory mediators that are more reactive.</a:t>
            </a:r>
          </a:p>
          <a:p>
            <a:r>
              <a:rPr lang="en-US" dirty="0">
                <a:latin typeface="Arial" panose="020B0604020202020204" pitchFamily="34" charset="0"/>
                <a:ea typeface="ＭＳ Ｐゴシック" pitchFamily="-84" charset="-128"/>
                <a:cs typeface="Arial" panose="020B0604020202020204" pitchFamily="34" charset="0"/>
              </a:rPr>
              <a:t>Pro-Inflammatory Foods</a:t>
            </a:r>
          </a:p>
          <a:p>
            <a:pPr lvl="1"/>
            <a:r>
              <a:rPr lang="en-US" dirty="0">
                <a:latin typeface="Arial" panose="020B0604020202020204" pitchFamily="34" charset="0"/>
                <a:ea typeface="ＭＳ Ｐゴシック" pitchFamily="-84" charset="-128"/>
                <a:cs typeface="Arial" panose="020B0604020202020204" pitchFamily="34" charset="0"/>
              </a:rPr>
              <a:t>Foods high in Omega-6 fatty acids (red meat, vegetable </a:t>
            </a:r>
            <a:r>
              <a:rPr lang="en-US" dirty="0" err="1">
                <a:latin typeface="Arial" panose="020B0604020202020204" pitchFamily="34" charset="0"/>
                <a:ea typeface="ＭＳ Ｐゴシック" pitchFamily="-84" charset="-128"/>
                <a:cs typeface="Arial" panose="020B0604020202020204" pitchFamily="34" charset="0"/>
              </a:rPr>
              <a:t>oit</a:t>
            </a:r>
            <a:r>
              <a:rPr lang="en-US" dirty="0">
                <a:latin typeface="Arial" panose="020B0604020202020204" pitchFamily="34" charset="0"/>
                <a:ea typeface="ＭＳ Ｐゴシック" pitchFamily="-84" charset="-128"/>
                <a:cs typeface="Arial" panose="020B0604020202020204" pitchFamily="34" charset="0"/>
              </a:rPr>
              <a:t>…)</a:t>
            </a:r>
          </a:p>
          <a:p>
            <a:pPr lvl="1"/>
            <a:r>
              <a:rPr lang="en-US" dirty="0">
                <a:latin typeface="Arial" panose="020B0604020202020204" pitchFamily="34" charset="0"/>
                <a:ea typeface="ＭＳ Ｐゴシック" pitchFamily="-84" charset="-128"/>
                <a:cs typeface="Arial" panose="020B0604020202020204" pitchFamily="34" charset="0"/>
              </a:rPr>
              <a:t>Dairy</a:t>
            </a:r>
          </a:p>
          <a:p>
            <a:pPr lvl="1"/>
            <a:r>
              <a:rPr lang="en-US" dirty="0">
                <a:latin typeface="Arial" panose="020B0604020202020204" pitchFamily="34" charset="0"/>
                <a:ea typeface="ＭＳ Ｐゴシック" pitchFamily="-84" charset="-128"/>
                <a:cs typeface="Arial" panose="020B0604020202020204" pitchFamily="34" charset="0"/>
              </a:rPr>
              <a:t>Tomatoes</a:t>
            </a:r>
          </a:p>
          <a:p>
            <a:endParaRPr lang="en-US" dirty="0">
              <a:latin typeface="Arial" panose="020B0604020202020204" pitchFamily="34" charset="0"/>
              <a:ea typeface="ＭＳ Ｐゴシック" pitchFamily="-84" charset="-128"/>
              <a:cs typeface="Arial" panose="020B0604020202020204" pitchFamily="34" charset="0"/>
            </a:endParaRPr>
          </a:p>
        </p:txBody>
      </p:sp>
      <p:pic>
        <p:nvPicPr>
          <p:cNvPr id="142340" name="Picture 4" descr="pain"/>
          <p:cNvPicPr>
            <a:picLocks noChangeAspect="1" noChangeArrowheads="1"/>
          </p:cNvPicPr>
          <p:nvPr/>
        </p:nvPicPr>
        <p:blipFill>
          <a:blip r:embed="rId3"/>
          <a:srcRect/>
          <a:stretch>
            <a:fillRect/>
          </a:stretch>
        </p:blipFill>
        <p:spPr bwMode="auto">
          <a:xfrm>
            <a:off x="7542213" y="0"/>
            <a:ext cx="1601787" cy="1905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956172"/>
            <a:ext cx="7700027" cy="1049235"/>
          </a:xfrm>
        </p:spPr>
        <p:txBody>
          <a:bodyPr/>
          <a:lstStyle/>
          <a:p>
            <a:r>
              <a:rPr lang="en-US" dirty="0">
                <a:latin typeface="Arial" panose="020B0604020202020204" pitchFamily="34" charset="0"/>
                <a:ea typeface="ＭＳ Ｐゴシック" pitchFamily="-84" charset="-128"/>
                <a:cs typeface="Arial" panose="020B0604020202020204" pitchFamily="34" charset="0"/>
              </a:rPr>
              <a:t>Herbal Supplements</a:t>
            </a:r>
          </a:p>
        </p:txBody>
      </p:sp>
      <p:sp>
        <p:nvSpPr>
          <p:cNvPr id="144387" name="Rectangle 3"/>
          <p:cNvSpPr>
            <a:spLocks noGrp="1" noChangeArrowheads="1"/>
          </p:cNvSpPr>
          <p:nvPr>
            <p:ph idx="1"/>
          </p:nvPr>
        </p:nvSpPr>
        <p:spPr>
          <a:xfrm>
            <a:off x="76200" y="1676400"/>
            <a:ext cx="8915400" cy="5181600"/>
          </a:xfrm>
        </p:spPr>
        <p:txBody>
          <a:bodyPr>
            <a:normAutofit fontScale="92500" lnSpcReduction="10000"/>
          </a:bodyPr>
          <a:lstStyle/>
          <a:p>
            <a:pPr>
              <a:lnSpc>
                <a:spcPct val="90000"/>
              </a:lnSpc>
            </a:pPr>
            <a:r>
              <a:rPr lang="en-US" sz="2400" dirty="0">
                <a:latin typeface="Arial" panose="020B0604020202020204" pitchFamily="34" charset="0"/>
                <a:ea typeface="ＭＳ Ｐゴシック" pitchFamily="-84" charset="-128"/>
                <a:cs typeface="Arial" panose="020B0604020202020204" pitchFamily="34" charset="0"/>
              </a:rPr>
              <a:t>GREAT RESOURCE! </a:t>
            </a:r>
            <a:r>
              <a:rPr lang="en-US" sz="2400" dirty="0">
                <a:latin typeface="Arial" panose="020B0604020202020204" pitchFamily="34" charset="0"/>
                <a:ea typeface="ＭＳ Ｐゴシック" pitchFamily="-84" charset="-128"/>
                <a:cs typeface="Arial" panose="020B0604020202020204" pitchFamily="34" charset="0"/>
                <a:hlinkClick r:id="rId2"/>
              </a:rPr>
              <a:t>https://nccih.nih.gov/health/herbsataglance.htm</a:t>
            </a:r>
            <a:endParaRPr lang="en-US" sz="2400" dirty="0">
              <a:latin typeface="Arial" panose="020B0604020202020204" pitchFamily="34" charset="0"/>
              <a:ea typeface="ＭＳ Ｐゴシック" pitchFamily="-84" charset="-128"/>
              <a:cs typeface="Arial" panose="020B0604020202020204" pitchFamily="34" charset="0"/>
            </a:endParaRPr>
          </a:p>
          <a:p>
            <a:pPr>
              <a:lnSpc>
                <a:spcPct val="90000"/>
              </a:lnSpc>
            </a:pPr>
            <a:r>
              <a:rPr lang="en-US" sz="2400" dirty="0">
                <a:latin typeface="Arial" panose="020B0604020202020204" pitchFamily="34" charset="0"/>
                <a:ea typeface="ＭＳ Ｐゴシック" pitchFamily="-84" charset="-128"/>
                <a:cs typeface="Arial" panose="020B0604020202020204" pitchFamily="34" charset="0"/>
              </a:rPr>
              <a:t>Inflammation:</a:t>
            </a:r>
          </a:p>
          <a:p>
            <a:pPr lvl="1"/>
            <a:r>
              <a:rPr lang="en-US" sz="2000" dirty="0">
                <a:latin typeface="Arial" panose="020B0604020202020204" pitchFamily="34" charset="0"/>
                <a:cs typeface="Arial" panose="020B0604020202020204" pitchFamily="34" charset="0"/>
              </a:rPr>
              <a:t>S-</a:t>
            </a:r>
            <a:r>
              <a:rPr lang="en-US" sz="2000" dirty="0" err="1">
                <a:latin typeface="Arial" panose="020B0604020202020204" pitchFamily="34" charset="0"/>
                <a:cs typeface="Arial" panose="020B0604020202020204" pitchFamily="34" charset="0"/>
              </a:rPr>
              <a:t>adenosylmethionine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SAMe</a:t>
            </a:r>
            <a:r>
              <a:rPr lang="en-US" sz="2000" dirty="0">
                <a:latin typeface="Arial" panose="020B0604020202020204" pitchFamily="34" charset="0"/>
                <a:cs typeface="Arial" panose="020B0604020202020204" pitchFamily="34" charset="0"/>
              </a:rPr>
              <a:t>) shown to be as effective as </a:t>
            </a:r>
            <a:r>
              <a:rPr lang="en-US" sz="2000" dirty="0" err="1">
                <a:latin typeface="Arial" panose="020B0604020202020204" pitchFamily="34" charset="0"/>
                <a:cs typeface="Arial" panose="020B0604020202020204" pitchFamily="34" charset="0"/>
              </a:rPr>
              <a:t>celebrex</a:t>
            </a:r>
            <a:r>
              <a:rPr lang="en-US" sz="2000" dirty="0">
                <a:latin typeface="Arial" panose="020B0604020202020204" pitchFamily="34" charset="0"/>
                <a:cs typeface="Arial" panose="020B0604020202020204" pitchFamily="34" charset="0"/>
              </a:rPr>
              <a:t> in knee OA after 2 months of treatment and as effective as </a:t>
            </a:r>
            <a:r>
              <a:rPr lang="en-US" sz="2000" dirty="0" err="1">
                <a:latin typeface="Arial" panose="020B0604020202020204" pitchFamily="34" charset="0"/>
                <a:cs typeface="Arial" panose="020B0604020202020204" pitchFamily="34" charset="0"/>
              </a:rPr>
              <a:t>TCA’s</a:t>
            </a:r>
            <a:r>
              <a:rPr lang="en-US" sz="2000" dirty="0">
                <a:latin typeface="Arial" panose="020B0604020202020204" pitchFamily="34" charset="0"/>
                <a:cs typeface="Arial" panose="020B0604020202020204" pitchFamily="34" charset="0"/>
              </a:rPr>
              <a:t> in treatment of depression.</a:t>
            </a:r>
          </a:p>
          <a:p>
            <a:pPr lvl="1">
              <a:lnSpc>
                <a:spcPct val="90000"/>
              </a:lnSpc>
            </a:pPr>
            <a:r>
              <a:rPr lang="en-US" sz="2000" dirty="0">
                <a:latin typeface="Arial" panose="020B0604020202020204" pitchFamily="34" charset="0"/>
                <a:cs typeface="Arial" panose="020B0604020202020204" pitchFamily="34" charset="0"/>
              </a:rPr>
              <a:t>Omega-3 supplementation </a:t>
            </a:r>
          </a:p>
          <a:p>
            <a:pPr lvl="2">
              <a:lnSpc>
                <a:spcPct val="90000"/>
              </a:lnSpc>
            </a:pPr>
            <a:r>
              <a:rPr lang="en-US" sz="1800" dirty="0">
                <a:latin typeface="Arial" panose="020B0604020202020204" pitchFamily="34" charset="0"/>
                <a:ea typeface="ＭＳ Ｐゴシック" pitchFamily="-84" charset="-128"/>
                <a:cs typeface="Arial" panose="020B0604020202020204" pitchFamily="34" charset="0"/>
              </a:rPr>
              <a:t>2.7g/day of EPA &amp; DHA improves pain in RA, OA &amp; IBS after 3 months.  </a:t>
            </a:r>
            <a:r>
              <a:rPr lang="en-US" sz="1800" dirty="0" err="1">
                <a:latin typeface="Arial" panose="020B0604020202020204" pitchFamily="34" charset="0"/>
                <a:ea typeface="ＭＳ Ｐゴシック" pitchFamily="-84" charset="-128"/>
                <a:cs typeface="Arial" panose="020B0604020202020204" pitchFamily="34" charset="0"/>
              </a:rPr>
              <a:t>Rec</a:t>
            </a:r>
            <a:r>
              <a:rPr lang="en-US" sz="1800" dirty="0">
                <a:latin typeface="Arial" panose="020B0604020202020204" pitchFamily="34" charset="0"/>
                <a:ea typeface="ＭＳ Ｐゴシック" pitchFamily="-84" charset="-128"/>
                <a:cs typeface="Arial" panose="020B0604020202020204" pitchFamily="34" charset="0"/>
              </a:rPr>
              <a:t> BID dosing.</a:t>
            </a:r>
          </a:p>
          <a:p>
            <a:pPr lvl="1">
              <a:lnSpc>
                <a:spcPct val="90000"/>
              </a:lnSpc>
            </a:pPr>
            <a:r>
              <a:rPr lang="en-US" sz="2000" dirty="0">
                <a:latin typeface="Arial" panose="020B0604020202020204" pitchFamily="34" charset="0"/>
                <a:cs typeface="Arial" panose="020B0604020202020204" pitchFamily="34" charset="0"/>
              </a:rPr>
              <a:t>Turmeric, </a:t>
            </a:r>
            <a:r>
              <a:rPr lang="en-US" sz="2000" dirty="0" err="1">
                <a:latin typeface="Arial" panose="020B0604020202020204" pitchFamily="34" charset="0"/>
                <a:cs typeface="Arial" panose="020B0604020202020204" pitchFamily="34" charset="0"/>
              </a:rPr>
              <a:t>Bromelain</a:t>
            </a:r>
            <a:r>
              <a:rPr lang="en-US" sz="2000" dirty="0">
                <a:latin typeface="Arial" panose="020B0604020202020204" pitchFamily="34" charset="0"/>
                <a:cs typeface="Arial" panose="020B0604020202020204" pitchFamily="34" charset="0"/>
              </a:rPr>
              <a:t>, Ginger up to 4grams/day in divided doses.</a:t>
            </a:r>
          </a:p>
          <a:p>
            <a:pPr>
              <a:lnSpc>
                <a:spcPct val="90000"/>
              </a:lnSpc>
            </a:pPr>
            <a:r>
              <a:rPr lang="en-US" sz="2000" dirty="0">
                <a:latin typeface="Arial" panose="020B0604020202020204" pitchFamily="34" charset="0"/>
                <a:ea typeface="ＭＳ Ｐゴシック" pitchFamily="-84" charset="-128"/>
                <a:cs typeface="Arial" panose="020B0604020202020204" pitchFamily="34" charset="0"/>
              </a:rPr>
              <a:t>Sleep dysfunction:</a:t>
            </a:r>
          </a:p>
          <a:p>
            <a:pPr lvl="1">
              <a:lnSpc>
                <a:spcPct val="90000"/>
              </a:lnSpc>
            </a:pPr>
            <a:r>
              <a:rPr lang="en-US" sz="2000" dirty="0">
                <a:latin typeface="Arial" panose="020B0604020202020204" pitchFamily="34" charset="0"/>
                <a:cs typeface="Arial" panose="020B0604020202020204" pitchFamily="34" charset="0"/>
              </a:rPr>
              <a:t>Melatonin, passionflower, casein, 5-HTP, Valerian root</a:t>
            </a:r>
          </a:p>
          <a:p>
            <a:pPr>
              <a:lnSpc>
                <a:spcPct val="90000"/>
              </a:lnSpc>
            </a:pPr>
            <a:r>
              <a:rPr lang="en-US" sz="2000" dirty="0">
                <a:latin typeface="Arial" panose="020B0604020202020204" pitchFamily="34" charset="0"/>
                <a:ea typeface="ＭＳ Ｐゴシック" pitchFamily="-84" charset="-128"/>
                <a:cs typeface="Arial" panose="020B0604020202020204" pitchFamily="34" charset="0"/>
              </a:rPr>
              <a:t>Nerve pain:</a:t>
            </a:r>
          </a:p>
          <a:p>
            <a:pPr lvl="1">
              <a:lnSpc>
                <a:spcPct val="90000"/>
              </a:lnSpc>
            </a:pPr>
            <a:r>
              <a:rPr lang="en-US" dirty="0">
                <a:latin typeface="Arial" panose="020B0604020202020204" pitchFamily="34" charset="0"/>
                <a:cs typeface="Arial" panose="020B0604020202020204" pitchFamily="34" charset="0"/>
              </a:rPr>
              <a:t>Alpha-lipoic acid up to 600mg/day in divided doses.</a:t>
            </a:r>
            <a:endParaRPr lang="en-US" sz="800" dirty="0">
              <a:latin typeface="Arial" panose="020B0604020202020204" pitchFamily="34" charset="0"/>
              <a:cs typeface="Arial" panose="020B0604020202020204" pitchFamily="34" charset="0"/>
            </a:endParaRPr>
          </a:p>
          <a:p>
            <a:pPr>
              <a:lnSpc>
                <a:spcPct val="90000"/>
              </a:lnSpc>
            </a:pP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Najm</a:t>
            </a:r>
            <a:r>
              <a:rPr lang="en-US" sz="1200" dirty="0">
                <a:latin typeface="Arial" panose="020B0604020202020204" pitchFamily="34" charset="0"/>
                <a:cs typeface="Arial" panose="020B0604020202020204" pitchFamily="34" charset="0"/>
              </a:rPr>
              <a:t> WI, et al. BMC </a:t>
            </a:r>
            <a:r>
              <a:rPr lang="en-US" sz="1200" dirty="0" err="1">
                <a:latin typeface="Arial" panose="020B0604020202020204" pitchFamily="34" charset="0"/>
                <a:cs typeface="Arial" panose="020B0604020202020204" pitchFamily="34" charset="0"/>
              </a:rPr>
              <a:t>Musculoskelet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Disord</a:t>
            </a:r>
            <a:r>
              <a:rPr lang="en-US" sz="1200" dirty="0">
                <a:latin typeface="Arial" panose="020B0604020202020204" pitchFamily="34" charset="0"/>
                <a:cs typeface="Arial" panose="020B0604020202020204" pitchFamily="34" charset="0"/>
              </a:rPr>
              <a:t>. 2004 Feb 26; 5:6) (Role of S-adenosyl-L-methionine in the treatment of depression: a review of the evidence</a:t>
            </a:r>
            <a:r>
              <a:rPr lang="en-US" sz="1200" baseline="30000" dirty="0">
                <a:latin typeface="Arial" panose="020B0604020202020204" pitchFamily="34" charset="0"/>
                <a:cs typeface="Arial" panose="020B0604020202020204" pitchFamily="34" charset="0"/>
              </a:rPr>
              <a:t>1,</a:t>
            </a:r>
            <a:r>
              <a:rPr lang="en-US" sz="1200" u="sng" dirty="0">
                <a:latin typeface="Arial" panose="020B0604020202020204" pitchFamily="34" charset="0"/>
                <a:cs typeface="Arial" panose="020B0604020202020204" pitchFamily="34" charset="0"/>
                <a:hlinkClick r:id="rId3"/>
              </a:rPr>
              <a:t>2</a:t>
            </a:r>
            <a:r>
              <a:rPr lang="en-US" sz="1200" u="sng" baseline="30000" dirty="0">
                <a:latin typeface="Arial" panose="020B0604020202020204" pitchFamily="34" charset="0"/>
                <a:cs typeface="Arial" panose="020B0604020202020204" pitchFamily="34" charset="0"/>
                <a:hlinkClick r:id="rId3"/>
              </a:rPr>
              <a:t>,</a:t>
            </a:r>
            <a:r>
              <a:rPr lang="en-US" sz="1200" u="sng" dirty="0">
                <a:latin typeface="Arial" panose="020B0604020202020204" pitchFamily="34" charset="0"/>
                <a:cs typeface="Arial" panose="020B0604020202020204" pitchFamily="34" charset="0"/>
                <a:hlinkClick r:id="rId3"/>
              </a:rPr>
              <a:t>3</a:t>
            </a:r>
            <a:r>
              <a:rPr lang="en-US" sz="1200" u="sng" baseline="30000" dirty="0">
                <a:latin typeface="Arial" panose="020B0604020202020204" pitchFamily="34" charset="0"/>
                <a:cs typeface="Arial" panose="020B0604020202020204" pitchFamily="34" charset="0"/>
                <a:hlinkClick r:id="rId3"/>
              </a:rPr>
              <a:t>,</a:t>
            </a:r>
            <a:r>
              <a:rPr lang="en-US" sz="1200" u="sng" dirty="0">
                <a:latin typeface="Arial" panose="020B0604020202020204" pitchFamily="34" charset="0"/>
                <a:cs typeface="Arial" panose="020B0604020202020204" pitchFamily="34" charset="0"/>
                <a:hlinkClick r:id="rId3"/>
              </a:rPr>
              <a:t>4</a:t>
            </a:r>
            <a:r>
              <a:rPr lang="en-US" sz="1200" dirty="0">
                <a:latin typeface="Arial" panose="020B0604020202020204" pitchFamily="34" charset="0"/>
                <a:cs typeface="Arial" panose="020B0604020202020204" pitchFamily="34" charset="0"/>
              </a:rPr>
              <a:t>American Journal of Clinical Nutrition, Vol. 76, No. 5, 1158S-1161S, November 2002© 2002</a:t>
            </a:r>
            <a:r>
              <a:rPr lang="en-US" sz="1200" u="sng" dirty="0">
                <a:latin typeface="Arial" panose="020B0604020202020204" pitchFamily="34" charset="0"/>
                <a:cs typeface="Arial" panose="020B0604020202020204" pitchFamily="34" charset="0"/>
              </a:rPr>
              <a:t>).</a:t>
            </a:r>
          </a:p>
          <a:p>
            <a:pPr>
              <a:lnSpc>
                <a:spcPct val="90000"/>
              </a:lnSpc>
            </a:pPr>
            <a:r>
              <a:rPr lang="en-US" sz="1200" dirty="0">
                <a:latin typeface="Arial" panose="020B0604020202020204" pitchFamily="34" charset="0"/>
                <a:cs typeface="Arial" panose="020B0604020202020204" pitchFamily="34" charset="0"/>
              </a:rPr>
              <a:t>Goldberg RJ, Katz J. Pain 129 (2007) 210-223</a:t>
            </a:r>
          </a:p>
          <a:p>
            <a:pPr lvl="1">
              <a:lnSpc>
                <a:spcPct val="90000"/>
              </a:lnSpc>
            </a:pPr>
            <a:endParaRPr lang="en-US" sz="800" dirty="0">
              <a:latin typeface="Arial" panose="020B0604020202020204" pitchFamily="34" charset="0"/>
              <a:cs typeface="Arial" panose="020B0604020202020204" pitchFamily="34" charset="0"/>
            </a:endParaRPr>
          </a:p>
        </p:txBody>
      </p:sp>
      <p:pic>
        <p:nvPicPr>
          <p:cNvPr id="144388" name="Picture 4" descr="pain"/>
          <p:cNvPicPr>
            <a:picLocks noChangeAspect="1" noChangeArrowheads="1"/>
          </p:cNvPicPr>
          <p:nvPr/>
        </p:nvPicPr>
        <p:blipFill>
          <a:blip r:embed="rId4"/>
          <a:srcRect/>
          <a:stretch>
            <a:fillRect/>
          </a:stretch>
        </p:blipFill>
        <p:spPr bwMode="auto">
          <a:xfrm>
            <a:off x="7542213" y="0"/>
            <a:ext cx="1601787" cy="1905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3" descr="j0199755"/>
          <p:cNvPicPr>
            <a:picLocks noGrp="1" noChangeAspect="1" noChangeArrowheads="1"/>
          </p:cNvPicPr>
          <p:nvPr>
            <p:ph idx="4294967295"/>
          </p:nvPr>
        </p:nvPicPr>
        <p:blipFill>
          <a:blip r:embed="rId3"/>
          <a:srcRect/>
          <a:stretch>
            <a:fillRect/>
          </a:stretch>
        </p:blipFill>
        <p:spPr>
          <a:xfrm>
            <a:off x="990600" y="0"/>
            <a:ext cx="7010400" cy="609936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1"/>
          <p:cNvSpPr>
            <a:spLocks noGrp="1" noChangeArrowheads="1"/>
          </p:cNvSpPr>
          <p:nvPr>
            <p:ph type="title"/>
          </p:nvPr>
        </p:nvSpPr>
        <p:spPr/>
        <p:txBody>
          <a:bodyPr/>
          <a:lstStyle/>
          <a:p>
            <a:pPr eaLnBrk="1" hangingPunct="1"/>
            <a:r>
              <a:rPr lang="en-US" dirty="0">
                <a:latin typeface="Arial" panose="020B0604020202020204" pitchFamily="34" charset="0"/>
                <a:ea typeface="ＭＳ Ｐゴシック" pitchFamily="-84" charset="-128"/>
                <a:cs typeface="Arial" panose="020B0604020202020204" pitchFamily="34" charset="0"/>
              </a:rPr>
              <a:t>WHO Pain Pyramid</a:t>
            </a:r>
          </a:p>
        </p:txBody>
      </p:sp>
      <p:grpSp>
        <p:nvGrpSpPr>
          <p:cNvPr id="2" name="Group 6"/>
          <p:cNvGrpSpPr>
            <a:grpSpLocks noGrp="1" noChangeAspect="1"/>
          </p:cNvGrpSpPr>
          <p:nvPr/>
        </p:nvGrpSpPr>
        <p:grpSpPr bwMode="auto">
          <a:xfrm>
            <a:off x="457200" y="1981200"/>
            <a:ext cx="8229600" cy="3886200"/>
            <a:chOff x="288" y="591"/>
            <a:chExt cx="5184" cy="2851"/>
          </a:xfrm>
        </p:grpSpPr>
        <p:sp>
          <p:nvSpPr>
            <p:cNvPr id="145413" name="AutoShape 5"/>
            <p:cNvSpPr>
              <a:spLocks noChangeAspect="1" noChangeArrowheads="1" noTextEdit="1"/>
            </p:cNvSpPr>
            <p:nvPr/>
          </p:nvSpPr>
          <p:spPr bwMode="auto">
            <a:xfrm>
              <a:off x="288" y="591"/>
              <a:ext cx="5184" cy="2851"/>
            </a:xfrm>
            <a:prstGeom prst="rect">
              <a:avLst/>
            </a:prstGeom>
            <a:noFill/>
            <a:ln w="9525">
              <a:noFill/>
              <a:miter lim="800000"/>
              <a:headEnd/>
              <a:tailEnd/>
            </a:ln>
          </p:spPr>
          <p:txBody>
            <a:bodyPr>
              <a:prstTxWarp prst="textNoShape">
                <a:avLst/>
              </a:prstTxWarp>
            </a:bodyPr>
            <a:lstStyle/>
            <a:p>
              <a:endParaRPr lang="en-US">
                <a:latin typeface="Arial" panose="020B0604020202020204" pitchFamily="34" charset="0"/>
                <a:cs typeface="Arial" panose="020B0604020202020204" pitchFamily="34" charset="0"/>
              </a:endParaRPr>
            </a:p>
          </p:txBody>
        </p:sp>
        <p:sp>
          <p:nvSpPr>
            <p:cNvPr id="145414" name="_s9223"/>
            <p:cNvSpPr>
              <a:spLocks noChangeArrowheads="1"/>
            </p:cNvSpPr>
            <p:nvPr/>
          </p:nvSpPr>
          <p:spPr bwMode="auto">
            <a:xfrm flipV="1">
              <a:off x="2524" y="782"/>
              <a:ext cx="712" cy="61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90 w 21600"/>
                <a:gd name="T13" fmla="*/ 7212 h 21600"/>
                <a:gd name="T14" fmla="*/ 14410 w 21600"/>
                <a:gd name="T15" fmla="*/ 14388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gradFill rotWithShape="1">
              <a:gsLst>
                <a:gs pos="0">
                  <a:schemeClr val="accent1"/>
                </a:gs>
                <a:gs pos="100000">
                  <a:srgbClr val="D7D7FF"/>
                </a:gs>
              </a:gsLst>
              <a:path path="rect">
                <a:fillToRect l="100000" t="100000"/>
              </a:path>
            </a:gradFill>
            <a:ln w="9525">
              <a:solidFill>
                <a:schemeClr val="accent1"/>
              </a:solidFill>
              <a:miter lim="800000"/>
              <a:headEnd/>
              <a:tailEnd/>
            </a:ln>
          </p:spPr>
          <p:txBody>
            <a:bodyPr rot="10800000" wrap="none" lIns="0" tIns="0" rIns="0" bIns="0" anchor="ctr">
              <a:prstTxWarp prst="textNoShape">
                <a:avLst/>
              </a:prstTxWarp>
            </a:bodyPr>
            <a:lstStyle/>
            <a:p>
              <a:pPr algn="ctr"/>
              <a:r>
                <a:rPr lang="en-US" sz="2000" dirty="0">
                  <a:latin typeface="Arial" panose="020B0604020202020204" pitchFamily="34" charset="0"/>
                  <a:cs typeface="Arial" panose="020B0604020202020204" pitchFamily="34" charset="0"/>
                </a:rPr>
                <a:t>High Potency </a:t>
              </a:r>
              <a:r>
                <a:rPr lang="en-US" sz="2000" dirty="0" err="1">
                  <a:latin typeface="Arial" panose="020B0604020202020204" pitchFamily="34" charset="0"/>
                  <a:cs typeface="Arial" panose="020B0604020202020204" pitchFamily="34" charset="0"/>
                </a:rPr>
                <a:t>Opiods</a:t>
              </a:r>
              <a:endParaRPr lang="en-US" sz="2000" dirty="0">
                <a:latin typeface="Arial" panose="020B0604020202020204" pitchFamily="34" charset="0"/>
                <a:cs typeface="Arial" panose="020B0604020202020204" pitchFamily="34" charset="0"/>
              </a:endParaRPr>
            </a:p>
          </p:txBody>
        </p:sp>
        <p:sp>
          <p:nvSpPr>
            <p:cNvPr id="145415" name="_s9224"/>
            <p:cNvSpPr>
              <a:spLocks noChangeArrowheads="1"/>
            </p:cNvSpPr>
            <p:nvPr/>
          </p:nvSpPr>
          <p:spPr bwMode="auto">
            <a:xfrm flipV="1">
              <a:off x="2167" y="1399"/>
              <a:ext cx="1426" cy="6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509 h 21600"/>
                <a:gd name="T14" fmla="*/ 17101 w 21600"/>
                <a:gd name="T15" fmla="*/ 1709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accent1"/>
                </a:gs>
                <a:gs pos="100000">
                  <a:srgbClr val="D7D7FF"/>
                </a:gs>
              </a:gsLst>
              <a:path path="rect">
                <a:fillToRect l="100000" t="100000"/>
              </a:path>
            </a:gradFill>
            <a:ln w="9525">
              <a:solidFill>
                <a:schemeClr val="accent1"/>
              </a:solidFill>
              <a:miter lim="800000"/>
              <a:headEnd/>
              <a:tailEnd/>
            </a:ln>
          </p:spPr>
          <p:txBody>
            <a:bodyPr rot="10800000" wrap="none" lIns="0" tIns="0" rIns="0" bIns="0" anchor="ctr">
              <a:prstTxWarp prst="textNoShape">
                <a:avLst/>
              </a:prstTxWarp>
            </a:bodyPr>
            <a:lstStyle/>
            <a:p>
              <a:pPr algn="ctr"/>
              <a:r>
                <a:rPr lang="en-US" sz="2000" dirty="0">
                  <a:latin typeface="Arial" panose="020B0604020202020204" pitchFamily="34" charset="0"/>
                  <a:cs typeface="Arial" panose="020B0604020202020204" pitchFamily="34" charset="0"/>
                </a:rPr>
                <a:t>Low Potency </a:t>
              </a:r>
              <a:r>
                <a:rPr lang="en-US" sz="2000" dirty="0" err="1">
                  <a:latin typeface="Arial" panose="020B0604020202020204" pitchFamily="34" charset="0"/>
                  <a:cs typeface="Arial" panose="020B0604020202020204" pitchFamily="34" charset="0"/>
                </a:rPr>
                <a:t>Opioids</a:t>
              </a:r>
              <a:endParaRPr lang="en-US" sz="2000" dirty="0">
                <a:latin typeface="Arial" panose="020B0604020202020204" pitchFamily="34" charset="0"/>
                <a:cs typeface="Arial" panose="020B0604020202020204" pitchFamily="34" charset="0"/>
              </a:endParaRPr>
            </a:p>
          </p:txBody>
        </p:sp>
        <p:sp>
          <p:nvSpPr>
            <p:cNvPr id="145416" name="_s9226"/>
            <p:cNvSpPr>
              <a:spLocks noChangeArrowheads="1"/>
            </p:cNvSpPr>
            <p:nvPr/>
          </p:nvSpPr>
          <p:spPr bwMode="auto">
            <a:xfrm flipV="1">
              <a:off x="1810" y="2017"/>
              <a:ext cx="2140" cy="61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3 w 21600"/>
                <a:gd name="T13" fmla="*/ 3606 h 21600"/>
                <a:gd name="T14" fmla="*/ 17997 w 21600"/>
                <a:gd name="T15" fmla="*/ 17994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close/>
                </a:path>
              </a:pathLst>
            </a:custGeom>
            <a:gradFill rotWithShape="1">
              <a:gsLst>
                <a:gs pos="0">
                  <a:schemeClr val="accent1"/>
                </a:gs>
                <a:gs pos="100000">
                  <a:srgbClr val="D7D7FF"/>
                </a:gs>
              </a:gsLst>
              <a:path path="rect">
                <a:fillToRect l="100000" t="100000"/>
              </a:path>
            </a:gradFill>
            <a:ln w="9525">
              <a:solidFill>
                <a:schemeClr val="accent1"/>
              </a:solidFill>
              <a:miter lim="800000"/>
              <a:headEnd/>
              <a:tailEnd/>
            </a:ln>
          </p:spPr>
          <p:txBody>
            <a:bodyPr rot="10800000" wrap="none" lIns="0" tIns="0" rIns="0" bIns="0" anchor="ctr">
              <a:prstTxWarp prst="textNoShape">
                <a:avLst/>
              </a:prstTxWarp>
            </a:bodyPr>
            <a:lstStyle/>
            <a:p>
              <a:pPr algn="ctr"/>
              <a:r>
                <a:rPr lang="en-US" sz="2000" dirty="0" err="1">
                  <a:latin typeface="Arial" panose="020B0604020202020204" pitchFamily="34" charset="0"/>
                  <a:cs typeface="Arial" panose="020B0604020202020204" pitchFamily="34" charset="0"/>
                </a:rPr>
                <a:t>NSAID’s</a:t>
              </a:r>
              <a:endParaRPr lang="en-US" sz="2000" dirty="0">
                <a:latin typeface="Arial" panose="020B0604020202020204" pitchFamily="34" charset="0"/>
                <a:cs typeface="Arial" panose="020B0604020202020204" pitchFamily="34" charset="0"/>
              </a:endParaRPr>
            </a:p>
          </p:txBody>
        </p:sp>
        <p:sp>
          <p:nvSpPr>
            <p:cNvPr id="145417" name="_s9225"/>
            <p:cNvSpPr>
              <a:spLocks noChangeArrowheads="1"/>
            </p:cNvSpPr>
            <p:nvPr/>
          </p:nvSpPr>
          <p:spPr bwMode="auto">
            <a:xfrm flipV="1">
              <a:off x="1454" y="2634"/>
              <a:ext cx="2852" cy="6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1 w 21600"/>
                <a:gd name="T13" fmla="*/ 3146 h 21600"/>
                <a:gd name="T14" fmla="*/ 18449 w 21600"/>
                <a:gd name="T15" fmla="*/ 18454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close/>
                </a:path>
              </a:pathLst>
            </a:custGeom>
            <a:gradFill rotWithShape="1">
              <a:gsLst>
                <a:gs pos="0">
                  <a:schemeClr val="accent1"/>
                </a:gs>
                <a:gs pos="100000">
                  <a:srgbClr val="D7D7FF"/>
                </a:gs>
              </a:gsLst>
              <a:path path="rect">
                <a:fillToRect l="100000" t="100000"/>
              </a:path>
            </a:gradFill>
            <a:ln w="9525">
              <a:solidFill>
                <a:schemeClr val="accent1"/>
              </a:solidFill>
              <a:miter lim="800000"/>
              <a:headEnd/>
              <a:tailEnd/>
            </a:ln>
          </p:spPr>
          <p:txBody>
            <a:bodyPr rot="10800000" wrap="none" lIns="0" tIns="0" rIns="0" bIns="0" anchor="ctr">
              <a:prstTxWarp prst="textNoShape">
                <a:avLst/>
              </a:prstTxWarp>
            </a:bodyPr>
            <a:lstStyle/>
            <a:p>
              <a:pPr algn="ctr"/>
              <a:r>
                <a:rPr lang="en-US" sz="2000" dirty="0">
                  <a:latin typeface="Arial" panose="020B0604020202020204" pitchFamily="34" charset="0"/>
                  <a:cs typeface="Arial" panose="020B0604020202020204" pitchFamily="34" charset="0"/>
                </a:rPr>
                <a:t>Acetaminophen</a:t>
              </a:r>
            </a:p>
          </p:txBody>
        </p:sp>
      </p:grpSp>
      <p:pic>
        <p:nvPicPr>
          <p:cNvPr id="145412" name="Picture 12" descr="pain"/>
          <p:cNvPicPr>
            <a:picLocks noChangeAspect="1" noChangeArrowheads="1"/>
          </p:cNvPicPr>
          <p:nvPr/>
        </p:nvPicPr>
        <p:blipFill>
          <a:blip r:embed="rId2"/>
          <a:srcRect/>
          <a:stretch>
            <a:fillRect/>
          </a:stretch>
        </p:blipFill>
        <p:spPr bwMode="auto">
          <a:xfrm>
            <a:off x="7542213" y="0"/>
            <a:ext cx="1601787" cy="190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latin typeface="Arial" panose="020B0604020202020204" pitchFamily="34" charset="0"/>
                <a:ea typeface="ＭＳ Ｐゴシック" charset="0"/>
                <a:cs typeface="Arial" panose="020B0604020202020204" pitchFamily="34" charset="0"/>
              </a:rPr>
              <a:t>Objectives</a:t>
            </a:r>
          </a:p>
        </p:txBody>
      </p:sp>
      <p:sp>
        <p:nvSpPr>
          <p:cNvPr id="5123" name="Content Placeholder 2"/>
          <p:cNvSpPr>
            <a:spLocks noGrp="1"/>
          </p:cNvSpPr>
          <p:nvPr>
            <p:ph idx="1"/>
          </p:nvPr>
        </p:nvSpPr>
        <p:spPr>
          <a:xfrm>
            <a:off x="228601" y="1828800"/>
            <a:ext cx="8686800" cy="4876800"/>
          </a:xfrm>
        </p:spPr>
        <p:txBody>
          <a:bodyPr>
            <a:normAutofit/>
          </a:bodyPr>
          <a:lstStyle/>
          <a:p>
            <a:r>
              <a:rPr lang="en-US" sz="2400" dirty="0">
                <a:latin typeface="Arial" panose="020B0604020202020204" pitchFamily="34" charset="0"/>
                <a:ea typeface="ＭＳ Ｐゴシック" charset="0"/>
                <a:cs typeface="Arial" panose="020B0604020202020204" pitchFamily="34" charset="0"/>
              </a:rPr>
              <a:t>Review DORA’s new opioid prescribing policy.</a:t>
            </a:r>
          </a:p>
          <a:p>
            <a:r>
              <a:rPr lang="en-US" sz="2400" dirty="0">
                <a:latin typeface="Arial" panose="020B0604020202020204" pitchFamily="34" charset="0"/>
                <a:ea typeface="ＭＳ Ｐゴシック" charset="0"/>
                <a:cs typeface="Arial" panose="020B0604020202020204" pitchFamily="34" charset="0"/>
              </a:rPr>
              <a:t>Describe what complementary &amp; alternative treatments are and what it means to practice </a:t>
            </a:r>
            <a:r>
              <a:rPr lang="ja-JP" altLang="en-US" sz="2400" dirty="0">
                <a:latin typeface="Arial" panose="020B0604020202020204" pitchFamily="34" charset="0"/>
                <a:ea typeface="ＭＳ Ｐゴシック" charset="0"/>
                <a:cs typeface="Arial" panose="020B0604020202020204" pitchFamily="34" charset="0"/>
              </a:rPr>
              <a:t>“</a:t>
            </a:r>
            <a:r>
              <a:rPr lang="en-US" sz="2400" dirty="0">
                <a:latin typeface="Arial" panose="020B0604020202020204" pitchFamily="34" charset="0"/>
                <a:ea typeface="ＭＳ Ｐゴシック" charset="0"/>
                <a:cs typeface="Arial" panose="020B0604020202020204" pitchFamily="34" charset="0"/>
              </a:rPr>
              <a:t>integrative</a:t>
            </a:r>
            <a:r>
              <a:rPr lang="ja-JP" altLang="en-US" sz="2400" dirty="0">
                <a:latin typeface="Arial" panose="020B0604020202020204" pitchFamily="34" charset="0"/>
                <a:ea typeface="ＭＳ Ｐゴシック" charset="0"/>
                <a:cs typeface="Arial" panose="020B0604020202020204" pitchFamily="34" charset="0"/>
              </a:rPr>
              <a:t>”</a:t>
            </a:r>
            <a:r>
              <a:rPr lang="en-US" sz="2400" dirty="0">
                <a:latin typeface="Arial" panose="020B0604020202020204" pitchFamily="34" charset="0"/>
                <a:ea typeface="ＭＳ Ｐゴシック" charset="0"/>
                <a:cs typeface="Arial" panose="020B0604020202020204" pitchFamily="34" charset="0"/>
              </a:rPr>
              <a:t> medicine.</a:t>
            </a:r>
          </a:p>
          <a:p>
            <a:r>
              <a:rPr lang="en-US" sz="2400" dirty="0">
                <a:latin typeface="Arial" panose="020B0604020202020204" pitchFamily="34" charset="0"/>
                <a:ea typeface="ＭＳ Ｐゴシック" charset="0"/>
                <a:cs typeface="Arial" panose="020B0604020202020204" pitchFamily="34" charset="0"/>
              </a:rPr>
              <a:t>Review commonly used medications.</a:t>
            </a:r>
          </a:p>
        </p:txBody>
      </p:sp>
      <p:pic>
        <p:nvPicPr>
          <p:cNvPr id="5124" name="Picture 19"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dirty="0">
                <a:latin typeface="Arial" panose="020B0604020202020204" pitchFamily="34" charset="0"/>
                <a:ea typeface="ＭＳ Ｐゴシック" pitchFamily="-84" charset="-128"/>
                <a:cs typeface="Arial" panose="020B0604020202020204" pitchFamily="34" charset="0"/>
              </a:rPr>
              <a:t>Chronic Pain Pyramid</a:t>
            </a:r>
          </a:p>
        </p:txBody>
      </p:sp>
      <p:grpSp>
        <p:nvGrpSpPr>
          <p:cNvPr id="2" name="Group 3"/>
          <p:cNvGrpSpPr>
            <a:grpSpLocks noGrp="1" noChangeAspect="1"/>
          </p:cNvGrpSpPr>
          <p:nvPr/>
        </p:nvGrpSpPr>
        <p:grpSpPr bwMode="auto">
          <a:xfrm>
            <a:off x="457200" y="1981200"/>
            <a:ext cx="8229600" cy="3886200"/>
            <a:chOff x="288" y="591"/>
            <a:chExt cx="5184" cy="2851"/>
          </a:xfrm>
        </p:grpSpPr>
        <p:sp>
          <p:nvSpPr>
            <p:cNvPr id="146438" name="AutoShape 4"/>
            <p:cNvSpPr>
              <a:spLocks noChangeAspect="1" noChangeArrowheads="1" noTextEdit="1"/>
            </p:cNvSpPr>
            <p:nvPr/>
          </p:nvSpPr>
          <p:spPr bwMode="auto">
            <a:xfrm>
              <a:off x="288" y="591"/>
              <a:ext cx="5184" cy="2851"/>
            </a:xfrm>
            <a:prstGeom prst="rect">
              <a:avLst/>
            </a:prstGeom>
            <a:noFill/>
            <a:ln w="9525">
              <a:noFill/>
              <a:miter lim="800000"/>
              <a:headEnd/>
              <a:tailEnd/>
            </a:ln>
          </p:spPr>
          <p:txBody>
            <a:bodyPr>
              <a:prstTxWarp prst="textNoShape">
                <a:avLst/>
              </a:prstTxWarp>
            </a:bodyPr>
            <a:lstStyle/>
            <a:p>
              <a:endParaRPr lang="en-US">
                <a:latin typeface="Arial" panose="020B0604020202020204" pitchFamily="34" charset="0"/>
                <a:cs typeface="Arial" panose="020B0604020202020204" pitchFamily="34" charset="0"/>
              </a:endParaRPr>
            </a:p>
          </p:txBody>
        </p:sp>
        <p:sp>
          <p:nvSpPr>
            <p:cNvPr id="146439" name="_s229381"/>
            <p:cNvSpPr>
              <a:spLocks noChangeArrowheads="1"/>
            </p:cNvSpPr>
            <p:nvPr/>
          </p:nvSpPr>
          <p:spPr bwMode="auto">
            <a:xfrm flipV="1">
              <a:off x="2524" y="782"/>
              <a:ext cx="712" cy="61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90 w 21600"/>
                <a:gd name="T13" fmla="*/ 7212 h 21600"/>
                <a:gd name="T14" fmla="*/ 14410 w 21600"/>
                <a:gd name="T15" fmla="*/ 14388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gradFill rotWithShape="1">
              <a:gsLst>
                <a:gs pos="0">
                  <a:schemeClr val="accent1"/>
                </a:gs>
                <a:gs pos="100000">
                  <a:srgbClr val="D7D7FF"/>
                </a:gs>
              </a:gsLst>
              <a:path path="rect">
                <a:fillToRect l="100000" t="100000"/>
              </a:path>
            </a:gradFill>
            <a:ln w="9525">
              <a:solidFill>
                <a:schemeClr val="accent1"/>
              </a:solidFill>
              <a:miter lim="800000"/>
              <a:headEnd/>
              <a:tailEnd/>
            </a:ln>
          </p:spPr>
          <p:txBody>
            <a:bodyPr rot="10800000" wrap="none" lIns="0" tIns="0" rIns="0" bIns="0" anchor="ctr">
              <a:prstTxWarp prst="textNoShape">
                <a:avLst/>
              </a:prstTxWarp>
            </a:bodyPr>
            <a:lstStyle/>
            <a:p>
              <a:pPr algn="ctr"/>
              <a:r>
                <a:rPr lang="en-US" sz="2000" dirty="0">
                  <a:latin typeface="Arial" panose="020B0604020202020204" pitchFamily="34" charset="0"/>
                  <a:cs typeface="Arial" panose="020B0604020202020204" pitchFamily="34" charset="0"/>
                </a:rPr>
                <a:t>High Potency </a:t>
              </a:r>
              <a:r>
                <a:rPr lang="en-US" sz="2000" dirty="0" err="1">
                  <a:latin typeface="Arial" panose="020B0604020202020204" pitchFamily="34" charset="0"/>
                  <a:cs typeface="Arial" panose="020B0604020202020204" pitchFamily="34" charset="0"/>
                </a:rPr>
                <a:t>Opiods</a:t>
              </a:r>
              <a:endParaRPr lang="en-US" sz="2000" dirty="0">
                <a:latin typeface="Arial" panose="020B0604020202020204" pitchFamily="34" charset="0"/>
                <a:cs typeface="Arial" panose="020B0604020202020204" pitchFamily="34" charset="0"/>
              </a:endParaRPr>
            </a:p>
          </p:txBody>
        </p:sp>
        <p:sp>
          <p:nvSpPr>
            <p:cNvPr id="146440" name="_s229382"/>
            <p:cNvSpPr>
              <a:spLocks noChangeArrowheads="1"/>
            </p:cNvSpPr>
            <p:nvPr/>
          </p:nvSpPr>
          <p:spPr bwMode="auto">
            <a:xfrm flipV="1">
              <a:off x="2167" y="1399"/>
              <a:ext cx="1426" cy="6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509 h 21600"/>
                <a:gd name="T14" fmla="*/ 17101 w 21600"/>
                <a:gd name="T15" fmla="*/ 1709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accent1"/>
                </a:gs>
                <a:gs pos="100000">
                  <a:srgbClr val="D7D7FF"/>
                </a:gs>
              </a:gsLst>
              <a:path path="rect">
                <a:fillToRect l="100000" t="100000"/>
              </a:path>
            </a:gradFill>
            <a:ln w="9525">
              <a:solidFill>
                <a:schemeClr val="accent1"/>
              </a:solidFill>
              <a:miter lim="800000"/>
              <a:headEnd/>
              <a:tailEnd/>
            </a:ln>
          </p:spPr>
          <p:txBody>
            <a:bodyPr rot="10800000" wrap="none" lIns="0" tIns="0" rIns="0" bIns="0" anchor="ctr">
              <a:prstTxWarp prst="textNoShape">
                <a:avLst/>
              </a:prstTxWarp>
            </a:bodyPr>
            <a:lstStyle/>
            <a:p>
              <a:pPr algn="ctr"/>
              <a:r>
                <a:rPr lang="en-US" sz="2000" dirty="0">
                  <a:latin typeface="Arial" panose="020B0604020202020204" pitchFamily="34" charset="0"/>
                  <a:cs typeface="Arial" panose="020B0604020202020204" pitchFamily="34" charset="0"/>
                </a:rPr>
                <a:t>Low Potency </a:t>
              </a:r>
              <a:r>
                <a:rPr lang="en-US" sz="2000" dirty="0" err="1">
                  <a:latin typeface="Arial" panose="020B0604020202020204" pitchFamily="34" charset="0"/>
                  <a:cs typeface="Arial" panose="020B0604020202020204" pitchFamily="34" charset="0"/>
                </a:rPr>
                <a:t>Opioids</a:t>
              </a:r>
              <a:endParaRPr lang="en-US" sz="2000" dirty="0">
                <a:latin typeface="Arial" panose="020B0604020202020204" pitchFamily="34" charset="0"/>
                <a:cs typeface="Arial" panose="020B0604020202020204" pitchFamily="34" charset="0"/>
              </a:endParaRPr>
            </a:p>
          </p:txBody>
        </p:sp>
        <p:sp>
          <p:nvSpPr>
            <p:cNvPr id="146441" name="_s229383"/>
            <p:cNvSpPr>
              <a:spLocks noChangeArrowheads="1"/>
            </p:cNvSpPr>
            <p:nvPr/>
          </p:nvSpPr>
          <p:spPr bwMode="auto">
            <a:xfrm flipV="1">
              <a:off x="1810" y="2017"/>
              <a:ext cx="2140" cy="61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3 w 21600"/>
                <a:gd name="T13" fmla="*/ 3606 h 21600"/>
                <a:gd name="T14" fmla="*/ 17997 w 21600"/>
                <a:gd name="T15" fmla="*/ 17994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close/>
                </a:path>
              </a:pathLst>
            </a:custGeom>
            <a:gradFill rotWithShape="1">
              <a:gsLst>
                <a:gs pos="0">
                  <a:schemeClr val="accent1"/>
                </a:gs>
                <a:gs pos="100000">
                  <a:srgbClr val="D7D7FF"/>
                </a:gs>
              </a:gsLst>
              <a:path path="rect">
                <a:fillToRect l="100000" t="100000"/>
              </a:path>
            </a:gradFill>
            <a:ln w="9525">
              <a:solidFill>
                <a:schemeClr val="accent1"/>
              </a:solidFill>
              <a:miter lim="800000"/>
              <a:headEnd/>
              <a:tailEnd/>
            </a:ln>
          </p:spPr>
          <p:txBody>
            <a:bodyPr rot="10800000" wrap="none" lIns="0" tIns="0" rIns="0" bIns="0" anchor="ctr">
              <a:prstTxWarp prst="textNoShape">
                <a:avLst/>
              </a:prstTxWarp>
            </a:bodyPr>
            <a:lstStyle/>
            <a:p>
              <a:pPr algn="ctr"/>
              <a:r>
                <a:rPr lang="en-US" sz="2000" dirty="0">
                  <a:solidFill>
                    <a:srgbClr val="FF0000"/>
                  </a:solidFill>
                  <a:latin typeface="Arial" panose="020B0604020202020204" pitchFamily="34" charset="0"/>
                  <a:cs typeface="Arial" panose="020B0604020202020204" pitchFamily="34" charset="0"/>
                </a:rPr>
                <a:t>Tramadol and/or Adjuvant Drugs</a:t>
              </a:r>
            </a:p>
          </p:txBody>
        </p:sp>
        <p:sp>
          <p:nvSpPr>
            <p:cNvPr id="146442" name="_s229384"/>
            <p:cNvSpPr>
              <a:spLocks noChangeArrowheads="1"/>
            </p:cNvSpPr>
            <p:nvPr/>
          </p:nvSpPr>
          <p:spPr bwMode="auto">
            <a:xfrm flipV="1">
              <a:off x="1454" y="2634"/>
              <a:ext cx="2852" cy="6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1 w 21600"/>
                <a:gd name="T13" fmla="*/ 3146 h 21600"/>
                <a:gd name="T14" fmla="*/ 18449 w 21600"/>
                <a:gd name="T15" fmla="*/ 18454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close/>
                </a:path>
              </a:pathLst>
            </a:custGeom>
            <a:gradFill rotWithShape="1">
              <a:gsLst>
                <a:gs pos="0">
                  <a:schemeClr val="accent1"/>
                </a:gs>
                <a:gs pos="100000">
                  <a:srgbClr val="D7D7FF"/>
                </a:gs>
              </a:gsLst>
              <a:path path="rect">
                <a:fillToRect l="100000" t="100000"/>
              </a:path>
            </a:gradFill>
            <a:ln w="9525">
              <a:solidFill>
                <a:schemeClr val="accent1"/>
              </a:solidFill>
              <a:miter lim="800000"/>
              <a:headEnd/>
              <a:tailEnd/>
            </a:ln>
          </p:spPr>
          <p:txBody>
            <a:bodyPr rot="10800000" wrap="none" lIns="0" tIns="0" rIns="0" bIns="0" anchor="ctr">
              <a:prstTxWarp prst="textNoShape">
                <a:avLst/>
              </a:prstTxWarp>
            </a:bodyPr>
            <a:lstStyle/>
            <a:p>
              <a:pPr algn="ctr"/>
              <a:r>
                <a:rPr lang="en-US" sz="2000" dirty="0">
                  <a:latin typeface="Arial" panose="020B0604020202020204" pitchFamily="34" charset="0"/>
                  <a:cs typeface="Arial" panose="020B0604020202020204" pitchFamily="34" charset="0"/>
                </a:rPr>
                <a:t>Acetaminophen</a:t>
              </a:r>
            </a:p>
          </p:txBody>
        </p:sp>
      </p:grpSp>
      <p:pic>
        <p:nvPicPr>
          <p:cNvPr id="146436" name="Picture 9" descr="pain"/>
          <p:cNvPicPr>
            <a:picLocks noChangeAspect="1" noChangeArrowheads="1"/>
          </p:cNvPicPr>
          <p:nvPr/>
        </p:nvPicPr>
        <p:blipFill>
          <a:blip r:embed="rId2"/>
          <a:srcRect/>
          <a:stretch>
            <a:fillRect/>
          </a:stretch>
        </p:blipFill>
        <p:spPr bwMode="auto">
          <a:xfrm>
            <a:off x="7542213" y="0"/>
            <a:ext cx="1601787" cy="1905000"/>
          </a:xfrm>
          <a:prstGeom prst="rect">
            <a:avLst/>
          </a:prstGeom>
          <a:noFill/>
          <a:ln w="9525">
            <a:noFill/>
            <a:miter lim="800000"/>
            <a:headEnd/>
            <a:tailEnd/>
          </a:ln>
        </p:spPr>
      </p:pic>
      <p:sp>
        <p:nvSpPr>
          <p:cNvPr id="146437" name="Text Box 10"/>
          <p:cNvSpPr txBox="1">
            <a:spLocks noChangeArrowheads="1"/>
          </p:cNvSpPr>
          <p:nvPr/>
        </p:nvSpPr>
        <p:spPr bwMode="auto">
          <a:xfrm>
            <a:off x="6172200" y="6096000"/>
            <a:ext cx="2971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Arial" panose="020B0604020202020204" pitchFamily="34" charset="0"/>
                <a:cs typeface="Arial" panose="020B0604020202020204" pitchFamily="34" charset="0"/>
              </a:rPr>
              <a:t>Gruft, 2005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dirty="0" err="1">
                <a:latin typeface="Arial" panose="020B0604020202020204" pitchFamily="34" charset="0"/>
                <a:ea typeface="ＭＳ Ｐゴシック" pitchFamily="-84" charset="-128"/>
                <a:cs typeface="Arial" panose="020B0604020202020204" pitchFamily="34" charset="0"/>
              </a:rPr>
              <a:t>NSAID’s</a:t>
            </a:r>
            <a:endParaRPr lang="en-US" dirty="0">
              <a:latin typeface="Arial" panose="020B0604020202020204" pitchFamily="34" charset="0"/>
              <a:ea typeface="ＭＳ Ｐゴシック" pitchFamily="-84" charset="-128"/>
              <a:cs typeface="Arial" panose="020B0604020202020204" pitchFamily="34" charset="0"/>
            </a:endParaRPr>
          </a:p>
        </p:txBody>
      </p:sp>
      <p:sp>
        <p:nvSpPr>
          <p:cNvPr id="147459" name="Rectangle 3"/>
          <p:cNvSpPr>
            <a:spLocks noGrp="1" noChangeArrowheads="1"/>
          </p:cNvSpPr>
          <p:nvPr>
            <p:ph idx="1"/>
          </p:nvPr>
        </p:nvSpPr>
        <p:spPr>
          <a:xfrm>
            <a:off x="457200" y="2007466"/>
            <a:ext cx="8229600" cy="4343400"/>
          </a:xfrm>
        </p:spPr>
        <p:txBody>
          <a:bodyPr/>
          <a:lstStyle/>
          <a:p>
            <a:pPr eaLnBrk="1" hangingPunct="1">
              <a:lnSpc>
                <a:spcPct val="90000"/>
              </a:lnSpc>
            </a:pPr>
            <a:r>
              <a:rPr lang="en-US" sz="2600" dirty="0">
                <a:latin typeface="Arial" panose="020B0604020202020204" pitchFamily="34" charset="0"/>
                <a:ea typeface="ＭＳ Ｐゴシック" pitchFamily="-84" charset="-128"/>
                <a:cs typeface="Arial" panose="020B0604020202020204" pitchFamily="34" charset="0"/>
              </a:rPr>
              <a:t>Are ideal for acute conditions (2-3 weeks) to reduce inflammation (except Tylenol) and pain by selectively or non-selectively blocking COX-1&amp;2 pain producing cascades and prostaglandin synthesis.</a:t>
            </a:r>
          </a:p>
          <a:p>
            <a:pPr lvl="1" eaLnBrk="1" hangingPunct="1">
              <a:lnSpc>
                <a:spcPct val="90000"/>
              </a:lnSpc>
            </a:pPr>
            <a:r>
              <a:rPr lang="en-US" sz="2000" dirty="0">
                <a:latin typeface="Arial" panose="020B0604020202020204" pitchFamily="34" charset="0"/>
                <a:cs typeface="Arial" panose="020B0604020202020204" pitchFamily="34" charset="0"/>
              </a:rPr>
              <a:t>COX-2 is suggested to be more associated with pain via its involvement in peripheral and central sensitization and in mechanisms underlying </a:t>
            </a:r>
            <a:r>
              <a:rPr lang="en-US" sz="2000" dirty="0" err="1">
                <a:latin typeface="Arial" panose="020B0604020202020204" pitchFamily="34" charset="0"/>
                <a:cs typeface="Arial" panose="020B0604020202020204" pitchFamily="34" charset="0"/>
              </a:rPr>
              <a:t>neuroplastic</a:t>
            </a:r>
            <a:r>
              <a:rPr lang="en-US" sz="2000" dirty="0">
                <a:latin typeface="Arial" panose="020B0604020202020204" pitchFamily="34" charset="0"/>
                <a:cs typeface="Arial" panose="020B0604020202020204" pitchFamily="34" charset="0"/>
              </a:rPr>
              <a:t> changes in chronic pain.</a:t>
            </a:r>
          </a:p>
          <a:p>
            <a:pPr lvl="1" eaLnBrk="1" hangingPunct="1">
              <a:lnSpc>
                <a:spcPct val="90000"/>
              </a:lnSpc>
            </a:pPr>
            <a:r>
              <a:rPr lang="en-US" sz="2000" dirty="0">
                <a:latin typeface="Arial" panose="020B0604020202020204" pitchFamily="34" charset="0"/>
                <a:cs typeface="Arial" panose="020B0604020202020204" pitchFamily="34" charset="0"/>
              </a:rPr>
              <a:t>Also inhibit tissue reaction to </a:t>
            </a:r>
            <a:r>
              <a:rPr lang="en-US" sz="2000" dirty="0" err="1">
                <a:latin typeface="Arial" panose="020B0604020202020204" pitchFamily="34" charset="0"/>
                <a:cs typeface="Arial" panose="020B0604020202020204" pitchFamily="34" charset="0"/>
              </a:rPr>
              <a:t>bradykinin</a:t>
            </a:r>
            <a:r>
              <a:rPr lang="en-US" sz="2000" dirty="0">
                <a:latin typeface="Arial" panose="020B0604020202020204" pitchFamily="34" charset="0"/>
                <a:cs typeface="Arial" panose="020B0604020202020204" pitchFamily="34" charset="0"/>
              </a:rPr>
              <a:t>, suppress release of histamine and decrease vascular permeability.</a:t>
            </a:r>
            <a:endParaRPr lang="en-US" sz="2200" dirty="0">
              <a:latin typeface="Arial" panose="020B0604020202020204" pitchFamily="34" charset="0"/>
              <a:cs typeface="Arial" panose="020B0604020202020204" pitchFamily="34" charset="0"/>
            </a:endParaRPr>
          </a:p>
          <a:p>
            <a:pPr eaLnBrk="1" hangingPunct="1">
              <a:lnSpc>
                <a:spcPct val="90000"/>
              </a:lnSpc>
            </a:pPr>
            <a:r>
              <a:rPr lang="en-US" sz="2600" dirty="0">
                <a:latin typeface="Arial" panose="020B0604020202020204" pitchFamily="34" charset="0"/>
                <a:ea typeface="ＭＳ Ｐゴシック" pitchFamily="-84" charset="-128"/>
                <a:cs typeface="Arial" panose="020B0604020202020204" pitchFamily="34" charset="0"/>
              </a:rPr>
              <a:t>All </a:t>
            </a:r>
            <a:r>
              <a:rPr lang="en-US" sz="2600" dirty="0" err="1">
                <a:latin typeface="Arial" panose="020B0604020202020204" pitchFamily="34" charset="0"/>
                <a:ea typeface="ＭＳ Ｐゴシック" pitchFamily="-84" charset="-128"/>
                <a:cs typeface="Arial" panose="020B0604020202020204" pitchFamily="34" charset="0"/>
              </a:rPr>
              <a:t>NSAID’s</a:t>
            </a:r>
            <a:r>
              <a:rPr lang="en-US" sz="2600" dirty="0">
                <a:latin typeface="Arial" panose="020B0604020202020204" pitchFamily="34" charset="0"/>
                <a:ea typeface="ＭＳ Ｐゴシック" pitchFamily="-84" charset="-128"/>
                <a:cs typeface="Arial" panose="020B0604020202020204" pitchFamily="34" charset="0"/>
              </a:rPr>
              <a:t> have a ceiling effect.</a:t>
            </a:r>
          </a:p>
        </p:txBody>
      </p:sp>
      <p:pic>
        <p:nvPicPr>
          <p:cNvPr id="147460" name="Picture 4" descr="pain"/>
          <p:cNvPicPr>
            <a:picLocks noChangeAspect="1" noChangeArrowheads="1"/>
          </p:cNvPicPr>
          <p:nvPr/>
        </p:nvPicPr>
        <p:blipFill>
          <a:blip r:embed="rId3"/>
          <a:srcRect/>
          <a:stretch>
            <a:fillRect/>
          </a:stretch>
        </p:blipFill>
        <p:spPr bwMode="auto">
          <a:xfrm>
            <a:off x="7542213" y="0"/>
            <a:ext cx="1601787" cy="1905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dirty="0" err="1">
                <a:latin typeface="Arial" panose="020B0604020202020204" pitchFamily="34" charset="0"/>
                <a:ea typeface="ＭＳ Ｐゴシック" pitchFamily="-84" charset="-128"/>
                <a:cs typeface="Arial" panose="020B0604020202020204" pitchFamily="34" charset="0"/>
              </a:rPr>
              <a:t>NSAID’s</a:t>
            </a:r>
            <a:endParaRPr lang="en-US" dirty="0">
              <a:latin typeface="Arial" panose="020B0604020202020204" pitchFamily="34" charset="0"/>
              <a:ea typeface="ＭＳ Ｐゴシック" pitchFamily="-84" charset="-128"/>
              <a:cs typeface="Arial" panose="020B0604020202020204" pitchFamily="34" charset="0"/>
            </a:endParaRPr>
          </a:p>
        </p:txBody>
      </p:sp>
      <p:sp>
        <p:nvSpPr>
          <p:cNvPr id="149507" name="Rectangle 3"/>
          <p:cNvSpPr>
            <a:spLocks noGrp="1" noChangeArrowheads="1"/>
          </p:cNvSpPr>
          <p:nvPr>
            <p:ph idx="1"/>
          </p:nvPr>
        </p:nvSpPr>
        <p:spPr>
          <a:xfrm>
            <a:off x="228600" y="2057400"/>
            <a:ext cx="8686800" cy="4343400"/>
          </a:xfrm>
        </p:spPr>
        <p:txBody>
          <a:bodyPr/>
          <a:lstStyle/>
          <a:p>
            <a:pPr eaLnBrk="1" hangingPunct="1">
              <a:lnSpc>
                <a:spcPct val="90000"/>
              </a:lnSpc>
            </a:pPr>
            <a:r>
              <a:rPr lang="en-US" sz="2600" dirty="0">
                <a:latin typeface="Arial" panose="020B0604020202020204" pitchFamily="34" charset="0"/>
                <a:ea typeface="ＭＳ Ｐゴシック" pitchFamily="-84" charset="-128"/>
                <a:cs typeface="Arial" panose="020B0604020202020204" pitchFamily="34" charset="0"/>
              </a:rPr>
              <a:t>Should be avoided in chronic pain due to GI bleeding (most common 5-10%), renal toxicity, platelet dysfunction &amp; cardiac complications.</a:t>
            </a:r>
          </a:p>
          <a:p>
            <a:pPr lvl="1" eaLnBrk="1" hangingPunct="1">
              <a:lnSpc>
                <a:spcPct val="90000"/>
              </a:lnSpc>
            </a:pPr>
            <a:r>
              <a:rPr lang="en-US" sz="2000" dirty="0">
                <a:latin typeface="Arial" panose="020B0604020202020204" pitchFamily="34" charset="0"/>
                <a:cs typeface="Arial" panose="020B0604020202020204" pitchFamily="34" charset="0"/>
              </a:rPr>
              <a:t>In 2004, based on review of literature re: </a:t>
            </a:r>
            <a:r>
              <a:rPr lang="en-US" sz="2000" dirty="0" err="1">
                <a:latin typeface="Arial" panose="020B0604020202020204" pitchFamily="34" charset="0"/>
                <a:cs typeface="Arial" panose="020B0604020202020204" pitchFamily="34" charset="0"/>
              </a:rPr>
              <a:t>NSAID’s</a:t>
            </a:r>
            <a:r>
              <a:rPr lang="en-US" sz="2000" dirty="0">
                <a:latin typeface="Arial" panose="020B0604020202020204" pitchFamily="34" charset="0"/>
                <a:cs typeface="Arial" panose="020B0604020202020204" pitchFamily="34" charset="0"/>
              </a:rPr>
              <a:t>, the FDA concluded that adverse CV effects may be a class effect for all </a:t>
            </a:r>
            <a:r>
              <a:rPr lang="en-US" sz="2000" dirty="0" err="1">
                <a:latin typeface="Arial" panose="020B0604020202020204" pitchFamily="34" charset="0"/>
                <a:cs typeface="Arial" panose="020B0604020202020204" pitchFamily="34" charset="0"/>
              </a:rPr>
              <a:t>NSAID’s</a:t>
            </a:r>
            <a:r>
              <a:rPr lang="en-US" sz="2000" dirty="0">
                <a:latin typeface="Arial" panose="020B0604020202020204" pitchFamily="34" charset="0"/>
                <a:cs typeface="Arial" panose="020B0604020202020204" pitchFamily="34" charset="0"/>
              </a:rPr>
              <a:t> (except aspirin).</a:t>
            </a:r>
          </a:p>
          <a:p>
            <a:pPr lvl="1" eaLnBrk="1" hangingPunct="1">
              <a:lnSpc>
                <a:spcPct val="90000"/>
              </a:lnSpc>
            </a:pPr>
            <a:r>
              <a:rPr lang="en-US" sz="2000" u="sng" dirty="0">
                <a:latin typeface="Arial" panose="020B0604020202020204" pitchFamily="34" charset="0"/>
                <a:cs typeface="Arial" panose="020B0604020202020204" pitchFamily="34" charset="0"/>
              </a:rPr>
              <a:t>Other </a:t>
            </a:r>
            <a:r>
              <a:rPr lang="en-US" sz="2000" u="sng" dirty="0" err="1">
                <a:latin typeface="Arial" panose="020B0604020202020204" pitchFamily="34" charset="0"/>
                <a:cs typeface="Arial" panose="020B0604020202020204" pitchFamily="34" charset="0"/>
              </a:rPr>
              <a:t>NSAID’s</a:t>
            </a:r>
            <a:r>
              <a:rPr lang="en-US" sz="2000" u="sng" dirty="0">
                <a:latin typeface="Arial" panose="020B0604020202020204" pitchFamily="34" charset="0"/>
                <a:cs typeface="Arial" panose="020B0604020202020204" pitchFamily="34" charset="0"/>
              </a:rPr>
              <a:t> can actually block the </a:t>
            </a:r>
            <a:r>
              <a:rPr lang="en-US" sz="2000" u="sng" dirty="0" err="1">
                <a:latin typeface="Arial" panose="020B0604020202020204" pitchFamily="34" charset="0"/>
                <a:cs typeface="Arial" panose="020B0604020202020204" pitchFamily="34" charset="0"/>
              </a:rPr>
              <a:t>cardioprotective</a:t>
            </a:r>
            <a:r>
              <a:rPr lang="en-US" sz="2000" u="sng" dirty="0">
                <a:latin typeface="Arial" panose="020B0604020202020204" pitchFamily="34" charset="0"/>
                <a:cs typeface="Arial" panose="020B0604020202020204" pitchFamily="34" charset="0"/>
              </a:rPr>
              <a:t> effects of ASA.</a:t>
            </a:r>
          </a:p>
          <a:p>
            <a:pPr eaLnBrk="1" hangingPunct="1">
              <a:lnSpc>
                <a:spcPct val="90000"/>
              </a:lnSpc>
            </a:pPr>
            <a:r>
              <a:rPr lang="en-US" sz="2600" dirty="0">
                <a:latin typeface="Arial" panose="020B0604020202020204" pitchFamily="34" charset="0"/>
                <a:ea typeface="ＭＳ Ｐゴシック" pitchFamily="-84" charset="-128"/>
                <a:cs typeface="Arial" panose="020B0604020202020204" pitchFamily="34" charset="0"/>
              </a:rPr>
              <a:t>Ongoing monitoring of BP, hematologic status, and cardiac &amp; kidney function is recommended for </a:t>
            </a:r>
            <a:r>
              <a:rPr lang="en-US" sz="2600" dirty="0" err="1">
                <a:latin typeface="Arial" panose="020B0604020202020204" pitchFamily="34" charset="0"/>
                <a:ea typeface="ＭＳ Ｐゴシック" pitchFamily="-84" charset="-128"/>
                <a:cs typeface="Arial" panose="020B0604020202020204" pitchFamily="34" charset="0"/>
              </a:rPr>
              <a:t>px’s</a:t>
            </a:r>
            <a:r>
              <a:rPr lang="en-US" sz="2600" dirty="0">
                <a:latin typeface="Arial" panose="020B0604020202020204" pitchFamily="34" charset="0"/>
                <a:ea typeface="ＭＳ Ｐゴシック" pitchFamily="-84" charset="-128"/>
                <a:cs typeface="Arial" panose="020B0604020202020204" pitchFamily="34" charset="0"/>
              </a:rPr>
              <a:t> on chronic selective &amp; non-selective </a:t>
            </a:r>
            <a:r>
              <a:rPr lang="en-US" sz="2600" dirty="0" err="1">
                <a:latin typeface="Arial" panose="020B0604020202020204" pitchFamily="34" charset="0"/>
                <a:ea typeface="ＭＳ Ｐゴシック" pitchFamily="-84" charset="-128"/>
                <a:cs typeface="Arial" panose="020B0604020202020204" pitchFamily="34" charset="0"/>
              </a:rPr>
              <a:t>NSAID’s</a:t>
            </a:r>
            <a:r>
              <a:rPr lang="en-US" sz="2600" dirty="0">
                <a:latin typeface="Arial" panose="020B0604020202020204" pitchFamily="34" charset="0"/>
                <a:ea typeface="ＭＳ Ｐゴシック" pitchFamily="-84" charset="-128"/>
                <a:cs typeface="Arial" panose="020B0604020202020204" pitchFamily="34" charset="0"/>
              </a:rPr>
              <a:t>.</a:t>
            </a:r>
          </a:p>
        </p:txBody>
      </p:sp>
      <p:pic>
        <p:nvPicPr>
          <p:cNvPr id="149508" name="Picture 4" descr="pain"/>
          <p:cNvPicPr>
            <a:picLocks noChangeAspect="1" noChangeArrowheads="1"/>
          </p:cNvPicPr>
          <p:nvPr/>
        </p:nvPicPr>
        <p:blipFill>
          <a:blip r:embed="rId2"/>
          <a:srcRect/>
          <a:stretch>
            <a:fillRect/>
          </a:stretch>
        </p:blipFill>
        <p:spPr bwMode="auto">
          <a:xfrm>
            <a:off x="7542213" y="0"/>
            <a:ext cx="1601787" cy="1905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0" y="381000"/>
            <a:ext cx="7583488" cy="1044575"/>
          </a:xfrm>
        </p:spPr>
        <p:txBody>
          <a:bodyPr/>
          <a:lstStyle/>
          <a:p>
            <a:pPr eaLnBrk="1" hangingPunct="1"/>
            <a:r>
              <a:rPr lang="en-US" sz="4000" dirty="0">
                <a:latin typeface="Arial" panose="020B0604020202020204" pitchFamily="34" charset="0"/>
                <a:ea typeface="ＭＳ Ｐゴシック" pitchFamily="-84" charset="-128"/>
                <a:cs typeface="Arial" panose="020B0604020202020204" pitchFamily="34" charset="0"/>
              </a:rPr>
              <a:t>Benzodiazepines</a:t>
            </a:r>
          </a:p>
        </p:txBody>
      </p:sp>
      <p:sp>
        <p:nvSpPr>
          <p:cNvPr id="184323" name="Rectangle 3"/>
          <p:cNvSpPr>
            <a:spLocks noGrp="1" noChangeArrowheads="1"/>
          </p:cNvSpPr>
          <p:nvPr>
            <p:ph type="body" idx="4294967295"/>
          </p:nvPr>
        </p:nvSpPr>
        <p:spPr>
          <a:xfrm>
            <a:off x="0" y="1981200"/>
            <a:ext cx="6629400" cy="4876800"/>
          </a:xfrm>
        </p:spPr>
        <p:txBody>
          <a:bodyPr>
            <a:normAutofit/>
          </a:bodyPr>
          <a:lstStyle/>
          <a:p>
            <a:pPr eaLnBrk="1" hangingPunct="1"/>
            <a:r>
              <a:rPr lang="en-US" dirty="0">
                <a:latin typeface="Arial" panose="020B0604020202020204" pitchFamily="34" charset="0"/>
                <a:ea typeface="ＭＳ Ｐゴシック" pitchFamily="-84" charset="-128"/>
                <a:cs typeface="Arial" panose="020B0604020202020204" pitchFamily="34" charset="0"/>
              </a:rPr>
              <a:t>1</a:t>
            </a:r>
            <a:r>
              <a:rPr lang="en-US" baseline="30000" dirty="0">
                <a:latin typeface="Arial" panose="020B0604020202020204" pitchFamily="34" charset="0"/>
                <a:ea typeface="ＭＳ Ｐゴシック" pitchFamily="-84" charset="-128"/>
                <a:cs typeface="Arial" panose="020B0604020202020204" pitchFamily="34" charset="0"/>
              </a:rPr>
              <a:t>st</a:t>
            </a:r>
            <a:r>
              <a:rPr lang="en-US" dirty="0">
                <a:latin typeface="Arial" panose="020B0604020202020204" pitchFamily="34" charset="0"/>
                <a:ea typeface="ＭＳ Ｐゴシック" pitchFamily="-84" charset="-128"/>
                <a:cs typeface="Arial" panose="020B0604020202020204" pitchFamily="34" charset="0"/>
              </a:rPr>
              <a:t> line ONLY for alcohol or benzodiazepine withdrawal.</a:t>
            </a:r>
          </a:p>
          <a:p>
            <a:pPr lvl="1"/>
            <a:r>
              <a:rPr lang="en-US" sz="2000" dirty="0">
                <a:latin typeface="Arial" panose="020B0604020202020204" pitchFamily="34" charset="0"/>
                <a:ea typeface="ＭＳ Ｐゴシック" pitchFamily="-84" charset="-128"/>
                <a:cs typeface="Arial" panose="020B0604020202020204" pitchFamily="34" charset="0"/>
              </a:rPr>
              <a:t>NOT 1</a:t>
            </a:r>
            <a:r>
              <a:rPr lang="en-US" sz="2000" baseline="30000" dirty="0">
                <a:latin typeface="Arial" panose="020B0604020202020204" pitchFamily="34" charset="0"/>
                <a:ea typeface="ＭＳ Ｐゴシック" pitchFamily="-84" charset="-128"/>
                <a:cs typeface="Arial" panose="020B0604020202020204" pitchFamily="34" charset="0"/>
              </a:rPr>
              <a:t>st</a:t>
            </a:r>
            <a:r>
              <a:rPr lang="en-US" sz="2000" dirty="0">
                <a:latin typeface="Arial" panose="020B0604020202020204" pitchFamily="34" charset="0"/>
                <a:ea typeface="ＭＳ Ｐゴシック" pitchFamily="-84" charset="-128"/>
                <a:cs typeface="Arial" panose="020B0604020202020204" pitchFamily="34" charset="0"/>
              </a:rPr>
              <a:t> line for anxiety.</a:t>
            </a:r>
          </a:p>
          <a:p>
            <a:pPr eaLnBrk="1" hangingPunct="1"/>
            <a:r>
              <a:rPr lang="en-US" dirty="0">
                <a:latin typeface="Arial" panose="020B0604020202020204" pitchFamily="34" charset="0"/>
                <a:ea typeface="ＭＳ Ｐゴシック" pitchFamily="-84" charset="-128"/>
                <a:cs typeface="Arial" panose="020B0604020202020204" pitchFamily="34" charset="0"/>
              </a:rPr>
              <a:t>Withdrawal symptoms are the same symptoms the drug is designed to treat.</a:t>
            </a:r>
          </a:p>
          <a:p>
            <a:pPr lvl="1" eaLnBrk="1" hangingPunct="1"/>
            <a:r>
              <a:rPr lang="en-US" sz="2000" dirty="0">
                <a:latin typeface="Arial" panose="020B0604020202020204" pitchFamily="34" charset="0"/>
                <a:cs typeface="Arial" panose="020B0604020202020204" pitchFamily="34" charset="0"/>
              </a:rPr>
              <a:t>If someone is tolerant and trying to get off of it, they will have anxiety, palpitations &amp; a jittery feeling purely from withdrawal.  Not a psychologic disorder. </a:t>
            </a:r>
          </a:p>
          <a:p>
            <a:pPr lvl="2"/>
            <a:r>
              <a:rPr lang="en-US" sz="2000" dirty="0">
                <a:latin typeface="Arial" panose="020B0604020202020204" pitchFamily="34" charset="0"/>
                <a:cs typeface="Arial" panose="020B0604020202020204" pitchFamily="34" charset="0"/>
              </a:rPr>
              <a:t>Not to mention seizures and death are possible with severe acute withdrawal.</a:t>
            </a:r>
          </a:p>
        </p:txBody>
      </p:sp>
      <p:pic>
        <p:nvPicPr>
          <p:cNvPr id="184324" name="Picture 4" descr="pain"/>
          <p:cNvPicPr>
            <a:picLocks noChangeAspect="1" noChangeArrowheads="1"/>
          </p:cNvPicPr>
          <p:nvPr/>
        </p:nvPicPr>
        <p:blipFill>
          <a:blip r:embed="rId2"/>
          <a:srcRect/>
          <a:stretch>
            <a:fillRect/>
          </a:stretch>
        </p:blipFill>
        <p:spPr bwMode="auto">
          <a:xfrm>
            <a:off x="7542213" y="0"/>
            <a:ext cx="1601787" cy="1905000"/>
          </a:xfrm>
          <a:prstGeom prst="rect">
            <a:avLst/>
          </a:prstGeom>
          <a:noFill/>
          <a:ln w="9525">
            <a:noFill/>
            <a:miter lim="800000"/>
            <a:headEnd/>
            <a:tailEnd/>
          </a:ln>
        </p:spPr>
      </p:pic>
      <p:pic>
        <p:nvPicPr>
          <p:cNvPr id="184325" name="Picture 8" descr="buyer_beware"/>
          <p:cNvPicPr>
            <a:picLocks noChangeAspect="1" noChangeArrowheads="1"/>
          </p:cNvPicPr>
          <p:nvPr/>
        </p:nvPicPr>
        <p:blipFill>
          <a:blip r:embed="rId3"/>
          <a:srcRect/>
          <a:stretch>
            <a:fillRect/>
          </a:stretch>
        </p:blipFill>
        <p:spPr bwMode="auto">
          <a:xfrm>
            <a:off x="6705600" y="2743200"/>
            <a:ext cx="2266950" cy="22669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28600" y="956172"/>
            <a:ext cx="8915400" cy="1049235"/>
          </a:xfrm>
        </p:spPr>
        <p:txBody>
          <a:bodyPr/>
          <a:lstStyle/>
          <a:p>
            <a:pPr eaLnBrk="1" hangingPunct="1"/>
            <a:r>
              <a:rPr lang="en-US" dirty="0">
                <a:latin typeface="Arial" panose="020B0604020202020204" pitchFamily="34" charset="0"/>
                <a:ea typeface="ＭＳ Ｐゴシック" pitchFamily="-84" charset="-128"/>
                <a:cs typeface="Arial" panose="020B0604020202020204" pitchFamily="34" charset="0"/>
              </a:rPr>
              <a:t>Anti-</a:t>
            </a:r>
            <a:r>
              <a:rPr lang="en-US" dirty="0" err="1">
                <a:latin typeface="Arial" panose="020B0604020202020204" pitchFamily="34" charset="0"/>
                <a:ea typeface="ＭＳ Ｐゴシック" pitchFamily="-84" charset="-128"/>
                <a:cs typeface="Arial" panose="020B0604020202020204" pitchFamily="34" charset="0"/>
              </a:rPr>
              <a:t>convulsants</a:t>
            </a:r>
            <a:endParaRPr lang="en-US" dirty="0">
              <a:latin typeface="Arial" panose="020B0604020202020204" pitchFamily="34" charset="0"/>
              <a:ea typeface="ＭＳ Ｐゴシック" pitchFamily="-84" charset="-128"/>
              <a:cs typeface="Arial" panose="020B0604020202020204" pitchFamily="34" charset="0"/>
            </a:endParaRPr>
          </a:p>
        </p:txBody>
      </p:sp>
      <p:sp>
        <p:nvSpPr>
          <p:cNvPr id="185347" name="Rectangle 3"/>
          <p:cNvSpPr>
            <a:spLocks noGrp="1" noChangeArrowheads="1"/>
          </p:cNvSpPr>
          <p:nvPr>
            <p:ph idx="1"/>
          </p:nvPr>
        </p:nvSpPr>
        <p:spPr>
          <a:xfrm>
            <a:off x="228600" y="2167385"/>
            <a:ext cx="8915400" cy="3288635"/>
          </a:xfrm>
        </p:spPr>
        <p:txBody>
          <a:bodyPr>
            <a:normAutofit lnSpcReduction="10000"/>
          </a:bodyPr>
          <a:lstStyle/>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Older antiepileptic drugs have severe SE’s (hepatotoxicity, hematologic effects, </a:t>
            </a:r>
            <a:r>
              <a:rPr lang="en-US" sz="2400" dirty="0" err="1">
                <a:latin typeface="Arial" panose="020B0604020202020204" pitchFamily="34" charset="0"/>
                <a:ea typeface="ＭＳ Ｐゴシック" pitchFamily="-84" charset="-128"/>
                <a:cs typeface="Arial" panose="020B0604020202020204" pitchFamily="34" charset="0"/>
              </a:rPr>
              <a:t>etc</a:t>
            </a:r>
            <a:r>
              <a:rPr lang="en-US" sz="2400" dirty="0">
                <a:latin typeface="Arial" panose="020B0604020202020204" pitchFamily="34" charset="0"/>
                <a:ea typeface="ＭＳ Ｐゴシック" pitchFamily="-84" charset="-128"/>
                <a:cs typeface="Arial" panose="020B0604020202020204" pitchFamily="34" charset="0"/>
              </a:rPr>
              <a:t>) and require frequent monitoring.</a:t>
            </a: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Newer agents have been shown to have good results treating neuropathic pain, sometimes “off-label”.</a:t>
            </a: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Block sodium channels in neural membranes.</a:t>
            </a: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Used more with HA’s (</a:t>
            </a:r>
            <a:r>
              <a:rPr lang="en-US" sz="2400" dirty="0" err="1">
                <a:latin typeface="Arial" panose="020B0604020202020204" pitchFamily="34" charset="0"/>
                <a:ea typeface="ＭＳ Ｐゴシック" pitchFamily="-84" charset="-128"/>
                <a:cs typeface="Arial" panose="020B0604020202020204" pitchFamily="34" charset="0"/>
              </a:rPr>
              <a:t>tegretol</a:t>
            </a:r>
            <a:r>
              <a:rPr lang="en-US" sz="2400" dirty="0">
                <a:latin typeface="Arial" panose="020B0604020202020204" pitchFamily="34" charset="0"/>
                <a:ea typeface="ＭＳ Ｐゴシック" pitchFamily="-84" charset="-128"/>
                <a:cs typeface="Arial" panose="020B0604020202020204" pitchFamily="34" charset="0"/>
              </a:rPr>
              <a:t>, </a:t>
            </a:r>
            <a:r>
              <a:rPr lang="en-US" sz="2400" dirty="0" err="1">
                <a:latin typeface="Arial" panose="020B0604020202020204" pitchFamily="34" charset="0"/>
                <a:ea typeface="ＭＳ Ｐゴシック" pitchFamily="-84" charset="-128"/>
                <a:cs typeface="Arial" panose="020B0604020202020204" pitchFamily="34" charset="0"/>
              </a:rPr>
              <a:t>topamax</a:t>
            </a:r>
            <a:r>
              <a:rPr lang="en-US" sz="2400" dirty="0">
                <a:latin typeface="Arial" panose="020B0604020202020204" pitchFamily="34" charset="0"/>
                <a:ea typeface="ＭＳ Ｐゴシック" pitchFamily="-84" charset="-128"/>
                <a:cs typeface="Arial" panose="020B0604020202020204" pitchFamily="34" charset="0"/>
              </a:rPr>
              <a:t>, </a:t>
            </a:r>
            <a:r>
              <a:rPr lang="en-US" sz="2400" dirty="0" err="1">
                <a:latin typeface="Arial" panose="020B0604020202020204" pitchFamily="34" charset="0"/>
                <a:ea typeface="ＭＳ Ｐゴシック" pitchFamily="-84" charset="-128"/>
                <a:cs typeface="Arial" panose="020B0604020202020204" pitchFamily="34" charset="0"/>
              </a:rPr>
              <a:t>depakote</a:t>
            </a:r>
            <a:r>
              <a:rPr lang="en-US" sz="2400" dirty="0">
                <a:latin typeface="Arial" panose="020B0604020202020204" pitchFamily="34" charset="0"/>
                <a:ea typeface="ＭＳ Ｐゴシック" pitchFamily="-84" charset="-128"/>
                <a:cs typeface="Arial" panose="020B0604020202020204" pitchFamily="34" charset="0"/>
              </a:rPr>
              <a:t>)</a:t>
            </a:r>
          </a:p>
          <a:p>
            <a:pPr lvl="1" eaLnBrk="1" hangingPunct="1">
              <a:lnSpc>
                <a:spcPct val="90000"/>
              </a:lnSpc>
            </a:pPr>
            <a:r>
              <a:rPr lang="en-US" sz="2000" dirty="0" err="1">
                <a:latin typeface="Arial" panose="020B0604020202020204" pitchFamily="34" charset="0"/>
                <a:cs typeface="Arial" panose="020B0604020202020204" pitchFamily="34" charset="0"/>
              </a:rPr>
              <a:t>Tegretol</a:t>
            </a:r>
            <a:r>
              <a:rPr lang="en-US" sz="2000" dirty="0">
                <a:latin typeface="Arial" panose="020B0604020202020204" pitchFamily="34" charset="0"/>
                <a:cs typeface="Arial" panose="020B0604020202020204" pitchFamily="34" charset="0"/>
              </a:rPr>
              <a:t> FDA approved for migraines.</a:t>
            </a:r>
          </a:p>
          <a:p>
            <a:pPr lvl="1" eaLnBrk="1" hangingPunct="1">
              <a:lnSpc>
                <a:spcPct val="90000"/>
              </a:lnSpc>
            </a:pPr>
            <a:r>
              <a:rPr lang="en-US" sz="2000" dirty="0">
                <a:latin typeface="Arial" panose="020B0604020202020204" pitchFamily="34" charset="0"/>
                <a:cs typeface="Arial" panose="020B0604020202020204" pitchFamily="34" charset="0"/>
              </a:rPr>
              <a:t>Oxcarbazepine 150-300mg per day can be very helpful for neuropathic pain and less side effects than </a:t>
            </a:r>
            <a:r>
              <a:rPr lang="en-US" sz="2000" dirty="0" err="1">
                <a:latin typeface="Arial" panose="020B0604020202020204" pitchFamily="34" charset="0"/>
                <a:cs typeface="Arial" panose="020B0604020202020204" pitchFamily="34" charset="0"/>
              </a:rPr>
              <a:t>carbazepine</a:t>
            </a:r>
            <a:r>
              <a:rPr lang="en-US" sz="2000" dirty="0">
                <a:latin typeface="Arial" panose="020B0604020202020204" pitchFamily="34" charset="0"/>
                <a:cs typeface="Arial" panose="020B0604020202020204" pitchFamily="34" charset="0"/>
              </a:rPr>
              <a:t>.  </a:t>
            </a:r>
          </a:p>
        </p:txBody>
      </p:sp>
      <p:pic>
        <p:nvPicPr>
          <p:cNvPr id="185348" name="Picture 4" descr="pain"/>
          <p:cNvPicPr>
            <a:picLocks noChangeAspect="1" noChangeArrowheads="1"/>
          </p:cNvPicPr>
          <p:nvPr/>
        </p:nvPicPr>
        <p:blipFill>
          <a:blip r:embed="rId2"/>
          <a:srcRect/>
          <a:stretch>
            <a:fillRect/>
          </a:stretch>
        </p:blipFill>
        <p:spPr bwMode="auto">
          <a:xfrm>
            <a:off x="7322814" y="0"/>
            <a:ext cx="2173159" cy="1905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p:cNvSpPr>
            <a:spLocks noGrp="1" noChangeArrowheads="1"/>
          </p:cNvSpPr>
          <p:nvPr>
            <p:ph type="title"/>
          </p:nvPr>
        </p:nvSpPr>
        <p:spPr>
          <a:xfrm>
            <a:off x="228601" y="956172"/>
            <a:ext cx="7467600" cy="1049235"/>
          </a:xfrm>
        </p:spPr>
        <p:txBody>
          <a:bodyPr/>
          <a:lstStyle/>
          <a:p>
            <a:pPr eaLnBrk="1" hangingPunct="1"/>
            <a:r>
              <a:rPr lang="en-US" dirty="0">
                <a:latin typeface="Arial" panose="020B0604020202020204" pitchFamily="34" charset="0"/>
                <a:ea typeface="ＭＳ Ｐゴシック" pitchFamily="-84" charset="-128"/>
                <a:cs typeface="Arial" panose="020B0604020202020204" pitchFamily="34" charset="0"/>
              </a:rPr>
              <a:t>Antispasmodics</a:t>
            </a:r>
          </a:p>
        </p:txBody>
      </p:sp>
      <p:sp>
        <p:nvSpPr>
          <p:cNvPr id="188419" name="Rectangle 6"/>
          <p:cNvSpPr>
            <a:spLocks noGrp="1" noChangeArrowheads="1"/>
          </p:cNvSpPr>
          <p:nvPr>
            <p:ph idx="1"/>
          </p:nvPr>
        </p:nvSpPr>
        <p:spPr>
          <a:xfrm>
            <a:off x="228600" y="2167385"/>
            <a:ext cx="8914467" cy="4233415"/>
          </a:xfrm>
        </p:spPr>
        <p:txBody>
          <a:bodyPr>
            <a:normAutofit/>
          </a:bodyPr>
          <a:lstStyle/>
          <a:p>
            <a:pPr eaLnBrk="1" hangingPunct="1"/>
            <a:r>
              <a:rPr lang="en-US" sz="2400" dirty="0">
                <a:latin typeface="Arial" panose="020B0604020202020204" pitchFamily="34" charset="0"/>
                <a:ea typeface="ＭＳ Ｐゴシック" pitchFamily="-84" charset="-128"/>
                <a:cs typeface="Arial" panose="020B0604020202020204" pitchFamily="34" charset="0"/>
              </a:rPr>
              <a:t>Mechanism of action of muscle relaxers is unknown</a:t>
            </a:r>
          </a:p>
          <a:p>
            <a:pPr lvl="1" eaLnBrk="1" hangingPunct="1"/>
            <a:r>
              <a:rPr lang="en-US" sz="2400" dirty="0">
                <a:latin typeface="Arial" panose="020B0604020202020204" pitchFamily="34" charset="0"/>
                <a:cs typeface="Arial" panose="020B0604020202020204" pitchFamily="34" charset="0"/>
              </a:rPr>
              <a:t>Sedation?</a:t>
            </a:r>
          </a:p>
          <a:p>
            <a:pPr lvl="1" eaLnBrk="1" hangingPunct="1"/>
            <a:r>
              <a:rPr lang="en-US" sz="2400" dirty="0">
                <a:latin typeface="Arial" panose="020B0604020202020204" pitchFamily="34" charset="0"/>
                <a:cs typeface="Arial" panose="020B0604020202020204" pitchFamily="34" charset="0"/>
              </a:rPr>
              <a:t>We only understand </a:t>
            </a:r>
            <a:r>
              <a:rPr lang="en-US" sz="2400" dirty="0" err="1">
                <a:latin typeface="Arial" panose="020B0604020202020204" pitchFamily="34" charset="0"/>
                <a:cs typeface="Arial" panose="020B0604020202020204" pitchFamily="34" charset="0"/>
              </a:rPr>
              <a:t>dantrolene</a:t>
            </a:r>
            <a:r>
              <a:rPr lang="en-US" sz="2400" dirty="0">
                <a:latin typeface="Arial" panose="020B0604020202020204" pitchFamily="34" charset="0"/>
                <a:cs typeface="Arial" panose="020B0604020202020204" pitchFamily="34" charset="0"/>
              </a:rPr>
              <a:t> (inhibits release of calcium from the sarcoplasmic reticulum to inhibit muscle contraction).</a:t>
            </a:r>
          </a:p>
          <a:p>
            <a:pPr eaLnBrk="1" hangingPunct="1"/>
            <a:r>
              <a:rPr lang="en-US" sz="2400" dirty="0">
                <a:latin typeface="Arial" panose="020B0604020202020204" pitchFamily="34" charset="0"/>
                <a:ea typeface="ＭＳ Ｐゴシック" pitchFamily="-84" charset="-128"/>
                <a:cs typeface="Arial" panose="020B0604020202020204" pitchFamily="34" charset="0"/>
              </a:rPr>
              <a:t>Treat muscle or nerve spasms.</a:t>
            </a:r>
          </a:p>
          <a:p>
            <a:pPr eaLnBrk="1" hangingPunct="1"/>
            <a:r>
              <a:rPr lang="en-US" sz="2400" dirty="0">
                <a:latin typeface="Arial" panose="020B0604020202020204" pitchFamily="34" charset="0"/>
                <a:ea typeface="ＭＳ Ｐゴシック" pitchFamily="-84" charset="-128"/>
                <a:cs typeface="Arial" panose="020B0604020202020204" pitchFamily="34" charset="0"/>
              </a:rPr>
              <a:t>Works for neuropathic pain and </a:t>
            </a:r>
            <a:r>
              <a:rPr lang="en-US" sz="2400" dirty="0" err="1">
                <a:latin typeface="Arial" panose="020B0604020202020204" pitchFamily="34" charset="0"/>
                <a:ea typeface="ＭＳ Ｐゴシック" pitchFamily="-84" charset="-128"/>
                <a:cs typeface="Arial" panose="020B0604020202020204" pitchFamily="34" charset="0"/>
              </a:rPr>
              <a:t>myofascial</a:t>
            </a:r>
            <a:r>
              <a:rPr lang="en-US" sz="2400" dirty="0">
                <a:latin typeface="Arial" panose="020B0604020202020204" pitchFamily="34" charset="0"/>
                <a:ea typeface="ＭＳ Ｐゴシック" pitchFamily="-84" charset="-128"/>
                <a:cs typeface="Arial" panose="020B0604020202020204" pitchFamily="34" charset="0"/>
              </a:rPr>
              <a:t> pain with spasms.</a:t>
            </a:r>
          </a:p>
          <a:p>
            <a:pPr eaLnBrk="1" hangingPunct="1"/>
            <a:endParaRPr lang="en-US" sz="2400" dirty="0">
              <a:latin typeface="Arial" panose="020B0604020202020204" pitchFamily="34" charset="0"/>
              <a:ea typeface="ＭＳ Ｐゴシック" pitchFamily="-84" charset="-128"/>
              <a:cs typeface="Arial" panose="020B0604020202020204" pitchFamily="34" charset="0"/>
            </a:endParaRPr>
          </a:p>
        </p:txBody>
      </p:sp>
      <p:pic>
        <p:nvPicPr>
          <p:cNvPr id="188420" name="Picture 7" descr="pain"/>
          <p:cNvPicPr>
            <a:picLocks noChangeAspect="1" noChangeArrowheads="1"/>
          </p:cNvPicPr>
          <p:nvPr/>
        </p:nvPicPr>
        <p:blipFill>
          <a:blip r:embed="rId2"/>
          <a:srcRect/>
          <a:stretch>
            <a:fillRect/>
          </a:stretch>
        </p:blipFill>
        <p:spPr bwMode="auto">
          <a:xfrm>
            <a:off x="7322815" y="0"/>
            <a:ext cx="1820253" cy="1905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p:cNvSpPr>
            <a:spLocks noGrp="1" noChangeArrowheads="1"/>
          </p:cNvSpPr>
          <p:nvPr>
            <p:ph type="title"/>
          </p:nvPr>
        </p:nvSpPr>
        <p:spPr/>
        <p:txBody>
          <a:bodyPr/>
          <a:lstStyle/>
          <a:p>
            <a:pPr eaLnBrk="1" hangingPunct="1"/>
            <a:r>
              <a:rPr lang="en-US" dirty="0">
                <a:latin typeface="Arial" panose="020B0604020202020204" pitchFamily="34" charset="0"/>
                <a:ea typeface="ＭＳ Ｐゴシック" pitchFamily="-84" charset="-128"/>
                <a:cs typeface="Arial" panose="020B0604020202020204" pitchFamily="34" charset="0"/>
              </a:rPr>
              <a:t>Tricyclic Antidepressants</a:t>
            </a:r>
          </a:p>
        </p:txBody>
      </p:sp>
      <p:sp>
        <p:nvSpPr>
          <p:cNvPr id="192515" name="Rectangle 6"/>
          <p:cNvSpPr>
            <a:spLocks noGrp="1" noChangeArrowheads="1"/>
          </p:cNvSpPr>
          <p:nvPr>
            <p:ph idx="1"/>
          </p:nvPr>
        </p:nvSpPr>
        <p:spPr>
          <a:xfrm>
            <a:off x="457200" y="1828800"/>
            <a:ext cx="8229600" cy="4267200"/>
          </a:xfrm>
        </p:spPr>
        <p:txBody>
          <a:bodyPr>
            <a:normAutofit fontScale="92500" lnSpcReduction="20000"/>
          </a:bodyPr>
          <a:lstStyle/>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Older antidepressants</a:t>
            </a: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Have serotonergic &gt; noradrenergic effects and all have </a:t>
            </a:r>
            <a:r>
              <a:rPr lang="en-US" sz="2400" dirty="0" err="1">
                <a:latin typeface="Arial" panose="020B0604020202020204" pitchFamily="34" charset="0"/>
                <a:ea typeface="ＭＳ Ｐゴシック" pitchFamily="-84" charset="-128"/>
                <a:cs typeface="Arial" panose="020B0604020202020204" pitchFamily="34" charset="0"/>
              </a:rPr>
              <a:t>antihistaminergic</a:t>
            </a:r>
            <a:r>
              <a:rPr lang="en-US" sz="2400" dirty="0">
                <a:latin typeface="Arial" panose="020B0604020202020204" pitchFamily="34" charset="0"/>
                <a:ea typeface="ＭＳ Ｐゴシック" pitchFamily="-84" charset="-128"/>
                <a:cs typeface="Arial" panose="020B0604020202020204" pitchFamily="34" charset="0"/>
              </a:rPr>
              <a:t> effects.</a:t>
            </a:r>
          </a:p>
          <a:p>
            <a:pPr lvl="1" eaLnBrk="1" hangingPunct="1">
              <a:lnSpc>
                <a:spcPct val="90000"/>
              </a:lnSpc>
            </a:pPr>
            <a:r>
              <a:rPr lang="en-US" sz="2000" dirty="0">
                <a:latin typeface="Arial" panose="020B0604020202020204" pitchFamily="34" charset="0"/>
                <a:cs typeface="Arial" panose="020B0604020202020204" pitchFamily="34" charset="0"/>
              </a:rPr>
              <a:t>Except for </a:t>
            </a:r>
            <a:r>
              <a:rPr lang="en-US" sz="2000" dirty="0" err="1">
                <a:latin typeface="Arial" panose="020B0604020202020204" pitchFamily="34" charset="0"/>
                <a:cs typeface="Arial" panose="020B0604020202020204" pitchFamily="34" charset="0"/>
              </a:rPr>
              <a:t>desipramine</a:t>
            </a:r>
            <a:endParaRPr lang="en-US" sz="2000" dirty="0">
              <a:latin typeface="Arial" panose="020B0604020202020204" pitchFamily="34" charset="0"/>
              <a:cs typeface="Arial" panose="020B0604020202020204" pitchFamily="34" charset="0"/>
            </a:endParaRP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Also antagonize Na channels, alpha-2 &amp; H1 receptors</a:t>
            </a: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All are a little distinct from each other.</a:t>
            </a: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TCA’s don’t work for pain until 7-14 days, but work for sleep immediately &amp; depression in up to 1 month.</a:t>
            </a: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All should be given at 25-100 mg QHS</a:t>
            </a:r>
          </a:p>
          <a:p>
            <a:pPr lvl="1" eaLnBrk="1" hangingPunct="1">
              <a:lnSpc>
                <a:spcPct val="90000"/>
              </a:lnSpc>
            </a:pPr>
            <a:r>
              <a:rPr lang="en-US" sz="2000" dirty="0">
                <a:latin typeface="Arial" panose="020B0604020202020204" pitchFamily="34" charset="0"/>
                <a:cs typeface="Arial" panose="020B0604020202020204" pitchFamily="34" charset="0"/>
              </a:rPr>
              <a:t>Except </a:t>
            </a:r>
            <a:r>
              <a:rPr lang="en-US" sz="2000" dirty="0" err="1">
                <a:latin typeface="Arial" panose="020B0604020202020204" pitchFamily="34" charset="0"/>
                <a:cs typeface="Arial" panose="020B0604020202020204" pitchFamily="34" charset="0"/>
              </a:rPr>
              <a:t>desipramine</a:t>
            </a:r>
            <a:r>
              <a:rPr lang="en-US" sz="2000" dirty="0">
                <a:latin typeface="Arial" panose="020B0604020202020204" pitchFamily="34" charset="0"/>
                <a:cs typeface="Arial" panose="020B0604020202020204" pitchFamily="34" charset="0"/>
              </a:rPr>
              <a:t> which is BID</a:t>
            </a: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Dangerous at high doses</a:t>
            </a:r>
          </a:p>
          <a:p>
            <a:pPr lvl="1" eaLnBrk="1" hangingPunct="1">
              <a:lnSpc>
                <a:spcPct val="90000"/>
              </a:lnSpc>
            </a:pPr>
            <a:r>
              <a:rPr lang="en-US" sz="2000" dirty="0">
                <a:latin typeface="Arial" panose="020B0604020202020204" pitchFamily="34" charset="0"/>
                <a:cs typeface="Arial" panose="020B0604020202020204" pitchFamily="34" charset="0"/>
              </a:rPr>
              <a:t>Can cause irreversible liver necrosis and may be a poor choice for severely depressed.</a:t>
            </a:r>
          </a:p>
        </p:txBody>
      </p:sp>
      <p:pic>
        <p:nvPicPr>
          <p:cNvPr id="192516" name="Picture 7" descr="pain"/>
          <p:cNvPicPr>
            <a:picLocks noChangeAspect="1" noChangeArrowheads="1"/>
          </p:cNvPicPr>
          <p:nvPr/>
        </p:nvPicPr>
        <p:blipFill>
          <a:blip r:embed="rId2"/>
          <a:srcRect/>
          <a:stretch>
            <a:fillRect/>
          </a:stretch>
        </p:blipFill>
        <p:spPr bwMode="auto">
          <a:xfrm>
            <a:off x="7542213" y="0"/>
            <a:ext cx="1601787" cy="1905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p:cNvSpPr>
            <a:spLocks noGrp="1" noChangeArrowheads="1"/>
          </p:cNvSpPr>
          <p:nvPr>
            <p:ph type="title"/>
          </p:nvPr>
        </p:nvSpPr>
        <p:spPr/>
        <p:txBody>
          <a:bodyPr/>
          <a:lstStyle/>
          <a:p>
            <a:pPr eaLnBrk="1" hangingPunct="1"/>
            <a:r>
              <a:rPr lang="en-US" dirty="0">
                <a:latin typeface="Arial" panose="020B0604020202020204" pitchFamily="34" charset="0"/>
                <a:ea typeface="ＭＳ Ｐゴシック" pitchFamily="-84" charset="-128"/>
                <a:cs typeface="Arial" panose="020B0604020202020204" pitchFamily="34" charset="0"/>
              </a:rPr>
              <a:t>SNRI’s</a:t>
            </a:r>
          </a:p>
        </p:txBody>
      </p:sp>
      <p:sp>
        <p:nvSpPr>
          <p:cNvPr id="192515" name="Rectangle 6"/>
          <p:cNvSpPr>
            <a:spLocks noGrp="1" noChangeArrowheads="1"/>
          </p:cNvSpPr>
          <p:nvPr>
            <p:ph idx="1"/>
          </p:nvPr>
        </p:nvSpPr>
        <p:spPr>
          <a:xfrm>
            <a:off x="457200" y="1828800"/>
            <a:ext cx="8229600" cy="4267200"/>
          </a:xfrm>
        </p:spPr>
        <p:txBody>
          <a:bodyPr>
            <a:normAutofit/>
          </a:bodyPr>
          <a:lstStyle/>
          <a:p>
            <a:pPr>
              <a:lnSpc>
                <a:spcPct val="90000"/>
              </a:lnSpc>
            </a:pPr>
            <a:r>
              <a:rPr lang="en-US" sz="2400" dirty="0">
                <a:latin typeface="Arial" panose="020B0604020202020204" pitchFamily="34" charset="0"/>
                <a:ea typeface="ＭＳ Ｐゴシック" pitchFamily="-84" charset="-128"/>
                <a:cs typeface="Arial" panose="020B0604020202020204" pitchFamily="34" charset="0"/>
              </a:rPr>
              <a:t>Examples: venlafaxine, </a:t>
            </a:r>
            <a:r>
              <a:rPr lang="en-US" sz="2400" dirty="0" err="1">
                <a:latin typeface="Arial" panose="020B0604020202020204" pitchFamily="34" charset="0"/>
                <a:ea typeface="ＭＳ Ｐゴシック" pitchFamily="-84" charset="-128"/>
                <a:cs typeface="Arial" panose="020B0604020202020204" pitchFamily="34" charset="0"/>
              </a:rPr>
              <a:t>desvenlafaxine</a:t>
            </a:r>
            <a:r>
              <a:rPr lang="en-US" sz="2400" dirty="0">
                <a:latin typeface="Arial" panose="020B0604020202020204" pitchFamily="34" charset="0"/>
                <a:ea typeface="ＭＳ Ｐゴシック" pitchFamily="-84" charset="-128"/>
                <a:cs typeface="Arial" panose="020B0604020202020204" pitchFamily="34" charset="0"/>
              </a:rPr>
              <a:t>, </a:t>
            </a:r>
            <a:r>
              <a:rPr lang="en-US" sz="2400" dirty="0" err="1">
                <a:latin typeface="Arial" panose="020B0604020202020204" pitchFamily="34" charset="0"/>
                <a:ea typeface="ＭＳ Ｐゴシック" pitchFamily="-84" charset="-128"/>
                <a:cs typeface="Arial" panose="020B0604020202020204" pitchFamily="34" charset="0"/>
              </a:rPr>
              <a:t>levomilnacipran</a:t>
            </a:r>
            <a:r>
              <a:rPr lang="en-US" sz="2400" dirty="0">
                <a:latin typeface="Arial" panose="020B0604020202020204" pitchFamily="34" charset="0"/>
                <a:ea typeface="ＭＳ Ｐゴシック" pitchFamily="-84" charset="-128"/>
                <a:cs typeface="Arial" panose="020B0604020202020204" pitchFamily="34" charset="0"/>
              </a:rPr>
              <a:t> &amp; duloxetine</a:t>
            </a:r>
          </a:p>
          <a:p>
            <a:pPr>
              <a:lnSpc>
                <a:spcPct val="90000"/>
              </a:lnSpc>
            </a:pPr>
            <a:r>
              <a:rPr lang="en-US" sz="2400" dirty="0">
                <a:latin typeface="Arial" panose="020B0604020202020204" pitchFamily="34" charset="0"/>
                <a:ea typeface="ＭＳ Ｐゴシック" pitchFamily="-84" charset="-128"/>
                <a:cs typeface="Arial" panose="020B0604020202020204" pitchFamily="34" charset="0"/>
              </a:rPr>
              <a:t>Have serotonergic &amp; noradrenergic effects.</a:t>
            </a:r>
            <a:endParaRPr lang="en-US" sz="2000" dirty="0">
              <a:latin typeface="Arial" panose="020B0604020202020204" pitchFamily="34" charset="0"/>
              <a:cs typeface="Arial" panose="020B0604020202020204" pitchFamily="34" charset="0"/>
            </a:endParaRP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Antagonize reuptake of norepinephrine providing descending inhibition of pain signals.</a:t>
            </a:r>
          </a:p>
          <a:p>
            <a:pPr eaLnBrk="1" hangingPunct="1">
              <a:lnSpc>
                <a:spcPct val="90000"/>
              </a:lnSpc>
            </a:pPr>
            <a:r>
              <a:rPr lang="en-US" sz="2400" dirty="0">
                <a:latin typeface="Arial" panose="020B0604020202020204" pitchFamily="34" charset="0"/>
                <a:ea typeface="ＭＳ Ｐゴシック" pitchFamily="-84" charset="-128"/>
                <a:cs typeface="Arial" panose="020B0604020202020204" pitchFamily="34" charset="0"/>
              </a:rPr>
              <a:t>Generally much better tolerated than TCA’s.</a:t>
            </a:r>
          </a:p>
        </p:txBody>
      </p:sp>
      <p:pic>
        <p:nvPicPr>
          <p:cNvPr id="192516" name="Picture 7" descr="pain"/>
          <p:cNvPicPr>
            <a:picLocks noChangeAspect="1" noChangeArrowheads="1"/>
          </p:cNvPicPr>
          <p:nvPr/>
        </p:nvPicPr>
        <p:blipFill>
          <a:blip r:embed="rId2"/>
          <a:srcRect/>
          <a:stretch>
            <a:fillRect/>
          </a:stretch>
        </p:blipFill>
        <p:spPr bwMode="auto">
          <a:xfrm>
            <a:off x="7542213" y="0"/>
            <a:ext cx="1601787" cy="1905000"/>
          </a:xfrm>
          <a:prstGeom prst="rect">
            <a:avLst/>
          </a:prstGeom>
          <a:noFill/>
          <a:ln w="9525">
            <a:noFill/>
            <a:miter lim="800000"/>
            <a:headEnd/>
            <a:tailEnd/>
          </a:ln>
        </p:spPr>
      </p:pic>
    </p:spTree>
    <p:extLst>
      <p:ext uri="{BB962C8B-B14F-4D97-AF65-F5344CB8AC3E}">
        <p14:creationId xmlns:p14="http://schemas.microsoft.com/office/powerpoint/2010/main" val="1070130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5"/>
          <p:cNvSpPr>
            <a:spLocks noGrp="1" noChangeArrowheads="1"/>
          </p:cNvSpPr>
          <p:nvPr>
            <p:ph type="title"/>
          </p:nvPr>
        </p:nvSpPr>
        <p:spPr/>
        <p:txBody>
          <a:bodyPr/>
          <a:lstStyle/>
          <a:p>
            <a:pPr eaLnBrk="1" hangingPunct="1"/>
            <a:r>
              <a:rPr lang="en-US" dirty="0">
                <a:latin typeface="Arial" panose="020B0604020202020204" pitchFamily="34" charset="0"/>
                <a:ea typeface="ＭＳ Ｐゴシック" pitchFamily="-84" charset="-128"/>
                <a:cs typeface="Arial" panose="020B0604020202020204" pitchFamily="34" charset="0"/>
              </a:rPr>
              <a:t>Sleep Medications</a:t>
            </a:r>
          </a:p>
        </p:txBody>
      </p:sp>
      <p:sp>
        <p:nvSpPr>
          <p:cNvPr id="197635" name="Rectangle 6"/>
          <p:cNvSpPr>
            <a:spLocks noGrp="1" noChangeArrowheads="1"/>
          </p:cNvSpPr>
          <p:nvPr>
            <p:ph idx="1"/>
          </p:nvPr>
        </p:nvSpPr>
        <p:spPr>
          <a:xfrm>
            <a:off x="457200" y="1981200"/>
            <a:ext cx="8229600" cy="4495800"/>
          </a:xfrm>
        </p:spPr>
        <p:txBody>
          <a:bodyPr>
            <a:normAutofit/>
          </a:bodyPr>
          <a:lstStyle/>
          <a:p>
            <a:pPr eaLnBrk="1" hangingPunct="1">
              <a:lnSpc>
                <a:spcPct val="90000"/>
              </a:lnSpc>
            </a:pPr>
            <a:r>
              <a:rPr lang="en-US" sz="2800" dirty="0">
                <a:latin typeface="Arial" panose="020B0604020202020204" pitchFamily="34" charset="0"/>
                <a:ea typeface="ＭＳ Ｐゴシック" pitchFamily="-84" charset="-128"/>
                <a:cs typeface="Arial" panose="020B0604020202020204" pitchFamily="34" charset="0"/>
              </a:rPr>
              <a:t>Stage III &amp; IV sleep are restorative.</a:t>
            </a:r>
          </a:p>
          <a:p>
            <a:pPr lvl="1" eaLnBrk="1" hangingPunct="1">
              <a:lnSpc>
                <a:spcPct val="90000"/>
              </a:lnSpc>
            </a:pPr>
            <a:r>
              <a:rPr lang="en-US" sz="2400" dirty="0">
                <a:latin typeface="Arial" panose="020B0604020202020204" pitchFamily="34" charset="0"/>
                <a:cs typeface="Arial" panose="020B0604020202020204" pitchFamily="34" charset="0"/>
              </a:rPr>
              <a:t>Benzo’s and opioids can both decrease these stages of sleep.</a:t>
            </a:r>
          </a:p>
          <a:p>
            <a:pPr lvl="2" eaLnBrk="1" hangingPunct="1">
              <a:lnSpc>
                <a:spcPct val="90000"/>
              </a:lnSpc>
            </a:pPr>
            <a:r>
              <a:rPr lang="en-US" sz="2000" dirty="0">
                <a:latin typeface="Arial" panose="020B0604020202020204" pitchFamily="34" charset="0"/>
                <a:ea typeface="ＭＳ Ｐゴシック" pitchFamily="-84" charset="-128"/>
                <a:cs typeface="Arial" panose="020B0604020202020204" pitchFamily="34" charset="0"/>
              </a:rPr>
              <a:t>Non-</a:t>
            </a:r>
            <a:r>
              <a:rPr lang="en-US" sz="2000" dirty="0" err="1">
                <a:latin typeface="Arial" panose="020B0604020202020204" pitchFamily="34" charset="0"/>
                <a:ea typeface="ＭＳ Ｐゴシック" pitchFamily="-84" charset="-128"/>
                <a:cs typeface="Arial" panose="020B0604020202020204" pitchFamily="34" charset="0"/>
              </a:rPr>
              <a:t>benzo’s</a:t>
            </a:r>
            <a:r>
              <a:rPr lang="en-US" sz="2000" dirty="0">
                <a:latin typeface="Arial" panose="020B0604020202020204" pitchFamily="34" charset="0"/>
                <a:ea typeface="ＭＳ Ｐゴシック" pitchFamily="-84" charset="-128"/>
                <a:cs typeface="Arial" panose="020B0604020202020204" pitchFamily="34" charset="0"/>
              </a:rPr>
              <a:t> don’t.</a:t>
            </a:r>
          </a:p>
          <a:p>
            <a:pPr eaLnBrk="1" hangingPunct="1">
              <a:lnSpc>
                <a:spcPct val="90000"/>
              </a:lnSpc>
            </a:pPr>
            <a:r>
              <a:rPr lang="en-US" sz="2800" dirty="0">
                <a:latin typeface="Arial" panose="020B0604020202020204" pitchFamily="34" charset="0"/>
                <a:ea typeface="ＭＳ Ｐゴシック" pitchFamily="-84" charset="-128"/>
                <a:cs typeface="Arial" panose="020B0604020202020204" pitchFamily="34" charset="0"/>
              </a:rPr>
              <a:t>Sleep is crucial to chronic pain management.</a:t>
            </a:r>
          </a:p>
          <a:p>
            <a:pPr eaLnBrk="1" hangingPunct="1">
              <a:lnSpc>
                <a:spcPct val="90000"/>
              </a:lnSpc>
            </a:pPr>
            <a:r>
              <a:rPr lang="en-US" sz="2800" dirty="0">
                <a:latin typeface="Arial" panose="020B0604020202020204" pitchFamily="34" charset="0"/>
                <a:ea typeface="ＭＳ Ｐゴシック" pitchFamily="-84" charset="-128"/>
                <a:cs typeface="Arial" panose="020B0604020202020204" pitchFamily="34" charset="0"/>
              </a:rPr>
              <a:t>Need to find if trouble falling and/or staying asleep to prescribe the right treatment.</a:t>
            </a:r>
          </a:p>
          <a:p>
            <a:pPr lvl="1" eaLnBrk="1" hangingPunct="1">
              <a:lnSpc>
                <a:spcPct val="90000"/>
              </a:lnSpc>
            </a:pPr>
            <a:r>
              <a:rPr lang="en-US" sz="2400" dirty="0">
                <a:latin typeface="Arial" panose="020B0604020202020204" pitchFamily="34" charset="0"/>
                <a:cs typeface="Arial" panose="020B0604020202020204" pitchFamily="34" charset="0"/>
              </a:rPr>
              <a:t>Pain or anxiety a factor?</a:t>
            </a:r>
          </a:p>
          <a:p>
            <a:pPr lvl="2" eaLnBrk="1" hangingPunct="1">
              <a:lnSpc>
                <a:spcPct val="90000"/>
              </a:lnSpc>
            </a:pPr>
            <a:r>
              <a:rPr lang="en-US" sz="2000" dirty="0">
                <a:latin typeface="Arial" panose="020B0604020202020204" pitchFamily="34" charset="0"/>
                <a:ea typeface="ＭＳ Ｐゴシック" pitchFamily="-84" charset="-128"/>
                <a:cs typeface="Arial" panose="020B0604020202020204" pitchFamily="34" charset="0"/>
              </a:rPr>
              <a:t>If pain, use a TCA and can use </a:t>
            </a:r>
            <a:r>
              <a:rPr lang="en-US" sz="2000" dirty="0" err="1">
                <a:latin typeface="Arial" panose="020B0604020202020204" pitchFamily="34" charset="0"/>
                <a:ea typeface="ＭＳ Ｐゴシック" pitchFamily="-84" charset="-128"/>
                <a:cs typeface="Arial" panose="020B0604020202020204" pitchFamily="34" charset="0"/>
              </a:rPr>
              <a:t>ambien</a:t>
            </a:r>
            <a:r>
              <a:rPr lang="en-US" sz="2000" dirty="0">
                <a:latin typeface="Arial" panose="020B0604020202020204" pitchFamily="34" charset="0"/>
                <a:ea typeface="ＭＳ Ｐゴシック" pitchFamily="-84" charset="-128"/>
                <a:cs typeface="Arial" panose="020B0604020202020204" pitchFamily="34" charset="0"/>
              </a:rPr>
              <a:t>/</a:t>
            </a:r>
            <a:r>
              <a:rPr lang="en-US" sz="2000" dirty="0" err="1">
                <a:latin typeface="Arial" panose="020B0604020202020204" pitchFamily="34" charset="0"/>
                <a:ea typeface="ＭＳ Ｐゴシック" pitchFamily="-84" charset="-128"/>
                <a:cs typeface="Arial" panose="020B0604020202020204" pitchFamily="34" charset="0"/>
              </a:rPr>
              <a:t>flexeril</a:t>
            </a:r>
            <a:r>
              <a:rPr lang="en-US" sz="2000" dirty="0">
                <a:latin typeface="Arial" panose="020B0604020202020204" pitchFamily="34" charset="0"/>
                <a:ea typeface="ＭＳ Ｐゴシック" pitchFamily="-84" charset="-128"/>
                <a:cs typeface="Arial" panose="020B0604020202020204" pitchFamily="34" charset="0"/>
              </a:rPr>
              <a:t> combinations.</a:t>
            </a:r>
          </a:p>
          <a:p>
            <a:pPr lvl="2" eaLnBrk="1" hangingPunct="1">
              <a:lnSpc>
                <a:spcPct val="90000"/>
              </a:lnSpc>
            </a:pPr>
            <a:r>
              <a:rPr lang="en-US" sz="2000" dirty="0">
                <a:latin typeface="Arial" panose="020B0604020202020204" pitchFamily="34" charset="0"/>
                <a:ea typeface="ＭＳ Ｐゴシック" pitchFamily="-84" charset="-128"/>
                <a:cs typeface="Arial" panose="020B0604020202020204" pitchFamily="34" charset="0"/>
              </a:rPr>
              <a:t>Anxiety is best managed with an SSRI/SNRI and psych.</a:t>
            </a:r>
          </a:p>
        </p:txBody>
      </p:sp>
      <p:pic>
        <p:nvPicPr>
          <p:cNvPr id="197636" name="Picture 7" descr="pain"/>
          <p:cNvPicPr>
            <a:picLocks noChangeAspect="1" noChangeArrowheads="1"/>
          </p:cNvPicPr>
          <p:nvPr/>
        </p:nvPicPr>
        <p:blipFill>
          <a:blip r:embed="rId2"/>
          <a:srcRect/>
          <a:stretch>
            <a:fillRect/>
          </a:stretch>
        </p:blipFill>
        <p:spPr bwMode="auto">
          <a:xfrm>
            <a:off x="7542213" y="0"/>
            <a:ext cx="1601787" cy="1905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dirty="0">
                <a:latin typeface="Arial" panose="020B0604020202020204" pitchFamily="34" charset="0"/>
                <a:ea typeface="ＭＳ Ｐゴシック" pitchFamily="-84" charset="-128"/>
                <a:cs typeface="Arial" panose="020B0604020202020204" pitchFamily="34" charset="0"/>
              </a:rPr>
              <a:t>Sleep Medications</a:t>
            </a:r>
          </a:p>
        </p:txBody>
      </p:sp>
      <p:sp>
        <p:nvSpPr>
          <p:cNvPr id="198659" name="Rectangle 3"/>
          <p:cNvSpPr>
            <a:spLocks noGrp="1" noChangeArrowheads="1"/>
          </p:cNvSpPr>
          <p:nvPr>
            <p:ph idx="1"/>
          </p:nvPr>
        </p:nvSpPr>
        <p:spPr>
          <a:xfrm>
            <a:off x="457200" y="1981200"/>
            <a:ext cx="8229600" cy="4495800"/>
          </a:xfrm>
        </p:spPr>
        <p:txBody>
          <a:bodyPr>
            <a:normAutofit/>
          </a:bodyPr>
          <a:lstStyle/>
          <a:p>
            <a:pPr eaLnBrk="1" hangingPunct="1">
              <a:lnSpc>
                <a:spcPct val="90000"/>
              </a:lnSpc>
            </a:pPr>
            <a:r>
              <a:rPr lang="en-US" dirty="0">
                <a:latin typeface="Arial" panose="020B0604020202020204" pitchFamily="34" charset="0"/>
                <a:ea typeface="ＭＳ Ｐゴシック" pitchFamily="-84" charset="-128"/>
                <a:cs typeface="Arial" panose="020B0604020202020204" pitchFamily="34" charset="0"/>
              </a:rPr>
              <a:t>If mild insomnia use over-the-counter supplements:</a:t>
            </a:r>
          </a:p>
          <a:p>
            <a:pPr lvl="1" eaLnBrk="1" hangingPunct="1">
              <a:lnSpc>
                <a:spcPct val="90000"/>
              </a:lnSpc>
            </a:pPr>
            <a:r>
              <a:rPr lang="en-US" sz="2000" dirty="0">
                <a:latin typeface="Arial" panose="020B0604020202020204" pitchFamily="34" charset="0"/>
                <a:cs typeface="Arial" panose="020B0604020202020204" pitchFamily="34" charset="0"/>
              </a:rPr>
              <a:t> 5-HTP at 50-100mg QHS.</a:t>
            </a:r>
          </a:p>
          <a:p>
            <a:pPr lvl="2" eaLnBrk="1" hangingPunct="1">
              <a:lnSpc>
                <a:spcPct val="90000"/>
              </a:lnSpc>
            </a:pPr>
            <a:r>
              <a:rPr lang="en-US" sz="2000" dirty="0">
                <a:latin typeface="Arial" panose="020B0604020202020204" pitchFamily="34" charset="0"/>
                <a:ea typeface="ＭＳ Ｐゴシック" pitchFamily="-84" charset="-128"/>
                <a:cs typeface="Arial" panose="020B0604020202020204" pitchFamily="34" charset="0"/>
              </a:rPr>
              <a:t>Crosses the BBB and converted to serotonin.</a:t>
            </a:r>
          </a:p>
          <a:p>
            <a:pPr lvl="1" eaLnBrk="1" hangingPunct="1">
              <a:lnSpc>
                <a:spcPct val="90000"/>
              </a:lnSpc>
            </a:pPr>
            <a:r>
              <a:rPr lang="en-US" sz="2000" dirty="0">
                <a:latin typeface="Arial" panose="020B0604020202020204" pitchFamily="34" charset="0"/>
                <a:cs typeface="Arial" panose="020B0604020202020204" pitchFamily="34" charset="0"/>
              </a:rPr>
              <a:t>Valerian Root at 400-800mg QHS</a:t>
            </a:r>
          </a:p>
          <a:p>
            <a:pPr lvl="2" eaLnBrk="1" hangingPunct="1">
              <a:lnSpc>
                <a:spcPct val="90000"/>
              </a:lnSpc>
            </a:pPr>
            <a:r>
              <a:rPr lang="en-US" sz="2000" dirty="0">
                <a:latin typeface="Arial" panose="020B0604020202020204" pitchFamily="34" charset="0"/>
                <a:ea typeface="ＭＳ Ｐゴシック" pitchFamily="-84" charset="-128"/>
                <a:cs typeface="Arial" panose="020B0604020202020204" pitchFamily="34" charset="0"/>
              </a:rPr>
              <a:t>Has a mild serotonin, </a:t>
            </a:r>
            <a:r>
              <a:rPr lang="en-US" sz="2000" dirty="0" err="1">
                <a:latin typeface="Arial" panose="020B0604020202020204" pitchFamily="34" charset="0"/>
                <a:ea typeface="ＭＳ Ｐゴシック" pitchFamily="-84" charset="-128"/>
                <a:cs typeface="Arial" panose="020B0604020202020204" pitchFamily="34" charset="0"/>
              </a:rPr>
              <a:t>norepi</a:t>
            </a:r>
            <a:r>
              <a:rPr lang="en-US" sz="2000" dirty="0">
                <a:latin typeface="Arial" panose="020B0604020202020204" pitchFamily="34" charset="0"/>
                <a:ea typeface="ＭＳ Ｐゴシック" pitchFamily="-84" charset="-128"/>
                <a:cs typeface="Arial" panose="020B0604020202020204" pitchFamily="34" charset="0"/>
              </a:rPr>
              <a:t>- and dopamine reuptake blocker.</a:t>
            </a:r>
          </a:p>
          <a:p>
            <a:pPr lvl="1" eaLnBrk="1" hangingPunct="1">
              <a:lnSpc>
                <a:spcPct val="90000"/>
              </a:lnSpc>
            </a:pPr>
            <a:r>
              <a:rPr lang="en-US" sz="2000" dirty="0">
                <a:latin typeface="Arial" panose="020B0604020202020204" pitchFamily="34" charset="0"/>
                <a:cs typeface="Arial" panose="020B0604020202020204" pitchFamily="34" charset="0"/>
              </a:rPr>
              <a:t>Melatonin: a hormone that is good for jet-lag.</a:t>
            </a:r>
          </a:p>
          <a:p>
            <a:pPr lvl="2" eaLnBrk="1" hangingPunct="1">
              <a:lnSpc>
                <a:spcPct val="90000"/>
              </a:lnSpc>
            </a:pPr>
            <a:r>
              <a:rPr lang="en-US" sz="2000" dirty="0">
                <a:latin typeface="Arial" panose="020B0604020202020204" pitchFamily="34" charset="0"/>
                <a:ea typeface="ＭＳ Ｐゴシック" pitchFamily="-84" charset="-128"/>
                <a:cs typeface="Arial" panose="020B0604020202020204" pitchFamily="34" charset="0"/>
              </a:rPr>
              <a:t> Take for 3 days before a trip at the time you will be going to sleep.</a:t>
            </a:r>
          </a:p>
        </p:txBody>
      </p:sp>
      <p:pic>
        <p:nvPicPr>
          <p:cNvPr id="198660" name="Picture 4" descr="pain"/>
          <p:cNvPicPr>
            <a:picLocks noChangeAspect="1" noChangeArrowheads="1"/>
          </p:cNvPicPr>
          <p:nvPr/>
        </p:nvPicPr>
        <p:blipFill>
          <a:blip r:embed="rId2"/>
          <a:srcRect/>
          <a:stretch>
            <a:fillRect/>
          </a:stretch>
        </p:blipFill>
        <p:spPr bwMode="auto">
          <a:xfrm>
            <a:off x="7542213" y="0"/>
            <a:ext cx="1601787" cy="190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76200" y="647700"/>
            <a:ext cx="8229600" cy="1371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What is </a:t>
            </a:r>
            <a:r>
              <a:rPr lang="en-US" sz="4400" spc="50" dirty="0">
                <a:ln w="11430"/>
                <a:solidFill>
                  <a:srgbClr val="FF0000"/>
                </a:solidFill>
                <a:effectLst>
                  <a:outerShdw blurRad="76200" dist="50800" dir="5400000" algn="tl" rotWithShape="0">
                    <a:srgbClr val="000000">
                      <a:alpha val="65000"/>
                    </a:srgbClr>
                  </a:outerShdw>
                </a:effectLst>
                <a:latin typeface="Arial" charset="0"/>
                <a:ea typeface="ＭＳ Ｐゴシック" charset="0"/>
                <a:cs typeface="ＭＳ Ｐゴシック" charset="0"/>
              </a:rPr>
              <a:t>Pain</a:t>
            </a:r>
            <a:r>
              <a:rPr lang="en-US" sz="4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a:t>
            </a:r>
          </a:p>
        </p:txBody>
      </p:sp>
      <p:sp>
        <p:nvSpPr>
          <p:cNvPr id="34819" name="Rectangle 3"/>
          <p:cNvSpPr>
            <a:spLocks noGrp="1" noChangeArrowheads="1"/>
          </p:cNvSpPr>
          <p:nvPr>
            <p:ph type="body" sz="half" idx="1"/>
          </p:nvPr>
        </p:nvSpPr>
        <p:spPr bwMode="auto">
          <a:xfrm>
            <a:off x="457200" y="1600200"/>
            <a:ext cx="5181600" cy="5105400"/>
          </a:xfrm>
        </p:spPr>
        <p:txBody>
          <a:bodyPr>
            <a:normAutofit fontScale="92500"/>
          </a:bodyPr>
          <a:lstStyle/>
          <a:p>
            <a:pPr eaLnBrk="1" hangingPunct="1"/>
            <a:r>
              <a:rPr lang="en-US" altLang="en-US" sz="2600">
                <a:solidFill>
                  <a:srgbClr val="535252"/>
                </a:solidFill>
                <a:latin typeface="Arial" panose="020B0604020202020204" pitchFamily="34" charset="0"/>
              </a:rPr>
              <a:t>Pain is defined as </a:t>
            </a:r>
            <a:r>
              <a:rPr lang="ja-JP" altLang="en-US" sz="2600">
                <a:solidFill>
                  <a:srgbClr val="535252"/>
                </a:solidFill>
                <a:latin typeface="Arial" panose="020B0604020202020204" pitchFamily="34" charset="0"/>
              </a:rPr>
              <a:t>“</a:t>
            </a:r>
            <a:r>
              <a:rPr lang="en-US" altLang="ja-JP" sz="2600">
                <a:solidFill>
                  <a:srgbClr val="535252"/>
                </a:solidFill>
                <a:latin typeface="Arial" panose="020B0604020202020204" pitchFamily="34" charset="0"/>
              </a:rPr>
              <a:t>an unpleasant sensory and emotional experience associated with actual or potential tissue damage, or described in terms of such damage</a:t>
            </a:r>
            <a:r>
              <a:rPr lang="ja-JP" altLang="en-US" sz="2600">
                <a:solidFill>
                  <a:srgbClr val="535252"/>
                </a:solidFill>
                <a:latin typeface="Arial" panose="020B0604020202020204" pitchFamily="34" charset="0"/>
              </a:rPr>
              <a:t>”</a:t>
            </a:r>
            <a:r>
              <a:rPr lang="en-US" altLang="ja-JP" sz="2600">
                <a:solidFill>
                  <a:srgbClr val="535252"/>
                </a:solidFill>
                <a:latin typeface="Arial" panose="020B0604020202020204" pitchFamily="34" charset="0"/>
              </a:rPr>
              <a:t>. -IASP</a:t>
            </a:r>
          </a:p>
          <a:p>
            <a:pPr eaLnBrk="1" hangingPunct="1"/>
            <a:r>
              <a:rPr lang="ja-JP" altLang="en-US" sz="2600">
                <a:solidFill>
                  <a:schemeClr val="tx2"/>
                </a:solidFill>
                <a:latin typeface="Arial" panose="020B0604020202020204" pitchFamily="34" charset="0"/>
              </a:rPr>
              <a:t>“</a:t>
            </a:r>
            <a:r>
              <a:rPr lang="en-US" altLang="ja-JP" sz="2600">
                <a:solidFill>
                  <a:schemeClr val="tx2"/>
                </a:solidFill>
                <a:latin typeface="Arial" panose="020B0604020202020204" pitchFamily="34" charset="0"/>
              </a:rPr>
              <a:t>Pain is a </a:t>
            </a:r>
            <a:r>
              <a:rPr lang="en-US" altLang="ja-JP" sz="2600" b="1" i="1" u="sng">
                <a:solidFill>
                  <a:srgbClr val="1C4596"/>
                </a:solidFill>
                <a:latin typeface="Arial" panose="020B0604020202020204" pitchFamily="34" charset="0"/>
              </a:rPr>
              <a:t>subjective and entirely individual personal experience </a:t>
            </a:r>
            <a:r>
              <a:rPr lang="en-US" altLang="ja-JP" sz="2600">
                <a:solidFill>
                  <a:schemeClr val="tx2"/>
                </a:solidFill>
                <a:latin typeface="Arial" panose="020B0604020202020204" pitchFamily="34" charset="0"/>
              </a:rPr>
              <a:t>influenced by learning, context, and multiple psychosocial variables</a:t>
            </a:r>
            <a:r>
              <a:rPr lang="ja-JP" altLang="en-US" sz="2600">
                <a:solidFill>
                  <a:schemeClr val="tx2"/>
                </a:solidFill>
                <a:latin typeface="Arial" panose="020B0604020202020204" pitchFamily="34" charset="0"/>
              </a:rPr>
              <a:t>”</a:t>
            </a:r>
            <a:r>
              <a:rPr lang="en-US" altLang="ja-JP" sz="2600">
                <a:solidFill>
                  <a:schemeClr val="tx2"/>
                </a:solidFill>
                <a:latin typeface="Arial" panose="020B0604020202020204" pitchFamily="34" charset="0"/>
              </a:rPr>
              <a:t>.</a:t>
            </a:r>
            <a:endParaRPr lang="en-US" altLang="en-US" sz="2600">
              <a:solidFill>
                <a:schemeClr val="tx2"/>
              </a:solidFill>
              <a:latin typeface="Arial" panose="020B0604020202020204" pitchFamily="34" charset="0"/>
            </a:endParaRPr>
          </a:p>
        </p:txBody>
      </p:sp>
      <p:pic>
        <p:nvPicPr>
          <p:cNvPr id="34820" name="Picture 15" descr="MCPE07303_0000[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867400" y="2044700"/>
            <a:ext cx="2665413" cy="2963863"/>
          </a:xfrm>
          <a:noFill/>
          <a:extLst>
            <a:ext uri="{909E8E84-426E-40DD-AFC4-6F175D3DCCD1}">
              <a14:hiddenFill xmlns:a14="http://schemas.microsoft.com/office/drawing/2010/main">
                <a:solidFill>
                  <a:srgbClr val="FFFFFF"/>
                </a:solidFill>
              </a14:hiddenFill>
            </a:ext>
          </a:extLst>
        </p:spPr>
      </p:pic>
      <p:sp>
        <p:nvSpPr>
          <p:cNvPr id="34822" name="Footer Placeholder 1"/>
          <p:cNvSpPr>
            <a:spLocks noGrp="1"/>
          </p:cNvSpPr>
          <p:nvPr>
            <p:ph type="ftr" sz="quarter" idx="10"/>
          </p:nvPr>
        </p:nvSpPr>
        <p:spPr bwMode="auto">
          <a:xfrm>
            <a:off x="3200400" y="64770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solidFill>
                  <a:srgbClr val="7F7F7F"/>
                </a:solidFill>
                <a:latin typeface="Corbel" panose="020B0503020204020204" pitchFamily="34" charset="0"/>
              </a:rPr>
              <a:t>Copyright 2015  Physician Pain Consultants</a:t>
            </a:r>
          </a:p>
        </p:txBody>
      </p:sp>
      <p:pic>
        <p:nvPicPr>
          <p:cNvPr id="34821" name="Picture 19" descr="p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0840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762000" y="0"/>
            <a:ext cx="6571343" cy="1049235"/>
          </a:xfrm>
        </p:spPr>
        <p:txBody>
          <a:bodyPr/>
          <a:lstStyle/>
          <a:p>
            <a:pPr eaLnBrk="1" hangingPunct="1"/>
            <a:r>
              <a:rPr lang="en-US" dirty="0" err="1">
                <a:latin typeface="Arial" panose="020B0604020202020204" pitchFamily="34" charset="0"/>
                <a:ea typeface="ＭＳ Ｐゴシック" pitchFamily="-84" charset="-128"/>
                <a:cs typeface="Arial" panose="020B0604020202020204" pitchFamily="34" charset="0"/>
              </a:rPr>
              <a:t>Bilbliography</a:t>
            </a:r>
            <a:endParaRPr lang="en-US" dirty="0">
              <a:latin typeface="Arial" panose="020B0604020202020204" pitchFamily="34" charset="0"/>
              <a:ea typeface="ＭＳ Ｐゴシック" pitchFamily="-84" charset="-128"/>
              <a:cs typeface="Arial" panose="020B0604020202020204" pitchFamily="34" charset="0"/>
            </a:endParaRPr>
          </a:p>
        </p:txBody>
      </p:sp>
      <p:sp>
        <p:nvSpPr>
          <p:cNvPr id="205827" name="Rectangle 3"/>
          <p:cNvSpPr>
            <a:spLocks noGrp="1" noChangeArrowheads="1"/>
          </p:cNvSpPr>
          <p:nvPr>
            <p:ph idx="1"/>
          </p:nvPr>
        </p:nvSpPr>
        <p:spPr>
          <a:xfrm>
            <a:off x="228600" y="762000"/>
            <a:ext cx="8229600" cy="5334000"/>
          </a:xfrm>
        </p:spPr>
        <p:txBody>
          <a:bodyPr>
            <a:noAutofit/>
          </a:bodyPr>
          <a:lstStyle/>
          <a:p>
            <a:pPr marL="283464" eaLnBrk="1" hangingPunct="1">
              <a:lnSpc>
                <a:spcPct val="100000"/>
              </a:lnSpc>
              <a:spcBef>
                <a:spcPts val="200"/>
              </a:spcBef>
              <a:spcAft>
                <a:spcPts val="200"/>
              </a:spcAft>
            </a:pPr>
            <a:r>
              <a:rPr lang="en-US" sz="1000" dirty="0" err="1">
                <a:latin typeface="Arial" panose="020B0604020202020204" pitchFamily="34" charset="0"/>
                <a:ea typeface="ＭＳ Ｐゴシック" pitchFamily="-84" charset="-128"/>
                <a:cs typeface="Arial" panose="020B0604020202020204" pitchFamily="34" charset="0"/>
              </a:rPr>
              <a:t>Ballantyne</a:t>
            </a:r>
            <a:r>
              <a:rPr lang="en-US" sz="1000" dirty="0">
                <a:latin typeface="Arial" panose="020B0604020202020204" pitchFamily="34" charset="0"/>
                <a:ea typeface="ＭＳ Ｐゴシック" pitchFamily="-84" charset="-128"/>
                <a:cs typeface="Arial" panose="020B0604020202020204" pitchFamily="34" charset="0"/>
              </a:rPr>
              <a:t> JC, Mao J. Opioid therapy for chronic pain. N </a:t>
            </a:r>
            <a:r>
              <a:rPr lang="en-US" sz="1000" dirty="0" err="1">
                <a:latin typeface="Arial" panose="020B0604020202020204" pitchFamily="34" charset="0"/>
                <a:ea typeface="ＭＳ Ｐゴシック" pitchFamily="-84" charset="-128"/>
                <a:cs typeface="Arial" panose="020B0604020202020204" pitchFamily="34" charset="0"/>
              </a:rPr>
              <a:t>Engl</a:t>
            </a:r>
            <a:r>
              <a:rPr lang="en-US" sz="1000" dirty="0">
                <a:latin typeface="Arial" panose="020B0604020202020204" pitchFamily="34" charset="0"/>
                <a:ea typeface="ＭＳ Ｐゴシック" pitchFamily="-84" charset="-128"/>
                <a:cs typeface="Arial" panose="020B0604020202020204" pitchFamily="34" charset="0"/>
              </a:rPr>
              <a:t> J Med 2003; 349:1943-1953.</a:t>
            </a:r>
          </a:p>
          <a:p>
            <a:pPr marL="283464" eaLnBrk="1" hangingPunct="1">
              <a:lnSpc>
                <a:spcPct val="100000"/>
              </a:lnSpc>
              <a:spcBef>
                <a:spcPts val="200"/>
              </a:spcBef>
              <a:spcAft>
                <a:spcPts val="200"/>
              </a:spcAft>
            </a:pPr>
            <a:r>
              <a:rPr lang="en-US" sz="1000" dirty="0" err="1">
                <a:latin typeface="Arial" panose="020B0604020202020204" pitchFamily="34" charset="0"/>
                <a:ea typeface="ＭＳ Ｐゴシック" pitchFamily="-84" charset="-128"/>
                <a:cs typeface="Arial" panose="020B0604020202020204" pitchFamily="34" charset="0"/>
              </a:rPr>
              <a:t>Bruera</a:t>
            </a:r>
            <a:r>
              <a:rPr lang="en-US" sz="1000" dirty="0">
                <a:latin typeface="Arial" panose="020B0604020202020204" pitchFamily="34" charset="0"/>
                <a:ea typeface="ＭＳ Ｐゴシック" pitchFamily="-84" charset="-128"/>
                <a:cs typeface="Arial" panose="020B0604020202020204" pitchFamily="34" charset="0"/>
              </a:rPr>
              <a:t> E, Macmillan K, Hanson K, et al. The cognitive effects of the administration of narcotic analgesics in patients with cancer pain. Pain 1989; 39:13-16</a:t>
            </a:r>
          </a:p>
          <a:p>
            <a:pPr marL="283464" eaLnBrk="1" hangingPunct="1">
              <a:lnSpc>
                <a:spcPct val="100000"/>
              </a:lnSpc>
              <a:spcBef>
                <a:spcPts val="200"/>
              </a:spcBef>
              <a:spcAft>
                <a:spcPts val="200"/>
              </a:spcAft>
            </a:pPr>
            <a:r>
              <a:rPr lang="en-US" sz="1000" dirty="0" err="1">
                <a:latin typeface="Arial" panose="020B0604020202020204" pitchFamily="34" charset="0"/>
                <a:ea typeface="ＭＳ Ｐゴシック" pitchFamily="-84" charset="-128"/>
                <a:cs typeface="Arial" panose="020B0604020202020204" pitchFamily="34" charset="0"/>
              </a:rPr>
              <a:t>Braddom</a:t>
            </a:r>
            <a:r>
              <a:rPr lang="en-US" sz="1000" dirty="0">
                <a:latin typeface="Arial" panose="020B0604020202020204" pitchFamily="34" charset="0"/>
                <a:ea typeface="ＭＳ Ｐゴシック" pitchFamily="-84" charset="-128"/>
                <a:cs typeface="Arial" panose="020B0604020202020204" pitchFamily="34" charset="0"/>
              </a:rPr>
              <a:t> R.  </a:t>
            </a:r>
            <a:r>
              <a:rPr lang="en-US" sz="1000" u="sng" dirty="0">
                <a:latin typeface="Arial" panose="020B0604020202020204" pitchFamily="34" charset="0"/>
                <a:ea typeface="ＭＳ Ｐゴシック" pitchFamily="-84" charset="-128"/>
                <a:cs typeface="Arial" panose="020B0604020202020204" pitchFamily="34" charset="0"/>
              </a:rPr>
              <a:t>Physical Medicine &amp; Rehabilitation 3</a:t>
            </a:r>
            <a:r>
              <a:rPr lang="en-US" sz="1000" u="sng" baseline="30000" dirty="0">
                <a:latin typeface="Arial" panose="020B0604020202020204" pitchFamily="34" charset="0"/>
                <a:ea typeface="ＭＳ Ｐゴシック" pitchFamily="-84" charset="-128"/>
                <a:cs typeface="Arial" panose="020B0604020202020204" pitchFamily="34" charset="0"/>
              </a:rPr>
              <a:t>rd</a:t>
            </a:r>
            <a:r>
              <a:rPr lang="en-US" sz="1000" u="sng" dirty="0">
                <a:latin typeface="Arial" panose="020B0604020202020204" pitchFamily="34" charset="0"/>
                <a:ea typeface="ＭＳ Ｐゴシック" pitchFamily="-84" charset="-128"/>
                <a:cs typeface="Arial" panose="020B0604020202020204" pitchFamily="34" charset="0"/>
              </a:rPr>
              <a:t> Edition</a:t>
            </a:r>
            <a:r>
              <a:rPr lang="en-US" sz="1000" dirty="0">
                <a:latin typeface="Arial" panose="020B0604020202020204" pitchFamily="34" charset="0"/>
                <a:ea typeface="ＭＳ Ｐゴシック" pitchFamily="-84" charset="-128"/>
                <a:cs typeface="Arial" panose="020B0604020202020204" pitchFamily="34" charset="0"/>
              </a:rPr>
              <a:t>. </a:t>
            </a:r>
            <a:r>
              <a:rPr lang="en-US" sz="1000" dirty="0" err="1">
                <a:latin typeface="Arial" panose="020B0604020202020204" pitchFamily="34" charset="0"/>
                <a:ea typeface="ＭＳ Ｐゴシック" pitchFamily="-84" charset="-128"/>
                <a:cs typeface="Arial" panose="020B0604020202020204" pitchFamily="34" charset="0"/>
              </a:rPr>
              <a:t>pgs</a:t>
            </a:r>
            <a:r>
              <a:rPr lang="en-US" sz="1000" dirty="0">
                <a:latin typeface="Arial" panose="020B0604020202020204" pitchFamily="34" charset="0"/>
                <a:ea typeface="ＭＳ Ｐゴシック" pitchFamily="-84" charset="-128"/>
                <a:cs typeface="Arial" panose="020B0604020202020204" pitchFamily="34" charset="0"/>
              </a:rPr>
              <a:t> 952-981. 2007. Saunders Elsevier. Philadelphia, PA.</a:t>
            </a:r>
          </a:p>
          <a:p>
            <a:pPr marL="283464" eaLnBrk="1" hangingPunct="1">
              <a:lnSpc>
                <a:spcPct val="100000"/>
              </a:lnSpc>
              <a:spcBef>
                <a:spcPts val="200"/>
              </a:spcBef>
              <a:spcAft>
                <a:spcPts val="200"/>
              </a:spcAft>
            </a:pPr>
            <a:r>
              <a:rPr lang="en-US" sz="1000" dirty="0" err="1">
                <a:latin typeface="Arial" panose="020B0604020202020204" pitchFamily="34" charset="0"/>
                <a:ea typeface="ＭＳ Ｐゴシック" pitchFamily="-84" charset="-128"/>
                <a:cs typeface="Arial" panose="020B0604020202020204" pitchFamily="34" charset="0"/>
              </a:rPr>
              <a:t>Chabal</a:t>
            </a:r>
            <a:r>
              <a:rPr lang="en-US" sz="1000" dirty="0">
                <a:latin typeface="Arial" panose="020B0604020202020204" pitchFamily="34" charset="0"/>
                <a:ea typeface="ＭＳ Ｐゴシック" pitchFamily="-84" charset="-128"/>
                <a:cs typeface="Arial" panose="020B0604020202020204" pitchFamily="34" charset="0"/>
              </a:rPr>
              <a:t> C, et al. Narcotics for chronic pain. Yes or no? A useless dichotomy. APS Journal 1992; 1(4):276-281.</a:t>
            </a:r>
          </a:p>
          <a:p>
            <a:pPr marL="283464" eaLnBrk="1" hangingPunct="1">
              <a:lnSpc>
                <a:spcPct val="100000"/>
              </a:lnSpc>
              <a:spcBef>
                <a:spcPts val="200"/>
              </a:spcBef>
              <a:spcAft>
                <a:spcPts val="200"/>
              </a:spcAft>
            </a:pPr>
            <a:r>
              <a:rPr lang="en-US" sz="1000" dirty="0" err="1">
                <a:latin typeface="Arial" panose="020B0604020202020204" pitchFamily="34" charset="0"/>
                <a:ea typeface="ＭＳ Ｐゴシック" pitchFamily="-84" charset="-128"/>
                <a:cs typeface="Arial" panose="020B0604020202020204" pitchFamily="34" charset="0"/>
              </a:rPr>
              <a:t>Ciccone</a:t>
            </a:r>
            <a:r>
              <a:rPr lang="en-US" sz="1000" dirty="0">
                <a:latin typeface="Arial" panose="020B0604020202020204" pitchFamily="34" charset="0"/>
                <a:ea typeface="ＭＳ Ｐゴシック" pitchFamily="-84" charset="-128"/>
                <a:cs typeface="Arial" panose="020B0604020202020204" pitchFamily="34" charset="0"/>
              </a:rPr>
              <a:t> DS, Just N, </a:t>
            </a:r>
            <a:r>
              <a:rPr lang="en-US" sz="1000" dirty="0" err="1">
                <a:latin typeface="Arial" panose="020B0604020202020204" pitchFamily="34" charset="0"/>
                <a:ea typeface="ＭＳ Ｐゴシック" pitchFamily="-84" charset="-128"/>
                <a:cs typeface="Arial" panose="020B0604020202020204" pitchFamily="34" charset="0"/>
              </a:rPr>
              <a:t>Bandilla</a:t>
            </a:r>
            <a:r>
              <a:rPr lang="en-US" sz="1000" dirty="0">
                <a:latin typeface="Arial" panose="020B0604020202020204" pitchFamily="34" charset="0"/>
                <a:ea typeface="ＭＳ Ｐゴシック" pitchFamily="-84" charset="-128"/>
                <a:cs typeface="Arial" panose="020B0604020202020204" pitchFamily="34" charset="0"/>
              </a:rPr>
              <a:t> EB, et al. Psychological correlates of opioid use in patients with chronic nonmalignant pain: a preliminary test of the downhill spiral hypothesis. J Pain Symptom Manage 2000; 20:180-192.</a:t>
            </a:r>
          </a:p>
          <a:p>
            <a:pPr marL="283464" eaLnBrk="1" hangingPunct="1">
              <a:lnSpc>
                <a:spcPct val="100000"/>
              </a:lnSpc>
              <a:spcBef>
                <a:spcPts val="200"/>
              </a:spcBef>
              <a:spcAft>
                <a:spcPts val="200"/>
              </a:spcAft>
            </a:pPr>
            <a:r>
              <a:rPr lang="en-US" sz="1000" u="sng" dirty="0">
                <a:latin typeface="Arial" panose="020B0604020202020204" pitchFamily="34" charset="0"/>
                <a:cs typeface="Arial" panose="020B0604020202020204" pitchFamily="34" charset="0"/>
                <a:hlinkClick r:id="rId2"/>
              </a:rPr>
              <a:t>Clinical Guideline Subcommittee on Low Back Pain</a:t>
            </a:r>
            <a:r>
              <a:rPr lang="en-US" sz="1000" dirty="0">
                <a:latin typeface="Arial" panose="020B0604020202020204" pitchFamily="34" charset="0"/>
                <a:cs typeface="Arial" panose="020B0604020202020204" pitchFamily="34" charset="0"/>
              </a:rPr>
              <a:t>; </a:t>
            </a:r>
            <a:r>
              <a:rPr lang="en-US" sz="1000" u="sng" dirty="0">
                <a:latin typeface="Arial" panose="020B0604020202020204" pitchFamily="34" charset="0"/>
                <a:cs typeface="Arial" panose="020B0604020202020204" pitchFamily="34" charset="0"/>
                <a:hlinkClick r:id="rId3"/>
              </a:rPr>
              <a:t>American Osteopathic Association</a:t>
            </a:r>
            <a:r>
              <a:rPr lang="en-US" sz="1000" dirty="0">
                <a:latin typeface="Arial" panose="020B0604020202020204" pitchFamily="34" charset="0"/>
                <a:cs typeface="Arial" panose="020B0604020202020204" pitchFamily="34" charset="0"/>
              </a:rPr>
              <a:t>.  American Osteopathic Association guidelines for osteopathic manipulative treatment (OMT) for patients with low back pain. </a:t>
            </a:r>
            <a:r>
              <a:rPr lang="en-US" sz="1000" u="sng" dirty="0">
                <a:latin typeface="Arial" panose="020B0604020202020204" pitchFamily="34" charset="0"/>
                <a:cs typeface="Arial" panose="020B0604020202020204" pitchFamily="34" charset="0"/>
                <a:hlinkClick r:id="rId4" tooltip="The Journal of the American Osteopathic Association."/>
              </a:rPr>
              <a:t>J Am Osteopath Assoc.</a:t>
            </a:r>
            <a:r>
              <a:rPr lang="en-US" sz="1000" dirty="0">
                <a:latin typeface="Arial" panose="020B0604020202020204" pitchFamily="34" charset="0"/>
                <a:cs typeface="Arial" panose="020B0604020202020204" pitchFamily="34" charset="0"/>
              </a:rPr>
              <a:t> 2010 Nov;110(11):653-66.</a:t>
            </a:r>
            <a:endParaRPr lang="en-US" sz="1000" dirty="0">
              <a:latin typeface="Arial" panose="020B0604020202020204" pitchFamily="34" charset="0"/>
              <a:ea typeface="ＭＳ Ｐゴシック" pitchFamily="-84" charset="-128"/>
              <a:cs typeface="Arial" panose="020B0604020202020204" pitchFamily="34" charset="0"/>
            </a:endParaRPr>
          </a:p>
          <a:p>
            <a:pPr marL="283464">
              <a:lnSpc>
                <a:spcPct val="100000"/>
              </a:lnSpc>
              <a:spcBef>
                <a:spcPts val="200"/>
              </a:spcBef>
              <a:spcAft>
                <a:spcPts val="200"/>
              </a:spcAft>
            </a:pPr>
            <a:r>
              <a:rPr lang="en-US" sz="1000" dirty="0">
                <a:latin typeface="Arial" panose="020B0604020202020204" pitchFamily="34" charset="0"/>
                <a:ea typeface="ＭＳ Ｐゴシック" pitchFamily="-84" charset="-128"/>
                <a:cs typeface="Arial" panose="020B0604020202020204" pitchFamily="34" charset="0"/>
              </a:rPr>
              <a:t>Colorado Board of Medical Examiners: Guidelines for Prescribing Controlled Substances for Chronic Non-Malignant Pain</a:t>
            </a:r>
          </a:p>
          <a:p>
            <a:pPr marL="283464">
              <a:lnSpc>
                <a:spcPct val="100000"/>
              </a:lnSpc>
              <a:spcBef>
                <a:spcPts val="200"/>
              </a:spcBef>
              <a:spcAft>
                <a:spcPts val="200"/>
              </a:spcAft>
            </a:pPr>
            <a:r>
              <a:rPr lang="en-US" sz="1000" dirty="0">
                <a:latin typeface="Arial" panose="020B0604020202020204" pitchFamily="34" charset="0"/>
                <a:ea typeface="ＭＳ Ｐゴシック" pitchFamily="-84" charset="-128"/>
                <a:cs typeface="Arial" panose="020B0604020202020204" pitchFamily="34" charset="0"/>
              </a:rPr>
              <a:t>Colorado Dept. of Regulatory Agencies. </a:t>
            </a:r>
            <a:r>
              <a:rPr lang="en-US" sz="1000" u="sng" dirty="0">
                <a:latin typeface="Arial" panose="020B0604020202020204" pitchFamily="34" charset="0"/>
                <a:cs typeface="Arial" panose="020B0604020202020204" pitchFamily="34" charset="0"/>
              </a:rPr>
              <a:t>Open Letter to the General Public on the Quad-Regulator Joint Policy for Prescribing and Dispensing Opioids</a:t>
            </a:r>
            <a:r>
              <a:rPr lang="en-US" sz="1000" dirty="0">
                <a:latin typeface="Arial" panose="020B0604020202020204" pitchFamily="34" charset="0"/>
                <a:cs typeface="Arial" panose="020B0604020202020204" pitchFamily="34" charset="0"/>
              </a:rPr>
              <a:t>. October 15, 2014.</a:t>
            </a:r>
            <a:endParaRPr lang="en-US" sz="1000" dirty="0">
              <a:latin typeface="Arial" panose="020B0604020202020204" pitchFamily="34" charset="0"/>
              <a:ea typeface="ＭＳ Ｐゴシック" pitchFamily="-84" charset="-128"/>
              <a:cs typeface="Arial" panose="020B0604020202020204" pitchFamily="34" charset="0"/>
            </a:endParaRPr>
          </a:p>
          <a:p>
            <a:pPr marL="283464" eaLnBrk="1" hangingPunct="1">
              <a:lnSpc>
                <a:spcPct val="100000"/>
              </a:lnSpc>
              <a:spcBef>
                <a:spcPts val="200"/>
              </a:spcBef>
              <a:spcAft>
                <a:spcPts val="200"/>
              </a:spcAft>
            </a:pPr>
            <a:r>
              <a:rPr lang="en-US" sz="1000" dirty="0" err="1">
                <a:latin typeface="Arial" panose="020B0604020202020204" pitchFamily="34" charset="0"/>
                <a:ea typeface="ＭＳ Ｐゴシック" pitchFamily="-84" charset="-128"/>
                <a:cs typeface="Arial" panose="020B0604020202020204" pitchFamily="34" charset="0"/>
              </a:rPr>
              <a:t>DeLisa</a:t>
            </a:r>
            <a:r>
              <a:rPr lang="en-US" sz="1000" dirty="0">
                <a:latin typeface="Arial" panose="020B0604020202020204" pitchFamily="34" charset="0"/>
                <a:ea typeface="ＭＳ Ｐゴシック" pitchFamily="-84" charset="-128"/>
                <a:cs typeface="Arial" panose="020B0604020202020204" pitchFamily="34" charset="0"/>
              </a:rPr>
              <a:t> J.  </a:t>
            </a:r>
            <a:r>
              <a:rPr lang="en-US" sz="1000" u="sng" dirty="0">
                <a:latin typeface="Arial" panose="020B0604020202020204" pitchFamily="34" charset="0"/>
                <a:ea typeface="ＭＳ Ｐゴシック" pitchFamily="-84" charset="-128"/>
                <a:cs typeface="Arial" panose="020B0604020202020204" pitchFamily="34" charset="0"/>
              </a:rPr>
              <a:t>Physical Medicine &amp; Rehabilitation Principles and Practice</a:t>
            </a:r>
            <a:r>
              <a:rPr lang="en-US" sz="1000" dirty="0">
                <a:latin typeface="Arial" panose="020B0604020202020204" pitchFamily="34" charset="0"/>
                <a:ea typeface="ＭＳ Ｐゴシック" pitchFamily="-84" charset="-128"/>
                <a:cs typeface="Arial" panose="020B0604020202020204" pitchFamily="34" charset="0"/>
              </a:rPr>
              <a:t>. pgs. 493-518 &amp; 361-363. 2005. Lippincott Williams &amp; Wilkins. Philadelphia, PA.</a:t>
            </a:r>
          </a:p>
          <a:p>
            <a:pPr marL="283464">
              <a:lnSpc>
                <a:spcPct val="100000"/>
              </a:lnSpc>
              <a:spcBef>
                <a:spcPts val="200"/>
              </a:spcBef>
              <a:spcAft>
                <a:spcPts val="200"/>
              </a:spcAft>
            </a:pPr>
            <a:r>
              <a:rPr lang="en-US" sz="1000" dirty="0">
                <a:latin typeface="Arial" panose="020B0604020202020204" pitchFamily="34" charset="0"/>
                <a:cs typeface="Arial" panose="020B0604020202020204" pitchFamily="34" charset="0"/>
              </a:rPr>
              <a:t>Goldberg RJ, Katz </a:t>
            </a:r>
            <a:r>
              <a:rPr lang="en-US" sz="1000" u="sng" dirty="0">
                <a:latin typeface="Arial" panose="020B0604020202020204" pitchFamily="34" charset="0"/>
                <a:cs typeface="Arial" panose="020B0604020202020204" pitchFamily="34" charset="0"/>
              </a:rPr>
              <a:t>A meta-analysis of the analgesic effects of omega-3 polyunsaturated fatty acid supplementation for inflammatory joint pain.  </a:t>
            </a:r>
            <a:r>
              <a:rPr lang="en-US" sz="1000" dirty="0">
                <a:latin typeface="Arial" panose="020B0604020202020204" pitchFamily="34" charset="0"/>
                <a:cs typeface="Arial" panose="020B0604020202020204" pitchFamily="34" charset="0"/>
              </a:rPr>
              <a:t>J. Pain 129 (2007) 210-223</a:t>
            </a:r>
            <a:endParaRPr lang="en-US" sz="1000" dirty="0">
              <a:latin typeface="Arial" panose="020B0604020202020204" pitchFamily="34" charset="0"/>
              <a:ea typeface="ＭＳ Ｐゴシック" pitchFamily="-84" charset="-128"/>
              <a:cs typeface="Arial" panose="020B0604020202020204" pitchFamily="34" charset="0"/>
            </a:endParaRPr>
          </a:p>
          <a:p>
            <a:pPr marL="283464" eaLnBrk="1" hangingPunct="1">
              <a:lnSpc>
                <a:spcPct val="100000"/>
              </a:lnSpc>
              <a:spcBef>
                <a:spcPts val="200"/>
              </a:spcBef>
              <a:spcAft>
                <a:spcPts val="200"/>
              </a:spcAft>
            </a:pPr>
            <a:r>
              <a:rPr lang="en-US" sz="1000" dirty="0" err="1">
                <a:latin typeface="Arial" panose="020B0604020202020204" pitchFamily="34" charset="0"/>
                <a:ea typeface="ＭＳ Ｐゴシック" pitchFamily="-84" charset="-128"/>
                <a:cs typeface="Arial" panose="020B0604020202020204" pitchFamily="34" charset="0"/>
              </a:rPr>
              <a:t>Haythornthwaite</a:t>
            </a:r>
            <a:r>
              <a:rPr lang="en-US" sz="1000" dirty="0">
                <a:latin typeface="Arial" panose="020B0604020202020204" pitchFamily="34" charset="0"/>
                <a:ea typeface="ＭＳ Ｐゴシック" pitchFamily="-84" charset="-128"/>
                <a:cs typeface="Arial" panose="020B0604020202020204" pitchFamily="34" charset="0"/>
              </a:rPr>
              <a:t> JA, </a:t>
            </a:r>
            <a:r>
              <a:rPr lang="en-US" sz="1000" dirty="0" err="1">
                <a:latin typeface="Arial" panose="020B0604020202020204" pitchFamily="34" charset="0"/>
                <a:ea typeface="ＭＳ Ｐゴシック" pitchFamily="-84" charset="-128"/>
                <a:cs typeface="Arial" panose="020B0604020202020204" pitchFamily="34" charset="0"/>
              </a:rPr>
              <a:t>Menefee</a:t>
            </a:r>
            <a:r>
              <a:rPr lang="en-US" sz="1000" dirty="0">
                <a:latin typeface="Arial" panose="020B0604020202020204" pitchFamily="34" charset="0"/>
                <a:ea typeface="ＭＳ Ｐゴシック" pitchFamily="-84" charset="-128"/>
                <a:cs typeface="Arial" panose="020B0604020202020204" pitchFamily="34" charset="0"/>
              </a:rPr>
              <a:t> LA, </a:t>
            </a:r>
            <a:r>
              <a:rPr lang="en-US" sz="1000" dirty="0" err="1">
                <a:latin typeface="Arial" panose="020B0604020202020204" pitchFamily="34" charset="0"/>
                <a:ea typeface="ＭＳ Ｐゴシック" pitchFamily="-84" charset="-128"/>
                <a:cs typeface="Arial" panose="020B0604020202020204" pitchFamily="34" charset="0"/>
              </a:rPr>
              <a:t>Quatrano-Piacentini</a:t>
            </a:r>
            <a:r>
              <a:rPr lang="en-US" sz="1000" dirty="0">
                <a:latin typeface="Arial" panose="020B0604020202020204" pitchFamily="34" charset="0"/>
                <a:ea typeface="ＭＳ Ｐゴシック" pitchFamily="-84" charset="-128"/>
                <a:cs typeface="Arial" panose="020B0604020202020204" pitchFamily="34" charset="0"/>
              </a:rPr>
              <a:t> AL, et al. Outcome of chronic opioid therapy for non-cancer pain. J Pain Symptom Manage 1998; 15:185-194.</a:t>
            </a:r>
          </a:p>
          <a:p>
            <a:pPr marL="283464" eaLnBrk="1" hangingPunct="1">
              <a:lnSpc>
                <a:spcPct val="100000"/>
              </a:lnSpc>
              <a:spcBef>
                <a:spcPts val="200"/>
              </a:spcBef>
              <a:spcAft>
                <a:spcPts val="200"/>
              </a:spcAft>
            </a:pPr>
            <a:r>
              <a:rPr lang="en-US" sz="1000" dirty="0">
                <a:latin typeface="Arial" panose="020B0604020202020204" pitchFamily="34" charset="0"/>
                <a:ea typeface="ＭＳ Ｐゴシック" pitchFamily="-84" charset="-128"/>
                <a:cs typeface="Arial" panose="020B0604020202020204" pitchFamily="34" charset="0"/>
                <a:hlinkClick r:id="rId5"/>
              </a:rPr>
              <a:t>http://www.georgiapainphysicians.com/l2_edu_pharma_mod2_slides.htm</a:t>
            </a:r>
            <a:endParaRPr lang="en-US" sz="1000" dirty="0">
              <a:latin typeface="Arial" panose="020B0604020202020204" pitchFamily="34" charset="0"/>
              <a:ea typeface="ＭＳ Ｐゴシック" pitchFamily="-84" charset="-128"/>
              <a:cs typeface="Arial" panose="020B0604020202020204" pitchFamily="34" charset="0"/>
            </a:endParaRPr>
          </a:p>
          <a:p>
            <a:pPr marL="283464" eaLnBrk="1" hangingPunct="1">
              <a:lnSpc>
                <a:spcPct val="100000"/>
              </a:lnSpc>
              <a:spcBef>
                <a:spcPts val="200"/>
              </a:spcBef>
              <a:spcAft>
                <a:spcPts val="200"/>
              </a:spcAft>
            </a:pPr>
            <a:r>
              <a:rPr lang="en-US" sz="1000" dirty="0">
                <a:latin typeface="Arial" panose="020B0604020202020204" pitchFamily="34" charset="0"/>
                <a:ea typeface="ＭＳ Ｐゴシック" pitchFamily="-84" charset="-128"/>
                <a:cs typeface="Arial" panose="020B0604020202020204" pitchFamily="34" charset="0"/>
                <a:hlinkClick r:id="rId6"/>
              </a:rPr>
              <a:t>http://www.nih.gov/news/pr/nov97/od-05.htm</a:t>
            </a:r>
            <a:endParaRPr lang="en-US" sz="1000" dirty="0">
              <a:latin typeface="Arial" panose="020B0604020202020204" pitchFamily="34" charset="0"/>
              <a:ea typeface="ＭＳ Ｐゴシック" pitchFamily="-84" charset="-128"/>
              <a:cs typeface="Arial" panose="020B0604020202020204" pitchFamily="34" charset="0"/>
            </a:endParaRPr>
          </a:p>
          <a:p>
            <a:pPr marL="283464" eaLnBrk="1" hangingPunct="1">
              <a:lnSpc>
                <a:spcPct val="100000"/>
              </a:lnSpc>
              <a:spcBef>
                <a:spcPts val="200"/>
              </a:spcBef>
              <a:spcAft>
                <a:spcPts val="200"/>
              </a:spcAft>
            </a:pPr>
            <a:r>
              <a:rPr lang="en-US" sz="1000" dirty="0">
                <a:latin typeface="Arial" panose="020B0604020202020204" pitchFamily="34" charset="0"/>
                <a:ea typeface="ＭＳ Ｐゴシック" pitchFamily="-84" charset="-128"/>
                <a:cs typeface="Arial" panose="020B0604020202020204" pitchFamily="34" charset="0"/>
              </a:rPr>
              <a:t>Katz N, </a:t>
            </a:r>
            <a:r>
              <a:rPr lang="en-US" sz="1000" dirty="0" err="1">
                <a:latin typeface="Arial" panose="020B0604020202020204" pitchFamily="34" charset="0"/>
                <a:ea typeface="ＭＳ Ｐゴシック" pitchFamily="-84" charset="-128"/>
                <a:cs typeface="Arial" panose="020B0604020202020204" pitchFamily="34" charset="0"/>
              </a:rPr>
              <a:t>Fanciullo</a:t>
            </a:r>
            <a:r>
              <a:rPr lang="en-US" sz="1000" dirty="0">
                <a:latin typeface="Arial" panose="020B0604020202020204" pitchFamily="34" charset="0"/>
                <a:ea typeface="ＭＳ Ｐゴシック" pitchFamily="-84" charset="-128"/>
                <a:cs typeface="Arial" panose="020B0604020202020204" pitchFamily="34" charset="0"/>
              </a:rPr>
              <a:t> G, Role of urine toxicology testing in the management of chronic opioid therapy. </a:t>
            </a:r>
            <a:r>
              <a:rPr lang="en-US" sz="1000" dirty="0" err="1">
                <a:latin typeface="Arial" panose="020B0604020202020204" pitchFamily="34" charset="0"/>
                <a:ea typeface="ＭＳ Ｐゴシック" pitchFamily="-84" charset="-128"/>
                <a:cs typeface="Arial" panose="020B0604020202020204" pitchFamily="34" charset="0"/>
              </a:rPr>
              <a:t>Clin</a:t>
            </a:r>
            <a:r>
              <a:rPr lang="en-US" sz="1000" dirty="0">
                <a:latin typeface="Arial" panose="020B0604020202020204" pitchFamily="34" charset="0"/>
                <a:ea typeface="ＭＳ Ｐゴシック" pitchFamily="-84" charset="-128"/>
                <a:cs typeface="Arial" panose="020B0604020202020204" pitchFamily="34" charset="0"/>
              </a:rPr>
              <a:t> J Pain 2002; 18:S76-S82.</a:t>
            </a:r>
          </a:p>
          <a:p>
            <a:pPr marL="283464" eaLnBrk="1" hangingPunct="1">
              <a:lnSpc>
                <a:spcPct val="100000"/>
              </a:lnSpc>
              <a:spcBef>
                <a:spcPts val="200"/>
              </a:spcBef>
              <a:spcAft>
                <a:spcPts val="200"/>
              </a:spcAft>
            </a:pPr>
            <a:r>
              <a:rPr lang="en-US" sz="1000" dirty="0">
                <a:latin typeface="Arial" panose="020B0604020202020204" pitchFamily="34" charset="0"/>
                <a:ea typeface="ＭＳ Ｐゴシック" pitchFamily="-84" charset="-128"/>
                <a:cs typeface="Arial" panose="020B0604020202020204" pitchFamily="34" charset="0"/>
              </a:rPr>
              <a:t>Max MB, et al. Efficacy of </a:t>
            </a:r>
            <a:r>
              <a:rPr lang="en-US" sz="1000" dirty="0" err="1">
                <a:latin typeface="Arial" panose="020B0604020202020204" pitchFamily="34" charset="0"/>
                <a:ea typeface="ＭＳ Ｐゴシック" pitchFamily="-84" charset="-128"/>
                <a:cs typeface="Arial" panose="020B0604020202020204" pitchFamily="34" charset="0"/>
              </a:rPr>
              <a:t>desipramine</a:t>
            </a:r>
            <a:r>
              <a:rPr lang="en-US" sz="1000" dirty="0">
                <a:latin typeface="Arial" panose="020B0604020202020204" pitchFamily="34" charset="0"/>
                <a:ea typeface="ＭＳ Ｐゴシック" pitchFamily="-84" charset="-128"/>
                <a:cs typeface="Arial" panose="020B0604020202020204" pitchFamily="34" charset="0"/>
              </a:rPr>
              <a:t> in painful diabetic neuropathy: a placebo controlled trial. Pain 1991; 45:3-9.</a:t>
            </a:r>
          </a:p>
          <a:p>
            <a:pPr marL="283464">
              <a:lnSpc>
                <a:spcPct val="100000"/>
              </a:lnSpc>
              <a:spcBef>
                <a:spcPts val="200"/>
              </a:spcBef>
              <a:spcAft>
                <a:spcPts val="200"/>
              </a:spcAft>
            </a:pPr>
            <a:r>
              <a:rPr lang="en-US" sz="1000" dirty="0">
                <a:latin typeface="Arial" panose="020B0604020202020204" pitchFamily="34" charset="0"/>
                <a:ea typeface="ＭＳ Ｐゴシック" pitchFamily="-84" charset="-128"/>
                <a:cs typeface="Arial" panose="020B0604020202020204" pitchFamily="34" charset="0"/>
              </a:rPr>
              <a:t>National Institute of Health.  National Center for Complementary and Alternative Health. https://nccih.nih.gov</a:t>
            </a:r>
          </a:p>
          <a:p>
            <a:pPr marL="283464">
              <a:lnSpc>
                <a:spcPct val="100000"/>
              </a:lnSpc>
              <a:spcBef>
                <a:spcPts val="200"/>
              </a:spcBef>
              <a:spcAft>
                <a:spcPts val="200"/>
              </a:spcAft>
            </a:pPr>
            <a:r>
              <a:rPr lang="en-US" sz="1000" dirty="0" err="1">
                <a:latin typeface="Arial" panose="020B0604020202020204" pitchFamily="34" charset="0"/>
                <a:cs typeface="Arial" panose="020B0604020202020204" pitchFamily="34" charset="0"/>
              </a:rPr>
              <a:t>Najm</a:t>
            </a:r>
            <a:r>
              <a:rPr lang="en-US" sz="1000" dirty="0">
                <a:latin typeface="Arial" panose="020B0604020202020204" pitchFamily="34" charset="0"/>
                <a:cs typeface="Arial" panose="020B0604020202020204" pitchFamily="34" charset="0"/>
              </a:rPr>
              <a:t> WI, et al. BMC </a:t>
            </a:r>
            <a:r>
              <a:rPr lang="en-US" sz="1000" dirty="0" err="1">
                <a:latin typeface="Arial" panose="020B0604020202020204" pitchFamily="34" charset="0"/>
                <a:cs typeface="Arial" panose="020B0604020202020204" pitchFamily="34" charset="0"/>
              </a:rPr>
              <a:t>Musculoskelet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Disord</a:t>
            </a:r>
            <a:r>
              <a:rPr lang="en-US" sz="1000" dirty="0">
                <a:latin typeface="Arial" panose="020B0604020202020204" pitchFamily="34" charset="0"/>
                <a:cs typeface="Arial" panose="020B0604020202020204" pitchFamily="34" charset="0"/>
              </a:rPr>
              <a:t>. 2004 Feb 26; 5:6) (Role of S-adenosyl-L-methionine in the treatment of depression: a review of the evidence</a:t>
            </a:r>
            <a:r>
              <a:rPr lang="en-US" sz="1000" baseline="30000" dirty="0">
                <a:latin typeface="Arial" panose="020B0604020202020204" pitchFamily="34" charset="0"/>
                <a:cs typeface="Arial" panose="020B0604020202020204" pitchFamily="34" charset="0"/>
              </a:rPr>
              <a:t>1,</a:t>
            </a:r>
            <a:r>
              <a:rPr lang="en-US" sz="1000" u="sng" dirty="0">
                <a:latin typeface="Arial" panose="020B0604020202020204" pitchFamily="34" charset="0"/>
                <a:cs typeface="Arial" panose="020B0604020202020204" pitchFamily="34" charset="0"/>
                <a:hlinkClick r:id="rId7"/>
              </a:rPr>
              <a:t>2</a:t>
            </a:r>
            <a:r>
              <a:rPr lang="en-US" sz="1000" u="sng" baseline="30000" dirty="0">
                <a:latin typeface="Arial" panose="020B0604020202020204" pitchFamily="34" charset="0"/>
                <a:cs typeface="Arial" panose="020B0604020202020204" pitchFamily="34" charset="0"/>
                <a:hlinkClick r:id="rId7"/>
              </a:rPr>
              <a:t>,</a:t>
            </a:r>
            <a:r>
              <a:rPr lang="en-US" sz="1000" u="sng" dirty="0">
                <a:latin typeface="Arial" panose="020B0604020202020204" pitchFamily="34" charset="0"/>
                <a:cs typeface="Arial" panose="020B0604020202020204" pitchFamily="34" charset="0"/>
                <a:hlinkClick r:id="rId7"/>
              </a:rPr>
              <a:t>3</a:t>
            </a:r>
            <a:r>
              <a:rPr lang="en-US" sz="1000" u="sng" baseline="30000" dirty="0">
                <a:latin typeface="Arial" panose="020B0604020202020204" pitchFamily="34" charset="0"/>
                <a:cs typeface="Arial" panose="020B0604020202020204" pitchFamily="34" charset="0"/>
                <a:hlinkClick r:id="rId7"/>
              </a:rPr>
              <a:t>,</a:t>
            </a:r>
            <a:r>
              <a:rPr lang="en-US" sz="1000" u="sng" dirty="0">
                <a:latin typeface="Arial" panose="020B0604020202020204" pitchFamily="34" charset="0"/>
                <a:cs typeface="Arial" panose="020B0604020202020204" pitchFamily="34" charset="0"/>
                <a:hlinkClick r:id="rId7"/>
              </a:rPr>
              <a:t>4</a:t>
            </a:r>
            <a:r>
              <a:rPr lang="en-US" sz="1000" dirty="0">
                <a:latin typeface="Arial" panose="020B0604020202020204" pitchFamily="34" charset="0"/>
                <a:cs typeface="Arial" panose="020B0604020202020204" pitchFamily="34" charset="0"/>
              </a:rPr>
              <a:t>American Journal of Clinical Nutrition, Vol. 76, No. 5, 1158S-1161S, November 2002© 2002</a:t>
            </a:r>
            <a:r>
              <a:rPr lang="en-US" sz="1000" u="sng" dirty="0">
                <a:latin typeface="Arial" panose="020B0604020202020204" pitchFamily="34" charset="0"/>
                <a:cs typeface="Arial" panose="020B0604020202020204" pitchFamily="34" charset="0"/>
              </a:rPr>
              <a:t>).</a:t>
            </a:r>
            <a:endParaRPr lang="en-US" sz="1000" dirty="0">
              <a:latin typeface="Arial" panose="020B0604020202020204" pitchFamily="34" charset="0"/>
              <a:ea typeface="ＭＳ Ｐゴシック" pitchFamily="-84" charset="-128"/>
              <a:cs typeface="Arial" panose="020B0604020202020204" pitchFamily="34" charset="0"/>
            </a:endParaRPr>
          </a:p>
          <a:p>
            <a:pPr marL="283464" eaLnBrk="1" hangingPunct="1">
              <a:lnSpc>
                <a:spcPct val="100000"/>
              </a:lnSpc>
              <a:spcBef>
                <a:spcPts val="200"/>
              </a:spcBef>
              <a:spcAft>
                <a:spcPts val="200"/>
              </a:spcAft>
            </a:pPr>
            <a:r>
              <a:rPr lang="en-US" sz="1000" dirty="0" err="1">
                <a:latin typeface="Arial" panose="020B0604020202020204" pitchFamily="34" charset="0"/>
                <a:ea typeface="ＭＳ Ｐゴシック" pitchFamily="-84" charset="-128"/>
                <a:cs typeface="Arial" panose="020B0604020202020204" pitchFamily="34" charset="0"/>
              </a:rPr>
              <a:t>Stambaugh</a:t>
            </a:r>
            <a:r>
              <a:rPr lang="en-US" sz="1000" dirty="0">
                <a:latin typeface="Arial" panose="020B0604020202020204" pitchFamily="34" charset="0"/>
                <a:ea typeface="ＭＳ Ｐゴシック" pitchFamily="-84" charset="-128"/>
                <a:cs typeface="Arial" panose="020B0604020202020204" pitchFamily="34" charset="0"/>
              </a:rPr>
              <a:t> JE. Pharmacokinetics and mechanisms of action of analgesics in clinical pain. J </a:t>
            </a:r>
            <a:r>
              <a:rPr lang="en-US" sz="1000" dirty="0" err="1">
                <a:latin typeface="Arial" panose="020B0604020202020204" pitchFamily="34" charset="0"/>
                <a:ea typeface="ＭＳ Ｐゴシック" pitchFamily="-84" charset="-128"/>
                <a:cs typeface="Arial" panose="020B0604020202020204" pitchFamily="34" charset="0"/>
              </a:rPr>
              <a:t>Clin</a:t>
            </a:r>
            <a:r>
              <a:rPr lang="en-US" sz="1000" dirty="0">
                <a:latin typeface="Arial" panose="020B0604020202020204" pitchFamily="34" charset="0"/>
                <a:ea typeface="ＭＳ Ｐゴシック" pitchFamily="-84" charset="-128"/>
                <a:cs typeface="Arial" panose="020B0604020202020204" pitchFamily="34" charset="0"/>
              </a:rPr>
              <a:t> </a:t>
            </a:r>
            <a:r>
              <a:rPr lang="en-US" sz="1000" dirty="0" err="1">
                <a:latin typeface="Arial" panose="020B0604020202020204" pitchFamily="34" charset="0"/>
                <a:ea typeface="ＭＳ Ｐゴシック" pitchFamily="-84" charset="-128"/>
                <a:cs typeface="Arial" panose="020B0604020202020204" pitchFamily="34" charset="0"/>
              </a:rPr>
              <a:t>Pharmacol</a:t>
            </a:r>
            <a:r>
              <a:rPr lang="en-US" sz="1000" dirty="0">
                <a:latin typeface="Arial" panose="020B0604020202020204" pitchFamily="34" charset="0"/>
                <a:ea typeface="ＭＳ Ｐゴシック" pitchFamily="-84" charset="-128"/>
                <a:cs typeface="Arial" panose="020B0604020202020204" pitchFamily="34" charset="0"/>
              </a:rPr>
              <a:t> 1981; 21:S295-S298. </a:t>
            </a:r>
          </a:p>
          <a:p>
            <a:pPr marL="283464" eaLnBrk="1" hangingPunct="1">
              <a:lnSpc>
                <a:spcPct val="100000"/>
              </a:lnSpc>
              <a:spcBef>
                <a:spcPts val="200"/>
              </a:spcBef>
              <a:spcAft>
                <a:spcPts val="200"/>
              </a:spcAft>
            </a:pPr>
            <a:r>
              <a:rPr lang="en-US" sz="1000" dirty="0">
                <a:latin typeface="Arial" panose="020B0604020202020204" pitchFamily="34" charset="0"/>
                <a:ea typeface="ＭＳ Ｐゴシック" pitchFamily="-84" charset="-128"/>
                <a:cs typeface="Arial" panose="020B0604020202020204" pitchFamily="34" charset="0"/>
              </a:rPr>
              <a:t>U.S. Department of Health and Human Services. Acute pain management: operative or medical procedures and trauma. Clinical Practice Guidelines Feb 1992.</a:t>
            </a:r>
          </a:p>
          <a:p>
            <a:pPr marL="283464" eaLnBrk="1" hangingPunct="1">
              <a:lnSpc>
                <a:spcPct val="100000"/>
              </a:lnSpc>
              <a:spcBef>
                <a:spcPts val="200"/>
              </a:spcBef>
              <a:spcAft>
                <a:spcPts val="200"/>
              </a:spcAft>
            </a:pPr>
            <a:r>
              <a:rPr lang="en-US" sz="1000" dirty="0">
                <a:latin typeface="Arial" panose="020B0604020202020204" pitchFamily="34" charset="0"/>
                <a:ea typeface="ＭＳ Ｐゴシック" pitchFamily="-84" charset="-128"/>
                <a:cs typeface="Arial" panose="020B0604020202020204" pitchFamily="34" charset="0"/>
              </a:rPr>
              <a:t>Williams GW. Identifying appropriate patients for NSAIDS. </a:t>
            </a:r>
            <a:r>
              <a:rPr lang="en-US" sz="1000" dirty="0" err="1">
                <a:latin typeface="Arial" panose="020B0604020202020204" pitchFamily="34" charset="0"/>
                <a:ea typeface="ＭＳ Ｐゴシック" pitchFamily="-84" charset="-128"/>
                <a:cs typeface="Arial" panose="020B0604020202020204" pitchFamily="34" charset="0"/>
              </a:rPr>
              <a:t>CMEZone.com</a:t>
            </a:r>
            <a:r>
              <a:rPr lang="en-US" sz="1000" dirty="0">
                <a:latin typeface="Arial" panose="020B0604020202020204" pitchFamily="34" charset="0"/>
                <a:ea typeface="ＭＳ Ｐゴシック" pitchFamily="-84" charset="-128"/>
                <a:cs typeface="Arial" panose="020B0604020202020204" pitchFamily="34" charset="0"/>
              </a:rPr>
              <a:t> Sept. 2007.</a:t>
            </a:r>
          </a:p>
          <a:p>
            <a:pPr marL="283464" eaLnBrk="1" hangingPunct="1">
              <a:lnSpc>
                <a:spcPct val="100000"/>
              </a:lnSpc>
              <a:spcBef>
                <a:spcPts val="200"/>
              </a:spcBef>
              <a:spcAft>
                <a:spcPts val="200"/>
              </a:spcAft>
            </a:pPr>
            <a:r>
              <a:rPr lang="en-US" sz="1000" dirty="0" err="1">
                <a:latin typeface="Arial" panose="020B0604020202020204" pitchFamily="34" charset="0"/>
                <a:ea typeface="ＭＳ Ｐゴシック" pitchFamily="-84" charset="-128"/>
                <a:cs typeface="Arial" panose="020B0604020202020204" pitchFamily="34" charset="0"/>
              </a:rPr>
              <a:t>Zacny</a:t>
            </a:r>
            <a:r>
              <a:rPr lang="en-US" sz="1000" dirty="0">
                <a:latin typeface="Arial" panose="020B0604020202020204" pitchFamily="34" charset="0"/>
                <a:ea typeface="ＭＳ Ｐゴシック" pitchFamily="-84" charset="-128"/>
                <a:cs typeface="Arial" panose="020B0604020202020204" pitchFamily="34" charset="0"/>
              </a:rPr>
              <a:t> JP. A review of the effects of opioids on psychomotor and cognitive functioning in humans. </a:t>
            </a:r>
            <a:r>
              <a:rPr lang="en-US" sz="1000" dirty="0" err="1">
                <a:latin typeface="Arial" panose="020B0604020202020204" pitchFamily="34" charset="0"/>
                <a:ea typeface="ＭＳ Ｐゴシック" pitchFamily="-84" charset="-128"/>
                <a:cs typeface="Arial" panose="020B0604020202020204" pitchFamily="34" charset="0"/>
              </a:rPr>
              <a:t>Exp</a:t>
            </a:r>
            <a:r>
              <a:rPr lang="en-US" sz="1000" dirty="0">
                <a:latin typeface="Arial" panose="020B0604020202020204" pitchFamily="34" charset="0"/>
                <a:ea typeface="ＭＳ Ｐゴシック" pitchFamily="-84" charset="-128"/>
                <a:cs typeface="Arial" panose="020B0604020202020204" pitchFamily="34" charset="0"/>
              </a:rPr>
              <a:t> </a:t>
            </a:r>
            <a:r>
              <a:rPr lang="en-US" sz="1000" dirty="0" err="1">
                <a:latin typeface="Arial" panose="020B0604020202020204" pitchFamily="34" charset="0"/>
                <a:ea typeface="ＭＳ Ｐゴシック" pitchFamily="-84" charset="-128"/>
                <a:cs typeface="Arial" panose="020B0604020202020204" pitchFamily="34" charset="0"/>
              </a:rPr>
              <a:t>Clin</a:t>
            </a:r>
            <a:r>
              <a:rPr lang="en-US" sz="1000" dirty="0">
                <a:latin typeface="Arial" panose="020B0604020202020204" pitchFamily="34" charset="0"/>
                <a:ea typeface="ＭＳ Ｐゴシック" pitchFamily="-84" charset="-128"/>
                <a:cs typeface="Arial" panose="020B0604020202020204" pitchFamily="34" charset="0"/>
              </a:rPr>
              <a:t> </a:t>
            </a:r>
            <a:r>
              <a:rPr lang="en-US" sz="1000" dirty="0" err="1">
                <a:latin typeface="Arial" panose="020B0604020202020204" pitchFamily="34" charset="0"/>
                <a:ea typeface="ＭＳ Ｐゴシック" pitchFamily="-84" charset="-128"/>
                <a:cs typeface="Arial" panose="020B0604020202020204" pitchFamily="34" charset="0"/>
              </a:rPr>
              <a:t>Psychopharmacol</a:t>
            </a:r>
            <a:r>
              <a:rPr lang="en-US" sz="1000" dirty="0">
                <a:latin typeface="Arial" panose="020B0604020202020204" pitchFamily="34" charset="0"/>
                <a:ea typeface="ＭＳ Ｐゴシック" pitchFamily="-84" charset="-128"/>
                <a:cs typeface="Arial" panose="020B0604020202020204" pitchFamily="34" charset="0"/>
              </a:rPr>
              <a:t> 1995; 3:432-466.</a:t>
            </a:r>
            <a:endParaRPr lang="en-US" sz="1000" b="1" dirty="0">
              <a:solidFill>
                <a:schemeClr val="bg1"/>
              </a:solidFill>
              <a:latin typeface="Arial" panose="020B0604020202020204" pitchFamily="34" charset="0"/>
              <a:ea typeface="ＭＳ Ｐゴシック" pitchFamily="-84" charset="-128"/>
              <a:cs typeface="Arial" panose="020B0604020202020204" pitchFamily="34" charset="0"/>
            </a:endParaRPr>
          </a:p>
          <a:p>
            <a:pPr marL="283464" eaLnBrk="1" hangingPunct="1">
              <a:lnSpc>
                <a:spcPct val="100000"/>
              </a:lnSpc>
              <a:spcBef>
                <a:spcPts val="200"/>
              </a:spcBef>
              <a:spcAft>
                <a:spcPts val="200"/>
              </a:spcAft>
            </a:pPr>
            <a:r>
              <a:rPr lang="en-US" sz="1400" b="1" u="sng" dirty="0">
                <a:solidFill>
                  <a:schemeClr val="bg1"/>
                </a:solidFill>
                <a:latin typeface="Arial" panose="020B0604020202020204" pitchFamily="34" charset="0"/>
                <a:ea typeface="ＭＳ Ｐゴシック" pitchFamily="-84" charset="-128"/>
                <a:cs typeface="Arial" panose="020B0604020202020204" pitchFamily="34" charset="0"/>
              </a:rPr>
              <a:t>Special Thanks to Dr. James </a:t>
            </a:r>
            <a:r>
              <a:rPr lang="en-US" sz="1400" b="1" u="sng" dirty="0" err="1">
                <a:solidFill>
                  <a:schemeClr val="bg1"/>
                </a:solidFill>
                <a:latin typeface="Arial" panose="020B0604020202020204" pitchFamily="34" charset="0"/>
                <a:ea typeface="ＭＳ Ｐゴシック" pitchFamily="-84" charset="-128"/>
                <a:cs typeface="Arial" panose="020B0604020202020204" pitchFamily="34" charset="0"/>
              </a:rPr>
              <a:t>Gruft</a:t>
            </a:r>
            <a:r>
              <a:rPr lang="en-US" sz="1400" b="1" u="sng" dirty="0">
                <a:solidFill>
                  <a:schemeClr val="bg1"/>
                </a:solidFill>
                <a:latin typeface="Arial" panose="020B0604020202020204" pitchFamily="34" charset="0"/>
                <a:ea typeface="ＭＳ Ｐゴシック" pitchFamily="-84" charset="-128"/>
                <a:cs typeface="Arial" panose="020B0604020202020204" pitchFamily="34"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latin typeface="Arial" panose="020B0604020202020204" pitchFamily="34" charset="0"/>
                <a:ea typeface="ＭＳ Ｐゴシック" pitchFamily="-84" charset="-128"/>
                <a:cs typeface="Arial" panose="020B0604020202020204" pitchFamily="34" charset="0"/>
              </a:rPr>
              <a:t>Questions???</a:t>
            </a:r>
          </a:p>
        </p:txBody>
      </p:sp>
      <p:sp>
        <p:nvSpPr>
          <p:cNvPr id="206851" name="Rectangle 3"/>
          <p:cNvSpPr>
            <a:spLocks noGrp="1" noChangeArrowheads="1"/>
          </p:cNvSpPr>
          <p:nvPr>
            <p:ph idx="1"/>
          </p:nvPr>
        </p:nvSpPr>
        <p:spPr>
          <a:xfrm>
            <a:off x="457200" y="1676400"/>
            <a:ext cx="8153399" cy="4208930"/>
          </a:xfrm>
        </p:spPr>
        <p:txBody>
          <a:bodyPr>
            <a:normAutofit/>
          </a:bodyPr>
          <a:lstStyle/>
          <a:p>
            <a:pPr marL="0" indent="0">
              <a:buNone/>
            </a:pPr>
            <a:r>
              <a:rPr lang="en-US" sz="3600" dirty="0">
                <a:latin typeface="Arial" panose="020B0604020202020204" pitchFamily="34" charset="0"/>
                <a:ea typeface="ＭＳ Ｐゴシック" pitchFamily="-84" charset="-128"/>
                <a:cs typeface="Arial" panose="020B0604020202020204" pitchFamily="34" charset="0"/>
              </a:rPr>
              <a:t> </a:t>
            </a:r>
          </a:p>
          <a:p>
            <a:pPr marL="0" indent="0">
              <a:buNone/>
            </a:pPr>
            <a:r>
              <a:rPr lang="en-US" sz="3600" dirty="0">
                <a:latin typeface="Arial" panose="020B0604020202020204" pitchFamily="34" charset="0"/>
                <a:ea typeface="ＭＳ Ｐゴシック" pitchFamily="-84" charset="-128"/>
                <a:cs typeface="Arial" panose="020B0604020202020204" pitchFamily="34" charset="0"/>
              </a:rPr>
              <a:t> </a:t>
            </a:r>
            <a:r>
              <a:rPr lang="en-US" sz="3600" dirty="0">
                <a:latin typeface="Arial" panose="020B0604020202020204" pitchFamily="34" charset="0"/>
                <a:ea typeface="ＭＳ Ｐゴシック" pitchFamily="-84" charset="-128"/>
                <a:cs typeface="Arial" panose="020B0604020202020204" pitchFamily="34" charset="0"/>
                <a:hlinkClick r:id="rId2"/>
              </a:rPr>
              <a:t>jclapp@cpcmds.com</a:t>
            </a:r>
            <a:endParaRPr lang="en-US" sz="3600" dirty="0">
              <a:latin typeface="Arial" panose="020B0604020202020204" pitchFamily="34" charset="0"/>
              <a:ea typeface="ＭＳ Ｐゴシック" pitchFamily="-84" charset="-128"/>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838200"/>
            <a:ext cx="7620000" cy="1371600"/>
          </a:xfrm>
        </p:spPr>
        <p:txBody>
          <a:bodyPr/>
          <a:lstStyle/>
          <a:p>
            <a:pPr algn="ctr" eaLnBrk="1" hangingPunct="1">
              <a:lnSpc>
                <a:spcPct val="90000"/>
              </a:lnSpc>
            </a:pPr>
            <a:r>
              <a:rPr lang="en-US" sz="3200" dirty="0">
                <a:latin typeface="Arial" panose="020B0604020202020204" pitchFamily="34" charset="0"/>
                <a:ea typeface="ＭＳ Ｐゴシック" pitchFamily="-84" charset="-128"/>
                <a:cs typeface="Arial" panose="020B0604020202020204" pitchFamily="34" charset="0"/>
              </a:rPr>
              <a:t>CBME Guidelines for Prescribing Opioids (2009)</a:t>
            </a:r>
          </a:p>
        </p:txBody>
      </p:sp>
      <p:sp>
        <p:nvSpPr>
          <p:cNvPr id="156675" name="Rectangle 3"/>
          <p:cNvSpPr>
            <a:spLocks noGrp="1" noChangeArrowheads="1"/>
          </p:cNvSpPr>
          <p:nvPr>
            <p:ph idx="1"/>
          </p:nvPr>
        </p:nvSpPr>
        <p:spPr>
          <a:xfrm>
            <a:off x="0" y="1981200"/>
            <a:ext cx="5410200" cy="4876800"/>
          </a:xfrm>
        </p:spPr>
        <p:txBody>
          <a:bodyPr>
            <a:normAutofit lnSpcReduction="10000"/>
          </a:bodyPr>
          <a:lstStyle/>
          <a:p>
            <a:pPr eaLnBrk="1" hangingPunct="1"/>
            <a:r>
              <a:rPr lang="en-US" sz="2000" dirty="0">
                <a:latin typeface="Arial" panose="020B0604020202020204" pitchFamily="34" charset="0"/>
                <a:ea typeface="ＭＳ Ｐゴシック" pitchFamily="-84" charset="-128"/>
                <a:cs typeface="Arial" panose="020B0604020202020204" pitchFamily="34" charset="0"/>
              </a:rPr>
              <a:t>The CBME “strongly urges physicians to view effective pain management as a high priority in all patients”.</a:t>
            </a:r>
          </a:p>
          <a:p>
            <a:pPr lvl="1" eaLnBrk="1" hangingPunct="1"/>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Tx</a:t>
            </a:r>
            <a:r>
              <a:rPr lang="en-US" sz="1800" dirty="0">
                <a:latin typeface="Arial" panose="020B0604020202020204" pitchFamily="34" charset="0"/>
                <a:cs typeface="Arial" panose="020B0604020202020204" pitchFamily="34" charset="0"/>
              </a:rPr>
              <a:t> may involve several drug and non-drug </a:t>
            </a:r>
            <a:r>
              <a:rPr lang="en-US" sz="1800" dirty="0" err="1">
                <a:latin typeface="Arial" panose="020B0604020202020204" pitchFamily="34" charset="0"/>
                <a:cs typeface="Arial" panose="020B0604020202020204" pitchFamily="34" charset="0"/>
              </a:rPr>
              <a:t>tx</a:t>
            </a:r>
            <a:r>
              <a:rPr lang="en-US" sz="1800" dirty="0">
                <a:latin typeface="Arial" panose="020B0604020202020204" pitchFamily="34" charset="0"/>
                <a:cs typeface="Arial" panose="020B0604020202020204" pitchFamily="34" charset="0"/>
              </a:rPr>
              <a:t> modalities, often in combination”.</a:t>
            </a:r>
          </a:p>
          <a:p>
            <a:pPr eaLnBrk="1" hangingPunct="1"/>
            <a:r>
              <a:rPr lang="en-US" sz="2000" dirty="0">
                <a:latin typeface="Arial" panose="020B0604020202020204" pitchFamily="34" charset="0"/>
                <a:ea typeface="ＭＳ Ｐゴシック" pitchFamily="-84" charset="-128"/>
                <a:cs typeface="Arial" panose="020B0604020202020204" pitchFamily="34" charset="0"/>
              </a:rPr>
              <a:t>“Pain should be assessed and treated promptly, effectively, and for as long as pain persists”.</a:t>
            </a:r>
          </a:p>
          <a:p>
            <a:pPr lvl="1" eaLnBrk="1" hangingPunct="1"/>
            <a:r>
              <a:rPr lang="en-US" sz="1800" dirty="0">
                <a:latin typeface="Arial" panose="020B0604020202020204" pitchFamily="34" charset="0"/>
                <a:cs typeface="Arial" panose="020B0604020202020204" pitchFamily="34" charset="0"/>
              </a:rPr>
              <a:t>“Drugs, particularly the opioid analgesics, are considered the cornerstone of treatment for pain associated with trauma, surgery, medical procedures, and cancer.”</a:t>
            </a:r>
            <a:endParaRPr lang="en-US" sz="1200" dirty="0">
              <a:latin typeface="Arial" panose="020B0604020202020204" pitchFamily="34" charset="0"/>
              <a:ea typeface="ＭＳ Ｐゴシック" pitchFamily="-84" charset="-128"/>
              <a:cs typeface="Arial" panose="020B0604020202020204" pitchFamily="34" charset="0"/>
            </a:endParaRPr>
          </a:p>
          <a:p>
            <a:pPr eaLnBrk="1" hangingPunct="1">
              <a:lnSpc>
                <a:spcPct val="90000"/>
              </a:lnSpc>
              <a:buFont typeface="Wingdings" pitchFamily="-84" charset="2"/>
              <a:buNone/>
            </a:pPr>
            <a:r>
              <a:rPr lang="en-US" sz="1200" dirty="0">
                <a:latin typeface="Arial" panose="020B0604020202020204" pitchFamily="34" charset="0"/>
                <a:ea typeface="ＭＳ Ｐゴシック" pitchFamily="-84" charset="-128"/>
                <a:cs typeface="Arial" panose="020B0604020202020204" pitchFamily="34" charset="0"/>
              </a:rPr>
              <a:t>      Colorado Board of Medical Examiners: Guidelines for Prescribing Controlled Substances for Chronic Non-Malignant Pain </a:t>
            </a:r>
          </a:p>
          <a:p>
            <a:pPr eaLnBrk="1" hangingPunct="1">
              <a:lnSpc>
                <a:spcPct val="80000"/>
              </a:lnSpc>
            </a:pPr>
            <a:endParaRPr lang="en-US" sz="1200" dirty="0">
              <a:latin typeface="Arial" panose="020B0604020202020204" pitchFamily="34" charset="0"/>
              <a:ea typeface="ＭＳ Ｐゴシック" pitchFamily="-84" charset="-128"/>
              <a:cs typeface="Arial" panose="020B0604020202020204" pitchFamily="34" charset="0"/>
            </a:endParaRPr>
          </a:p>
        </p:txBody>
      </p:sp>
      <p:pic>
        <p:nvPicPr>
          <p:cNvPr id="156676" name="Picture 4" descr="pain"/>
          <p:cNvPicPr>
            <a:picLocks noChangeAspect="1" noChangeArrowheads="1"/>
          </p:cNvPicPr>
          <p:nvPr/>
        </p:nvPicPr>
        <p:blipFill>
          <a:blip r:embed="rId3"/>
          <a:srcRect/>
          <a:stretch>
            <a:fillRect/>
          </a:stretch>
        </p:blipFill>
        <p:spPr bwMode="auto">
          <a:xfrm>
            <a:off x="7542213" y="0"/>
            <a:ext cx="1601787" cy="1905000"/>
          </a:xfrm>
          <a:prstGeom prst="rect">
            <a:avLst/>
          </a:prstGeom>
          <a:noFill/>
          <a:ln w="9525">
            <a:noFill/>
            <a:miter lim="800000"/>
            <a:headEnd/>
            <a:tailEnd/>
          </a:ln>
        </p:spPr>
      </p:pic>
      <p:pic>
        <p:nvPicPr>
          <p:cNvPr id="156677" name="Picture 7" descr="damned"/>
          <p:cNvPicPr>
            <a:picLocks noChangeAspect="1" noChangeArrowheads="1"/>
          </p:cNvPicPr>
          <p:nvPr/>
        </p:nvPicPr>
        <p:blipFill>
          <a:blip r:embed="rId4"/>
          <a:srcRect/>
          <a:stretch>
            <a:fillRect/>
          </a:stretch>
        </p:blipFill>
        <p:spPr bwMode="auto">
          <a:xfrm>
            <a:off x="5372100" y="1981200"/>
            <a:ext cx="3771900" cy="4762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745203" y="952500"/>
            <a:ext cx="7583487" cy="1044388"/>
          </a:xfrm>
        </p:spPr>
        <p:txBody>
          <a:bodyPr/>
          <a:lstStyle/>
          <a:p>
            <a:pPr eaLnBrk="1" hangingPunct="1"/>
            <a:r>
              <a:rPr lang="en-US" dirty="0">
                <a:latin typeface="Arial" panose="020B0604020202020204" pitchFamily="34" charset="0"/>
                <a:ea typeface="ＭＳ Ｐゴシック" pitchFamily="-84" charset="-128"/>
                <a:cs typeface="Arial" panose="020B0604020202020204" pitchFamily="34" charset="0"/>
              </a:rPr>
              <a:t>What do they say NOW?</a:t>
            </a:r>
          </a:p>
        </p:txBody>
      </p:sp>
      <p:sp>
        <p:nvSpPr>
          <p:cNvPr id="160771" name="Rectangle 3"/>
          <p:cNvSpPr>
            <a:spLocks noGrp="1" noChangeArrowheads="1"/>
          </p:cNvSpPr>
          <p:nvPr>
            <p:ph idx="1"/>
          </p:nvPr>
        </p:nvSpPr>
        <p:spPr>
          <a:xfrm>
            <a:off x="0" y="1888946"/>
            <a:ext cx="9144000" cy="4953000"/>
          </a:xfrm>
        </p:spPr>
        <p:txBody>
          <a:bodyPr>
            <a:normAutofit/>
          </a:bodyPr>
          <a:lstStyle/>
          <a:p>
            <a:pPr eaLnBrk="1" hangingPunct="1">
              <a:lnSpc>
                <a:spcPct val="80000"/>
              </a:lnSpc>
            </a:pPr>
            <a:r>
              <a:rPr lang="en-US" sz="1400" dirty="0">
                <a:latin typeface="Arial" panose="020B0604020202020204" pitchFamily="34" charset="0"/>
                <a:ea typeface="ＭＳ Ｐゴシック" pitchFamily="-84" charset="-128"/>
                <a:cs typeface="Arial" panose="020B0604020202020204" pitchFamily="34" charset="0"/>
              </a:rPr>
              <a:t>In response to the epidemic of opioid abuse, over prescribing and deaths many states and federal agencies have sought for ways to counter what was seen to be largely due to a lack of oversight.</a:t>
            </a:r>
          </a:p>
          <a:p>
            <a:pPr eaLnBrk="1" hangingPunct="1">
              <a:lnSpc>
                <a:spcPct val="80000"/>
              </a:lnSpc>
            </a:pPr>
            <a:r>
              <a:rPr lang="en-US" sz="1400" dirty="0">
                <a:latin typeface="Arial" panose="020B0604020202020204" pitchFamily="34" charset="0"/>
                <a:ea typeface="ＭＳ Ｐゴシック" pitchFamily="-84" charset="-128"/>
                <a:cs typeface="Arial" panose="020B0604020202020204" pitchFamily="34" charset="0"/>
              </a:rPr>
              <a:t>In Colorado, on 10/21/2014 DORA publishes an “</a:t>
            </a:r>
            <a:r>
              <a:rPr lang="en-US" sz="1400" dirty="0">
                <a:latin typeface="Arial" panose="020B0604020202020204" pitchFamily="34" charset="0"/>
                <a:cs typeface="Arial" panose="020B0604020202020204" pitchFamily="34" charset="0"/>
              </a:rPr>
              <a:t>Open Letter to the General Public on the Quad-Regulator Joint Policy for Prescribing and Dispensing Opioids</a:t>
            </a:r>
            <a:r>
              <a:rPr lang="en-US" sz="1400" dirty="0">
                <a:latin typeface="Arial" panose="020B0604020202020204" pitchFamily="34" charset="0"/>
                <a:ea typeface="ＭＳ Ｐゴシック" pitchFamily="-84" charset="-128"/>
                <a:cs typeface="Arial" panose="020B0604020202020204" pitchFamily="34" charset="0"/>
              </a:rPr>
              <a:t>” followed by their “Policy for Prescribing and Dispensing Opioids”.</a:t>
            </a:r>
          </a:p>
          <a:p>
            <a:pPr lvl="2"/>
            <a:r>
              <a:rPr lang="en-US" sz="1400" dirty="0">
                <a:latin typeface="Arial" panose="020B0604020202020204" pitchFamily="34" charset="0"/>
                <a:ea typeface="ＭＳ Ｐゴシック" pitchFamily="-84" charset="-128"/>
                <a:cs typeface="Arial" panose="020B0604020202020204" pitchFamily="34" charset="0"/>
              </a:rPr>
              <a:t>“</a:t>
            </a:r>
            <a:r>
              <a:rPr lang="en-US" sz="1400" dirty="0">
                <a:latin typeface="Arial" panose="020B0604020202020204" pitchFamily="34" charset="0"/>
                <a:cs typeface="Arial" panose="020B0604020202020204" pitchFamily="34" charset="0"/>
              </a:rPr>
              <a:t>Specifically, the policy recommends additional safeguards be put in place when prescribing and dispensing exceeds the following evidence-based thresholds that have been associated with adverse outcomes: </a:t>
            </a:r>
          </a:p>
          <a:p>
            <a:pPr lvl="3">
              <a:lnSpc>
                <a:spcPct val="100000"/>
              </a:lnSpc>
            </a:pPr>
            <a:r>
              <a:rPr lang="en-US" dirty="0">
                <a:latin typeface="Arial" panose="020B0604020202020204" pitchFamily="34" charset="0"/>
                <a:cs typeface="Arial" panose="020B0604020202020204" pitchFamily="34" charset="0"/>
              </a:rPr>
              <a:t>90 days in duration</a:t>
            </a:r>
          </a:p>
          <a:p>
            <a:pPr lvl="3">
              <a:lnSpc>
                <a:spcPct val="100000"/>
              </a:lnSpc>
            </a:pPr>
            <a:r>
              <a:rPr lang="en-US" dirty="0">
                <a:latin typeface="Arial" panose="020B0604020202020204" pitchFamily="34" charset="0"/>
                <a:cs typeface="Arial" panose="020B0604020202020204" pitchFamily="34" charset="0"/>
              </a:rPr>
              <a:t>120 milligram morphine equivalents dosages, or </a:t>
            </a:r>
          </a:p>
          <a:p>
            <a:pPr lvl="3">
              <a:lnSpc>
                <a:spcPct val="100000"/>
              </a:lnSpc>
            </a:pPr>
            <a:r>
              <a:rPr lang="en-US" dirty="0">
                <a:latin typeface="Arial" panose="020B0604020202020204" pitchFamily="34" charset="0"/>
                <a:cs typeface="Arial" panose="020B0604020202020204" pitchFamily="34" charset="0"/>
              </a:rPr>
              <a:t>certain formulations such as transdermal or long-acting preparations.” </a:t>
            </a:r>
            <a:endParaRPr lang="en-US" dirty="0">
              <a:latin typeface="Arial" panose="020B0604020202020204" pitchFamily="34" charset="0"/>
              <a:ea typeface="ＭＳ Ｐゴシック" pitchFamily="-84" charset="-128"/>
              <a:cs typeface="Arial" panose="020B0604020202020204" pitchFamily="34" charset="0"/>
            </a:endParaRPr>
          </a:p>
          <a:p>
            <a:pPr lvl="2"/>
            <a:r>
              <a:rPr lang="en-US" sz="1400" dirty="0">
                <a:latin typeface="Arial" panose="020B0604020202020204" pitchFamily="34" charset="0"/>
                <a:cs typeface="Arial" panose="020B0604020202020204" pitchFamily="34" charset="0"/>
              </a:rPr>
              <a:t>“The evidence-based, bright line thresholds are </a:t>
            </a:r>
            <a:r>
              <a:rPr lang="en-US" sz="1400" b="1" u="sng" dirty="0">
                <a:latin typeface="Arial" panose="020B0604020202020204" pitchFamily="34" charset="0"/>
                <a:cs typeface="Arial" panose="020B0604020202020204" pitchFamily="34" charset="0"/>
              </a:rPr>
              <a:t>intended in particular to assist the group of practitioners that find themselves treating pain without specializing in pain</a:t>
            </a:r>
            <a:r>
              <a:rPr lang="en-US" sz="1400" dirty="0">
                <a:latin typeface="Arial" panose="020B0604020202020204" pitchFamily="34" charset="0"/>
                <a:cs typeface="Arial" panose="020B0604020202020204" pitchFamily="34" charset="0"/>
              </a:rPr>
              <a:t>. Short-term treatment of pain can often lead into longer-term treatment, and at higher doses or riskier delivery methods. These bright lines caution the practitioner to pause, re-evaluate treatment, and institute additional safeguards.” </a:t>
            </a:r>
          </a:p>
          <a:p>
            <a:pPr lvl="1">
              <a:lnSpc>
                <a:spcPct val="80000"/>
              </a:lnSpc>
            </a:pPr>
            <a:r>
              <a:rPr lang="en-US" sz="1400" dirty="0">
                <a:latin typeface="Arial" panose="020B0604020202020204" pitchFamily="34" charset="0"/>
                <a:ea typeface="ＭＳ Ｐゴシック" pitchFamily="-84" charset="-128"/>
                <a:cs typeface="Arial" panose="020B0604020202020204" pitchFamily="34" charset="0"/>
              </a:rPr>
              <a:t>DORA mandated that all physicians be registered with the CDPMP by 11/2014.</a:t>
            </a:r>
          </a:p>
        </p:txBody>
      </p:sp>
      <p:pic>
        <p:nvPicPr>
          <p:cNvPr id="160772" name="Picture 4" descr="pain"/>
          <p:cNvPicPr>
            <a:picLocks noChangeAspect="1" noChangeArrowheads="1"/>
          </p:cNvPicPr>
          <p:nvPr/>
        </p:nvPicPr>
        <p:blipFill>
          <a:blip r:embed="rId2"/>
          <a:srcRect/>
          <a:stretch>
            <a:fillRect/>
          </a:stretch>
        </p:blipFill>
        <p:spPr bwMode="auto">
          <a:xfrm>
            <a:off x="7542213" y="0"/>
            <a:ext cx="1601787" cy="1905000"/>
          </a:xfrm>
          <a:prstGeom prst="rect">
            <a:avLst/>
          </a:prstGeom>
          <a:noFill/>
          <a:ln w="9525">
            <a:noFill/>
            <a:miter lim="800000"/>
            <a:headEnd/>
            <a:tailEnd/>
          </a:ln>
        </p:spPr>
      </p:pic>
    </p:spTree>
    <p:extLst>
      <p:ext uri="{BB962C8B-B14F-4D97-AF65-F5344CB8AC3E}">
        <p14:creationId xmlns:p14="http://schemas.microsoft.com/office/powerpoint/2010/main" val="180974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000" dirty="0">
                <a:latin typeface="Arial" panose="020B0604020202020204" pitchFamily="34" charset="0"/>
                <a:ea typeface="ＭＳ Ｐゴシック" charset="0"/>
                <a:cs typeface="Arial" panose="020B0604020202020204" pitchFamily="34" charset="0"/>
              </a:rPr>
              <a:t>Diagnosing Pain</a:t>
            </a:r>
          </a:p>
        </p:txBody>
      </p:sp>
      <p:sp>
        <p:nvSpPr>
          <p:cNvPr id="7171" name="Rectangle 3"/>
          <p:cNvSpPr>
            <a:spLocks noGrp="1" noChangeArrowheads="1"/>
          </p:cNvSpPr>
          <p:nvPr>
            <p:ph idx="1"/>
          </p:nvPr>
        </p:nvSpPr>
        <p:spPr>
          <a:xfrm>
            <a:off x="12356" y="1600200"/>
            <a:ext cx="6159843" cy="5029200"/>
          </a:xfrm>
        </p:spPr>
        <p:txBody>
          <a:bodyPr>
            <a:normAutofit/>
          </a:bodyPr>
          <a:lstStyle/>
          <a:p>
            <a:pPr eaLnBrk="1" hangingPunct="1">
              <a:lnSpc>
                <a:spcPct val="90000"/>
              </a:lnSpc>
            </a:pPr>
            <a:r>
              <a:rPr lang="en-US" dirty="0">
                <a:latin typeface="Arial" panose="020B0604020202020204" pitchFamily="34" charset="0"/>
                <a:ea typeface="ＭＳ Ｐゴシック" charset="0"/>
                <a:cs typeface="Arial" panose="020B0604020202020204" pitchFamily="34" charset="0"/>
              </a:rPr>
              <a:t>Identify the pain generator and contributing factors.</a:t>
            </a:r>
          </a:p>
          <a:p>
            <a:pPr lvl="1">
              <a:lnSpc>
                <a:spcPct val="90000"/>
              </a:lnSpc>
            </a:pPr>
            <a:r>
              <a:rPr lang="en-US" dirty="0">
                <a:latin typeface="Arial" panose="020B0604020202020204" pitchFamily="34" charset="0"/>
                <a:ea typeface="ＭＳ Ｐゴシック" charset="0"/>
                <a:cs typeface="Arial" panose="020B0604020202020204" pitchFamily="34" charset="0"/>
              </a:rPr>
              <a:t>Examples:</a:t>
            </a:r>
          </a:p>
          <a:p>
            <a:pPr lvl="2">
              <a:lnSpc>
                <a:spcPct val="90000"/>
              </a:lnSpc>
            </a:pPr>
            <a:r>
              <a:rPr lang="en-US" dirty="0">
                <a:latin typeface="Arial" panose="020B0604020202020204" pitchFamily="34" charset="0"/>
                <a:ea typeface="ＭＳ Ｐゴシック" charset="0"/>
                <a:cs typeface="Arial" panose="020B0604020202020204" pitchFamily="34" charset="0"/>
              </a:rPr>
              <a:t>Extension-biased LBP are most commonly due to facet joint pathology or a large disc extrusion.</a:t>
            </a:r>
          </a:p>
          <a:p>
            <a:pPr lvl="2">
              <a:lnSpc>
                <a:spcPct val="90000"/>
              </a:lnSpc>
            </a:pPr>
            <a:r>
              <a:rPr lang="en-US" dirty="0">
                <a:latin typeface="Arial" panose="020B0604020202020204" pitchFamily="34" charset="0"/>
                <a:ea typeface="ＭＳ Ｐゴシック" charset="0"/>
                <a:cs typeface="Arial" panose="020B0604020202020204" pitchFamily="34" charset="0"/>
              </a:rPr>
              <a:t>Flexion-biased low back pain is most commonly associated with </a:t>
            </a:r>
            <a:r>
              <a:rPr lang="en-US" dirty="0" err="1">
                <a:latin typeface="Arial" panose="020B0604020202020204" pitchFamily="34" charset="0"/>
                <a:ea typeface="ＭＳ Ｐゴシック" charset="0"/>
                <a:cs typeface="Arial" panose="020B0604020202020204" pitchFamily="34" charset="0"/>
              </a:rPr>
              <a:t>discogenic</a:t>
            </a:r>
            <a:r>
              <a:rPr lang="en-US" dirty="0">
                <a:latin typeface="Arial" panose="020B0604020202020204" pitchFamily="34" charset="0"/>
                <a:ea typeface="ＭＳ Ｐゴシック" charset="0"/>
                <a:cs typeface="Arial" panose="020B0604020202020204" pitchFamily="34" charset="0"/>
              </a:rPr>
              <a:t> or vertebral body pathology.</a:t>
            </a:r>
          </a:p>
          <a:p>
            <a:pPr eaLnBrk="1" hangingPunct="1">
              <a:lnSpc>
                <a:spcPct val="90000"/>
              </a:lnSpc>
            </a:pPr>
            <a:r>
              <a:rPr lang="en-US" dirty="0">
                <a:latin typeface="Arial" panose="020B0604020202020204" pitchFamily="34" charset="0"/>
                <a:ea typeface="ＭＳ Ｐゴシック" charset="0"/>
                <a:cs typeface="Arial" panose="020B0604020202020204" pitchFamily="34" charset="0"/>
              </a:rPr>
              <a:t>Be mindful of signs of neurologic deficits</a:t>
            </a:r>
          </a:p>
          <a:p>
            <a:pPr eaLnBrk="1" hangingPunct="1">
              <a:lnSpc>
                <a:spcPct val="90000"/>
              </a:lnSpc>
            </a:pPr>
            <a:r>
              <a:rPr lang="en-US" dirty="0">
                <a:latin typeface="Arial" panose="020B0604020202020204" pitchFamily="34" charset="0"/>
                <a:ea typeface="ＭＳ Ｐゴシック" charset="0"/>
                <a:cs typeface="Arial" panose="020B0604020202020204" pitchFamily="34" charset="0"/>
              </a:rPr>
              <a:t>Determine the pain characteristics.</a:t>
            </a:r>
          </a:p>
          <a:p>
            <a:pPr lvl="1">
              <a:lnSpc>
                <a:spcPct val="90000"/>
              </a:lnSpc>
            </a:pPr>
            <a:r>
              <a:rPr lang="en-US" dirty="0">
                <a:latin typeface="Arial" panose="020B0604020202020204" pitchFamily="34" charset="0"/>
                <a:ea typeface="ＭＳ Ｐゴシック" charset="0"/>
                <a:cs typeface="Arial" panose="020B0604020202020204" pitchFamily="34" charset="0"/>
              </a:rPr>
              <a:t>Biomechanical: achy, sharp, positional</a:t>
            </a:r>
          </a:p>
          <a:p>
            <a:pPr lvl="1">
              <a:lnSpc>
                <a:spcPct val="90000"/>
              </a:lnSpc>
            </a:pPr>
            <a:r>
              <a:rPr lang="en-US" dirty="0">
                <a:latin typeface="Arial" panose="020B0604020202020204" pitchFamily="34" charset="0"/>
                <a:ea typeface="ＭＳ Ｐゴシック" charset="0"/>
                <a:cs typeface="Arial" panose="020B0604020202020204" pitchFamily="34" charset="0"/>
              </a:rPr>
              <a:t>Inflammatory: worse at night or in the early am, achy, sore, swollen, stiff.</a:t>
            </a:r>
          </a:p>
          <a:p>
            <a:pPr lvl="1">
              <a:lnSpc>
                <a:spcPct val="90000"/>
              </a:lnSpc>
            </a:pPr>
            <a:r>
              <a:rPr lang="en-US" dirty="0">
                <a:latin typeface="Arial" panose="020B0604020202020204" pitchFamily="34" charset="0"/>
                <a:ea typeface="ＭＳ Ｐゴシック" charset="0"/>
                <a:cs typeface="Arial" panose="020B0604020202020204" pitchFamily="34" charset="0"/>
              </a:rPr>
              <a:t>Neuropathic: burning, electric, pins &amp; needles, numbness, occurs in a nerve/nerve root distribution.</a:t>
            </a:r>
          </a:p>
        </p:txBody>
      </p:sp>
      <p:pic>
        <p:nvPicPr>
          <p:cNvPr id="7172" name="Picture 4" descr="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0"/>
            <a:ext cx="16017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ntortion_backbend.jpg"/>
          <p:cNvPicPr>
            <a:picLocks noChangeAspect="1"/>
          </p:cNvPicPr>
          <p:nvPr/>
        </p:nvPicPr>
        <p:blipFill>
          <a:blip r:embed="rId4"/>
          <a:stretch>
            <a:fillRect/>
          </a:stretch>
        </p:blipFill>
        <p:spPr>
          <a:xfrm>
            <a:off x="6083300" y="1981200"/>
            <a:ext cx="3060700" cy="23087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January 8, 1998 (19)"/>
          <p:cNvPicPr>
            <a:picLocks noChangeAspect="1" noChangeArrowheads="1"/>
          </p:cNvPicPr>
          <p:nvPr/>
        </p:nvPicPr>
        <p:blipFill>
          <a:blip r:embed="rId2"/>
          <a:srcRect/>
          <a:stretch>
            <a:fillRect/>
          </a:stretch>
        </p:blipFill>
        <p:spPr bwMode="auto">
          <a:xfrm>
            <a:off x="1295400" y="457200"/>
            <a:ext cx="3563938" cy="6248400"/>
          </a:xfrm>
          <a:prstGeom prst="rect">
            <a:avLst/>
          </a:prstGeom>
          <a:noFill/>
          <a:ln w="9525">
            <a:noFill/>
            <a:miter lim="800000"/>
            <a:headEnd/>
            <a:tailEnd/>
          </a:ln>
        </p:spPr>
      </p:pic>
      <p:pic>
        <p:nvPicPr>
          <p:cNvPr id="28675" name="Picture 3" descr="anatomy spinal cord nerve root vertebra disc color drawing"/>
          <p:cNvPicPr>
            <a:picLocks noChangeAspect="1" noChangeArrowheads="1"/>
          </p:cNvPicPr>
          <p:nvPr/>
        </p:nvPicPr>
        <p:blipFill>
          <a:blip r:embed="rId3"/>
          <a:srcRect/>
          <a:stretch>
            <a:fillRect/>
          </a:stretch>
        </p:blipFill>
        <p:spPr bwMode="auto">
          <a:xfrm>
            <a:off x="4876800" y="1828800"/>
            <a:ext cx="3252788" cy="302895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0"/>
            <a:ext cx="7704667" cy="1981200"/>
          </a:xfrm>
        </p:spPr>
        <p:txBody>
          <a:bodyPr/>
          <a:lstStyle/>
          <a:p>
            <a:pPr eaLnBrk="1" hangingPunct="1"/>
            <a:r>
              <a:rPr lang="en-US" dirty="0">
                <a:latin typeface="Arial" panose="020B0604020202020204" pitchFamily="34" charset="0"/>
                <a:cs typeface="Arial" panose="020B0604020202020204" pitchFamily="34" charset="0"/>
              </a:rPr>
              <a:t>ERGONOMICS</a:t>
            </a:r>
          </a:p>
        </p:txBody>
      </p:sp>
      <p:pic>
        <p:nvPicPr>
          <p:cNvPr id="55299" name="Picture 3" descr="ergo1"/>
          <p:cNvPicPr>
            <a:picLocks noChangeAspect="1" noChangeArrowheads="1"/>
          </p:cNvPicPr>
          <p:nvPr/>
        </p:nvPicPr>
        <p:blipFill>
          <a:blip r:embed="rId2"/>
          <a:srcRect l="2498"/>
          <a:stretch>
            <a:fillRect/>
          </a:stretch>
        </p:blipFill>
        <p:spPr bwMode="auto">
          <a:xfrm>
            <a:off x="-304800" y="976314"/>
            <a:ext cx="10145486" cy="5548312"/>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TM10001114[[fn=Gallery]]</Template>
  <TotalTime>7877</TotalTime>
  <Words>3464</Words>
  <Application>Microsoft Office PowerPoint</Application>
  <PresentationFormat>On-screen Show (4:3)</PresentationFormat>
  <Paragraphs>292</Paragraphs>
  <Slides>41</Slides>
  <Notes>20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Gallery</vt:lpstr>
      <vt:lpstr>Non-Opioid Pain Management</vt:lpstr>
      <vt:lpstr>Disclosures</vt:lpstr>
      <vt:lpstr>Objectives</vt:lpstr>
      <vt:lpstr>What is Pain?</vt:lpstr>
      <vt:lpstr>CBME Guidelines for Prescribing Opioids (2009)</vt:lpstr>
      <vt:lpstr>What do they say NOW?</vt:lpstr>
      <vt:lpstr>Diagnosing Pain</vt:lpstr>
      <vt:lpstr>PowerPoint Presentation</vt:lpstr>
      <vt:lpstr>ERGONOMICS</vt:lpstr>
      <vt:lpstr>How can we keep patients from becoming “chronic”?</vt:lpstr>
      <vt:lpstr>Treatment – Chronic Pain</vt:lpstr>
      <vt:lpstr>Team Goals of Treatment</vt:lpstr>
      <vt:lpstr>Rehabilitation/PT</vt:lpstr>
      <vt:lpstr>Physical Therapy</vt:lpstr>
      <vt:lpstr>Treatment/Modalities: Exercise</vt:lpstr>
      <vt:lpstr>Movement-Based Therapies</vt:lpstr>
      <vt:lpstr>Movement-Based Therapies</vt:lpstr>
      <vt:lpstr>Treatment/Modalities</vt:lpstr>
      <vt:lpstr>Treatment/Modalities</vt:lpstr>
      <vt:lpstr>Treatment/Modalities</vt:lpstr>
      <vt:lpstr>Psychological Factors in Pain</vt:lpstr>
      <vt:lpstr>Behavioral Treatment Modalities</vt:lpstr>
      <vt:lpstr>Multimodal Analgesia</vt:lpstr>
      <vt:lpstr>PowerPoint Presentation</vt:lpstr>
      <vt:lpstr> Alternative Therapies/Integrative Approach</vt:lpstr>
      <vt:lpstr>Nutrition</vt:lpstr>
      <vt:lpstr>Herbal Supplements</vt:lpstr>
      <vt:lpstr>PowerPoint Presentation</vt:lpstr>
      <vt:lpstr>WHO Pain Pyramid</vt:lpstr>
      <vt:lpstr>Chronic Pain Pyramid</vt:lpstr>
      <vt:lpstr>NSAID’s</vt:lpstr>
      <vt:lpstr>NSAID’s</vt:lpstr>
      <vt:lpstr>Benzodiazepines</vt:lpstr>
      <vt:lpstr>Anti-convulsants</vt:lpstr>
      <vt:lpstr>Antispasmodics</vt:lpstr>
      <vt:lpstr>Tricyclic Antidepressants</vt:lpstr>
      <vt:lpstr>SNRI’s</vt:lpstr>
      <vt:lpstr>Sleep Medications</vt:lpstr>
      <vt:lpstr>Sleep Medications</vt:lpstr>
      <vt:lpstr>Bilbliography</vt:lpstr>
      <vt:lpstr>Questions???</vt:lpstr>
    </vt:vector>
  </TitlesOfParts>
  <Company>Stewart Title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Pain Management</dc:title>
  <dc:creator>Kate Sagehorn</dc:creator>
  <cp:lastModifiedBy>maureen</cp:lastModifiedBy>
  <cp:revision>245</cp:revision>
  <cp:lastPrinted>2015-05-21T04:37:36Z</cp:lastPrinted>
  <dcterms:created xsi:type="dcterms:W3CDTF">2012-10-05T02:34:16Z</dcterms:created>
  <dcterms:modified xsi:type="dcterms:W3CDTF">2017-04-24T16:10:18Z</dcterms:modified>
</cp:coreProperties>
</file>