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78" r:id="rId2"/>
    <p:sldId id="318" r:id="rId3"/>
    <p:sldId id="280" r:id="rId4"/>
    <p:sldId id="298" r:id="rId5"/>
    <p:sldId id="257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58" r:id="rId14"/>
    <p:sldId id="261" r:id="rId15"/>
    <p:sldId id="259" r:id="rId16"/>
    <p:sldId id="260" r:id="rId17"/>
    <p:sldId id="308" r:id="rId18"/>
    <p:sldId id="307" r:id="rId19"/>
    <p:sldId id="309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319" r:id="rId31"/>
    <p:sldId id="320" r:id="rId32"/>
    <p:sldId id="321" r:id="rId33"/>
    <p:sldId id="272" r:id="rId34"/>
    <p:sldId id="273" r:id="rId35"/>
    <p:sldId id="277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90" r:id="rId44"/>
    <p:sldId id="291" r:id="rId45"/>
    <p:sldId id="289" r:id="rId46"/>
    <p:sldId id="274" r:id="rId47"/>
    <p:sldId id="292" r:id="rId48"/>
    <p:sldId id="293" r:id="rId49"/>
    <p:sldId id="275" r:id="rId50"/>
    <p:sldId id="310" r:id="rId51"/>
    <p:sldId id="311" r:id="rId52"/>
    <p:sldId id="294" r:id="rId53"/>
    <p:sldId id="312" r:id="rId54"/>
    <p:sldId id="295" r:id="rId55"/>
    <p:sldId id="313" r:id="rId56"/>
    <p:sldId id="296" r:id="rId57"/>
    <p:sldId id="314" r:id="rId58"/>
    <p:sldId id="315" r:id="rId59"/>
    <p:sldId id="316" r:id="rId60"/>
    <p:sldId id="317" r:id="rId61"/>
    <p:sldId id="322" r:id="rId62"/>
    <p:sldId id="276" r:id="rId63"/>
    <p:sldId id="297" r:id="rId64"/>
    <p:sldId id="299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339" autoAdjust="0"/>
  </p:normalViewPr>
  <p:slideViewPr>
    <p:cSldViewPr snapToGrid="0">
      <p:cViewPr varScale="1">
        <p:scale>
          <a:sx n="71" d="100"/>
          <a:sy n="71" d="100"/>
        </p:scale>
        <p:origin x="11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AC12-FB22-4198-BE6D-008D60D96A28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C7B73-A92F-4AF3-84DA-FA4066C83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3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Speaking: refers to a group of disorders, which include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grade 3 or higher, even if unilateral is suggestive of SpA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2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Speaking:  </a:t>
            </a:r>
            <a:r>
              <a:rPr lang="en-US" dirty="0">
                <a:effectLst/>
              </a:rPr>
              <a:t>Radiographic sacroiliitis is considered the hallmark of AS, but whether it should continue to be used as a diagnostic criterion is a matter of debate. Disagreement among radiologists or rheumatologists reading the same film is frequent, resulting in false-positive or false-negative diagnoses of AS, and additional training does not improve recognition of sacroiliitis.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3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Speaking: So the first tier, they have to have had the pain for at least 3 months and onset has to be before the age of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Speaking: Wide range of incidences and prevalence reported depending on methodological difference in different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80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Athritogenic</a:t>
            </a:r>
            <a:r>
              <a:rPr lang="en-US" dirty="0"/>
              <a:t> peptide hypothesis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 immunological function of HLA-B27 of presenting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antigenic peptides to cytotoxic T cells. The arthritogenic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peptide hypothesis postulates that there are certain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microbial peptides that are very similar to self-peptides that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presented by HLA-B27. Due to molecular mimicry,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reactivity of CD8+ T lymphocytes against HLA-B27-peptide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complexes would then lead to autoreactivity and subsequently,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autoimmune disease including arthritis and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spondylitis.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Heavy chain homodimer hypothesis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HLA-B27 heavy chains can form homodimers without beta-2-microglobulin.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It has been shown that these HLA-B27 homodimers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can bind leucocyte receptors independent of the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sequence of bound peptide.12 Moreover, peptide-linked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HLA-B27 homodimer complexes have been shown to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enhance survival, proliferation of KIR3DL2(+) CD4 T cells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and increase IL-17 production by these cells ex vivo.13 IL-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17-producing CD4(+) T cells have been reported to constitute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 substantial percentage of CD4+ T cells in patients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with long-standing disease but have been difficult to detect</a:t>
            </a:r>
          </a:p>
          <a:p>
            <a:pPr lvl="1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in recent onset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axSpA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HLAB27 misfolding hypothesis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misfolding hypothesis states that HLA-B27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starts to contribute to disease before it reaches the surface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cell due to protein misfolding. Properly assembled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HLA-B27 has a quaternary structure and contains 3 different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components: 1 HLA-B27 heavy chain, beta-2-microglobulin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peptide. This assembly takes place in the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endoplasmic reticulum (ER) of the cell. Because the folding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of HLA-B27 is slower than that of other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HLAalleles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improperly folded HLA-B27 proteins are thought to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accumulate in the ER. This misfolding process induces cellular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stress, which leads to autophagy or another process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termed the ER unfolded protein response (UPR), which can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activate the IL-23/IL-17 pathway. Evidence for the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misfolding hypothesis in human disease has thus far been</a:t>
            </a:r>
          </a:p>
          <a:p>
            <a:pPr lvl="2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7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 inflammation of the Uvea:  Characterized by redness, swelling, photophobia, and blurred vision</a:t>
            </a:r>
          </a:p>
          <a:p>
            <a:r>
              <a:rPr lang="en-US" dirty="0"/>
              <a:t>	If left untreated it can lead to vision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3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commonly effects the knees, elbows, and scalp</a:t>
            </a:r>
          </a:p>
          <a:p>
            <a:r>
              <a:rPr lang="en-US" dirty="0"/>
              <a:t>Plaque Psoriasis is the most common type (90% of cases): Red patches with white scales on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00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Arthritogenic hypothesis and molecular mimicry</a:t>
            </a:r>
          </a:p>
          <a:p>
            <a:r>
              <a:rPr lang="en-US" dirty="0"/>
              <a:t>Can also be caused by enteritis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0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commonly effects the knees and ankles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70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“Sausage Digits”</a:t>
            </a:r>
          </a:p>
          <a:p>
            <a:r>
              <a:rPr lang="en-US" dirty="0"/>
              <a:t>	Swelling of the entire digit- less common manifestation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67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modified New York Criteria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7B73-A92F-4AF3-84DA-FA4066C830C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F310-728E-4C4F-9128-50E319EE3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F0DC4-7070-4A2C-9439-F47D0320E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00140-FEDE-44E0-9E0F-038E5951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CA271-E9C7-4AD1-BE70-BAA3DC16C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63CF5-45A0-4715-B7BB-A830AEEC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2031B-099E-4BEC-828A-5EEE068A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A1331-BBB3-4710-8A99-27276AD62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E0448-B49D-48D4-B322-300F51E84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1FC5-0FE2-4A6E-9C3C-7550F7E3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4161-FB3D-4360-BED2-D46D67A2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8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7B3E8-C8BB-4F62-A3AE-A23C41326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1AE07-7B1C-4DA3-986C-66DB41918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2317-EC59-4999-8186-C7A1B7C4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2F01E-5166-483E-9A2C-FE2706F2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B3594-CB2F-4EE5-8C27-5FB98470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1011-3AB5-498A-B6D9-61E39D9F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0BFF-2D57-4636-861E-BC95FFBF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E654-5392-4B1E-9A22-66FE20ED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2486-0BEB-48E4-AF3A-5EEEAA6C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D3292-C301-4A04-A0ED-AAAFD3EA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370D0-6DF7-426C-A902-4AC8EB72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3280F-2E35-4DAE-96BA-F9A0CDB4F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6BB9-756E-45AD-BD78-84CBA11F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2B25F-9B2B-4050-98A1-2A8190E4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047D-03FA-4684-8B5E-01CAE6B7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E952-597B-4F34-BC29-C33B70A2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98C1E-FE16-4E62-80FD-4686B9B10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A7261-FCE7-4CE3-ACA4-A4FEA01B8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50E7C-B4C9-4D97-BB99-F89D8E4C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7D6FA-3D45-466B-94A6-B87F68C8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6A10-7932-47FA-8DEB-5305AB25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1-D4A9-499D-B7A5-EF78A6DB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104D1-5448-4150-B90E-4541C21D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BA56E-D271-40F6-9593-60D412B2F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3E30F-DA77-4931-92D1-D812A904A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C267A-6BA7-4EB2-8492-A260F68A0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333D7-CB2F-40DD-A1F4-35C5F6D6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30723-1DEB-43BB-BB03-D63630E1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BDF6D-8EB0-402A-BC6B-25625E15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E14A-3896-4E93-A267-3EBF9D9F8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05644-80A5-4468-8A6E-7B425B1A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755848-CC11-462B-9268-EE8CEB8B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BDC70-C376-4E0A-B68F-CEB806F3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348C4-28F2-4810-84F1-5A0031D3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FF8C2E-2CE0-41A9-9746-1453311E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EE754-ABC5-4410-B652-C2274C82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E9211-CACB-49EE-A435-CB59A717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22CE-5A6E-4CC3-AB09-5C349522F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05073-224D-4E42-9D65-1E5BE0F33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B557B-A9C3-45FF-9C5E-A6753994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B31A3-38B6-486A-84F0-E6C22FD4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90B72-18AC-4CD9-B33B-3D9BD4EB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4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449E-6E75-4131-A931-18C27F17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47673-DC4E-4CC9-AA40-742DB4285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44F8-32F7-4D61-B899-BD6113D35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CAD1B-8352-4200-96EE-5860CA6D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FEFF7-EFF7-4744-8DCC-4263B37F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B8EF3-AF1B-4E4D-859D-F7997A9E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6EFA9-9C52-4398-B253-A1F9D4143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8BBF7-7439-42BB-8CC2-75BD01880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F5244-0220-48A4-B3BB-2442EAEA0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20D0-2470-4D59-9B56-9160FFCCFDDB}" type="datetimeFigureOut">
              <a:rPr lang="en-US" smtClean="0"/>
              <a:t>4/6/2018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0C80E-550C-4A2D-8B53-A4F393060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26D4-61CD-4742-834F-E0BA4FC2F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D907-DC26-4573-90D1-380E96E675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1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14CB7-CCB6-4A6F-A1EE-73F5B12D7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Non-structural causes of low back pain: Spondyloarthritis (SpA)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253A17-7706-446D-AA8F-1D0028440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04674"/>
            <a:ext cx="9144000" cy="225758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Drew Trainor, DO MS FAAPMR FAAPM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dtrainor@denverbackpainspecialists.com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512A5-7264-41F6-99F4-161C027A7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4423892"/>
            <a:ext cx="42195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0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02EA-FD76-4EC1-9998-E66185638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24D60-7574-43BE-81DA-121DCC240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914774" cy="39147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1AE0D-F8B3-4BF7-A671-1298E21AC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4" y="1690687"/>
            <a:ext cx="3914775" cy="3914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E9E2ED-CB29-47A3-BB0E-CFAF80A0C96B}"/>
              </a:ext>
            </a:extLst>
          </p:cNvPr>
          <p:cNvSpPr txBox="1"/>
          <p:nvPr/>
        </p:nvSpPr>
        <p:spPr>
          <a:xfrm>
            <a:off x="2386012" y="5961514"/>
            <a:ext cx="741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75% IMPROVEMENT IN ANESTHETIC PHASE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71C349-BB79-4B82-96CB-630F3A8290E9}"/>
              </a:ext>
            </a:extLst>
          </p:cNvPr>
          <p:cNvSpPr/>
          <p:nvPr/>
        </p:nvSpPr>
        <p:spPr>
          <a:xfrm>
            <a:off x="981512" y="1795245"/>
            <a:ext cx="469783" cy="402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B8C037-7CFB-4DC1-9948-4142CD8A938C}"/>
              </a:ext>
            </a:extLst>
          </p:cNvPr>
          <p:cNvSpPr/>
          <p:nvPr/>
        </p:nvSpPr>
        <p:spPr>
          <a:xfrm>
            <a:off x="7122253" y="1778466"/>
            <a:ext cx="461395" cy="4278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9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20CC-B8E7-46F1-B24C-7F4C5007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45026-5498-4466-A8F9-21AA8959B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HLA-B27 – Positive</a:t>
            </a:r>
          </a:p>
          <a:p>
            <a:r>
              <a:rPr lang="en-US" dirty="0"/>
              <a:t>CRP – Elevated</a:t>
            </a:r>
          </a:p>
          <a:p>
            <a:r>
              <a:rPr lang="en-US" dirty="0"/>
              <a:t>ESR – Elevated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6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ECC4-E881-4264-AC88-70EDD11F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5056-B1E2-40FC-8AE8-3B88EB182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  <a:p>
            <a:pPr lvl="1"/>
            <a:r>
              <a:rPr lang="en-US" dirty="0"/>
              <a:t>Rheumatology referral for consideration of TNF inhibitor therapy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83B37-E785-42F8-8FE0-0AACB59E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090863"/>
            <a:ext cx="6858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2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164E-D23E-4614-A049-55BB2F87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Spondyloarthritis (SpA)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DAC0-6B2C-4F08-9F5B-29F3B3EE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Ankylosing Spondylitis (AS)</a:t>
            </a:r>
          </a:p>
          <a:p>
            <a:r>
              <a:rPr lang="en-US" dirty="0"/>
              <a:t>Non-radiographic axial spondyloarthritis (nr-SpA)</a:t>
            </a:r>
          </a:p>
          <a:p>
            <a:r>
              <a:rPr lang="en-US" dirty="0"/>
              <a:t>Psoriatic arthritis</a:t>
            </a:r>
          </a:p>
          <a:p>
            <a:r>
              <a:rPr lang="en-US" dirty="0"/>
              <a:t>Arthritis associated with inflammatory bowel disease (IBD-SpA)</a:t>
            </a:r>
          </a:p>
          <a:p>
            <a:pPr lvl="1"/>
            <a:r>
              <a:rPr lang="en-US" dirty="0"/>
              <a:t>Ulcerative colitis and Crohn’s disease</a:t>
            </a:r>
          </a:p>
          <a:p>
            <a:r>
              <a:rPr lang="en-US" dirty="0"/>
              <a:t>Reactive arthritis (ReA)</a:t>
            </a:r>
          </a:p>
          <a:p>
            <a:pPr lvl="1"/>
            <a:r>
              <a:rPr lang="en-US" dirty="0"/>
              <a:t>chlamydia, campylobacter, salmonella, shigella</a:t>
            </a:r>
          </a:p>
          <a:p>
            <a:r>
              <a:rPr lang="en-US" dirty="0"/>
              <a:t>Undifferentiated Spondyloarthropathy (uSpA)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6180-1D7C-4CC1-A215-1BA73650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Spondyloarthritis (SpA)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727B-E51C-4F1E-B1BE-09B802A5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recent classification</a:t>
            </a:r>
          </a:p>
          <a:p>
            <a:pPr lvl="1"/>
            <a:r>
              <a:rPr lang="en-US" dirty="0"/>
              <a:t>Axial </a:t>
            </a:r>
          </a:p>
          <a:p>
            <a:pPr lvl="1"/>
            <a:r>
              <a:rPr lang="en-US" dirty="0"/>
              <a:t>Peripheral</a:t>
            </a:r>
          </a:p>
          <a:p>
            <a:r>
              <a:rPr lang="en-US" dirty="0"/>
              <a:t>Share many phenotypical characteristics (discussed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250760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733A-46B6-4607-A7A8-3BF461DDE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496DB-D525-4B14-8141-C31608101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incidence and prevalence than we realize</a:t>
            </a:r>
          </a:p>
          <a:p>
            <a:r>
              <a:rPr lang="en-US" dirty="0"/>
              <a:t>Early identification has consequences</a:t>
            </a:r>
          </a:p>
          <a:p>
            <a:pPr lvl="1"/>
            <a:r>
              <a:rPr lang="en-US" dirty="0"/>
              <a:t>Early treatment makes a difference</a:t>
            </a:r>
          </a:p>
          <a:p>
            <a:r>
              <a:rPr lang="en-US" dirty="0"/>
              <a:t>As surgeons, pain physicians, and physiatrists will likely be the first ones to encounter these patients</a:t>
            </a:r>
          </a:p>
          <a:p>
            <a:pPr lvl="1"/>
            <a:r>
              <a:rPr lang="en-US" dirty="0"/>
              <a:t>Back pain is most common presenting complaints</a:t>
            </a:r>
          </a:p>
        </p:txBody>
      </p:sp>
    </p:spTree>
    <p:extLst>
      <p:ext uri="{BB962C8B-B14F-4D97-AF65-F5344CB8AC3E}">
        <p14:creationId xmlns:p14="http://schemas.microsoft.com/office/powerpoint/2010/main" val="59513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EA4F-8848-487E-AA0E-87C8E002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SpA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79555-2CD1-4821-A692-3BF4AA2E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  <a:p>
            <a:pPr lvl="1"/>
            <a:r>
              <a:rPr lang="en-US" dirty="0"/>
              <a:t>0.48 to 63/100,000</a:t>
            </a:r>
          </a:p>
          <a:p>
            <a:r>
              <a:rPr lang="en-US" dirty="0"/>
              <a:t>Prevalence</a:t>
            </a:r>
          </a:p>
          <a:p>
            <a:pPr lvl="1"/>
            <a:r>
              <a:rPr lang="en-US" dirty="0"/>
              <a:t>0.1% to 2.5% in general population</a:t>
            </a:r>
          </a:p>
          <a:p>
            <a:pPr lvl="2"/>
            <a:r>
              <a:rPr lang="en-US" dirty="0"/>
              <a:t>4 million people in the U.S. living with SpA</a:t>
            </a:r>
          </a:p>
          <a:p>
            <a:pPr lvl="1"/>
            <a:r>
              <a:rPr lang="en-US" dirty="0"/>
              <a:t>Estimated to be 5% in the low back pain population</a:t>
            </a:r>
          </a:p>
          <a:p>
            <a:pPr lvl="2"/>
            <a:r>
              <a:rPr lang="en-US" dirty="0"/>
              <a:t>Should see more than one patient per week</a:t>
            </a:r>
          </a:p>
          <a:p>
            <a:pPr lvl="1"/>
            <a:r>
              <a:rPr lang="en-US" dirty="0"/>
              <a:t>Higher than rheumatoid arthritis (RA)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0E969-35FE-429C-972F-F058B102ACD8}"/>
              </a:ext>
            </a:extLst>
          </p:cNvPr>
          <p:cNvSpPr txBox="1"/>
          <p:nvPr/>
        </p:nvSpPr>
        <p:spPr>
          <a:xfrm>
            <a:off x="1337442" y="6311900"/>
            <a:ext cx="10016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 J Environ Health Res. 2015;25(3):322-9.  Curr Rheumatol Rep 2013; 15:351.  J Rheumatol 1994; 21:2281-2285</a:t>
            </a:r>
          </a:p>
        </p:txBody>
      </p:sp>
    </p:spTree>
    <p:extLst>
      <p:ext uri="{BB962C8B-B14F-4D97-AF65-F5344CB8AC3E}">
        <p14:creationId xmlns:p14="http://schemas.microsoft.com/office/powerpoint/2010/main" val="324165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29CF6-96AB-4E86-AC88-15BE82B5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</a:t>
            </a:r>
            <a:r>
              <a:rPr lang="en-US" dirty="0" err="1"/>
              <a:t>SpA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E4F8A-93B3-4EBC-A997-1F3DDF793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Heritable</a:t>
            </a:r>
          </a:p>
          <a:p>
            <a:pPr lvl="1"/>
            <a:r>
              <a:rPr lang="en-US" dirty="0"/>
              <a:t>Relative Risk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degree relative: 75.5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 relative: 20.2</a:t>
            </a: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degree relative: 3.5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35768B-37CB-48D6-B102-6796B0F95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4" y="2346713"/>
            <a:ext cx="6478764" cy="281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F919-E50C-49F1-B20C-6D4B7610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 of </a:t>
            </a:r>
            <a:r>
              <a:rPr lang="en-US" dirty="0" err="1"/>
              <a:t>SpA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4C16-1541-47C0-AFE7-86691C6F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well understood</a:t>
            </a:r>
          </a:p>
          <a:p>
            <a:pPr lvl="1"/>
            <a:r>
              <a:rPr lang="en-US" dirty="0"/>
              <a:t>Likely polygenic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3498B7-B241-47D1-8397-FAE5C01AC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6305"/>
            <a:ext cx="4046945" cy="52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F994-6FA7-46E2-89F2-FF0E7116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Pathophysiology of </a:t>
            </a:r>
            <a:r>
              <a:rPr lang="en-US" dirty="0" err="1">
                <a:solidFill>
                  <a:prstClr val="black"/>
                </a:solidFill>
              </a:rPr>
              <a:t>SpA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1CC4A-559F-4999-9E0A-FE7A0F6D0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HLA-B27 by far most common</a:t>
            </a:r>
          </a:p>
          <a:p>
            <a:pPr lvl="1"/>
            <a:r>
              <a:rPr lang="en-US" dirty="0"/>
              <a:t>Present in 70-90% of patients with AS</a:t>
            </a:r>
          </a:p>
          <a:p>
            <a:pPr lvl="1"/>
            <a:r>
              <a:rPr lang="en-US" dirty="0"/>
              <a:t>Present in 6% of general population</a:t>
            </a:r>
          </a:p>
          <a:p>
            <a:pPr lvl="2"/>
            <a:r>
              <a:rPr lang="en-US" dirty="0"/>
              <a:t>NOT required for diagnosis</a:t>
            </a:r>
          </a:p>
          <a:p>
            <a:r>
              <a:rPr lang="en-US" dirty="0"/>
              <a:t>3 main hypothesis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Arthritogenic peptide hypothesis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Heavy chain homodimer hypothesis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HLAB27 misfolding hypothesis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5CA2E-1221-4FF9-A773-804117FE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195" y="878793"/>
            <a:ext cx="2945055" cy="4709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4AEB7-876A-40F9-9078-51CC25CA5719}"/>
              </a:ext>
            </a:extLst>
          </p:cNvPr>
          <p:cNvSpPr txBox="1"/>
          <p:nvPr/>
        </p:nvSpPr>
        <p:spPr>
          <a:xfrm>
            <a:off x="993422" y="6005689"/>
            <a:ext cx="1073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Koning, Anoek De, et al. “Pathophysiology of Axial Spondyloarthritis: Consensus and Controversies.” </a:t>
            </a:r>
            <a:r>
              <a:rPr lang="en-US" i="1"/>
              <a:t>European Journal of Clinical Investigation</a:t>
            </a:r>
            <a:r>
              <a:rPr lang="en-US"/>
              <a:t>, 2018, doi:10.1111/eci.12913.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5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C2E09-97AA-4C12-8782-B72B1416A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833613"/>
            <a:ext cx="3394529" cy="4084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66ECF-D680-4E86-981B-C63A586CF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25" y="593667"/>
            <a:ext cx="4096499" cy="2722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861764-BB2A-4AD3-B594-94357DD02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429000"/>
            <a:ext cx="41433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28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FA04-8F2A-4750-B30B-FB1C9ABA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 of SpA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5F35A-81E3-431D-B6B5-398568D1E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Non-musculoskeletal</a:t>
            </a:r>
          </a:p>
          <a:p>
            <a:pPr lvl="1"/>
            <a:r>
              <a:rPr lang="en-US" dirty="0"/>
              <a:t>Uveitis</a:t>
            </a:r>
          </a:p>
          <a:p>
            <a:pPr lvl="1"/>
            <a:r>
              <a:rPr lang="en-US" dirty="0"/>
              <a:t>Psoriasis</a:t>
            </a:r>
          </a:p>
          <a:p>
            <a:pPr lvl="1"/>
            <a:r>
              <a:rPr lang="en-US" dirty="0"/>
              <a:t>Features of IBD</a:t>
            </a:r>
          </a:p>
          <a:p>
            <a:pPr lvl="1"/>
            <a:r>
              <a:rPr lang="en-US" dirty="0"/>
              <a:t>Genital Lesions</a:t>
            </a:r>
          </a:p>
          <a:p>
            <a:pPr lvl="2"/>
            <a:r>
              <a:rPr lang="en-US" dirty="0"/>
              <a:t>In Reactive Arthritis</a:t>
            </a:r>
          </a:p>
        </p:txBody>
      </p:sp>
    </p:spTree>
    <p:extLst>
      <p:ext uri="{BB962C8B-B14F-4D97-AF65-F5344CB8AC3E}">
        <p14:creationId xmlns:p14="http://schemas.microsoft.com/office/powerpoint/2010/main" val="372888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6B475-505A-4B46-B363-6C53F468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Uveitis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3538E3-9041-45C3-9B20-A4F5A3EDC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3" y="1690688"/>
            <a:ext cx="7620000" cy="3949700"/>
          </a:xfrm>
        </p:spPr>
      </p:pic>
    </p:spTree>
    <p:extLst>
      <p:ext uri="{BB962C8B-B14F-4D97-AF65-F5344CB8AC3E}">
        <p14:creationId xmlns:p14="http://schemas.microsoft.com/office/powerpoint/2010/main" val="71704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0695-8A83-4511-87FB-495108B2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69875-79E4-4760-90B9-DF63F37C4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49" y="2064297"/>
            <a:ext cx="3934263" cy="2360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C9C3F-5BB6-48E9-97FE-8739BFEBC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12" y="2064297"/>
            <a:ext cx="3171166" cy="3162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EE967-1545-4155-8E39-E498F00E9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317" y="2057119"/>
            <a:ext cx="4037834" cy="27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7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5F2F-7817-4357-A199-5A6D1FC0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8BD44-03BA-4871-9FFD-3C9B1819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Abdominal pain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Rectal Bleeding</a:t>
            </a:r>
          </a:p>
          <a:p>
            <a:r>
              <a:rPr lang="en-US" dirty="0"/>
              <a:t>Severe internal cramps/muscle spasms in the region of the pelvis </a:t>
            </a:r>
          </a:p>
          <a:p>
            <a:r>
              <a:rPr lang="en-US" dirty="0"/>
              <a:t>Weight Loss</a:t>
            </a:r>
          </a:p>
        </p:txBody>
      </p:sp>
    </p:spTree>
    <p:extLst>
      <p:ext uri="{BB962C8B-B14F-4D97-AF65-F5344CB8AC3E}">
        <p14:creationId xmlns:p14="http://schemas.microsoft.com/office/powerpoint/2010/main" val="3379894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F3C23-CE93-4816-8DEF-8D489A95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BE5F-9DE0-4501-91BE-CFE12507A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“Can’t see, pee, or climb a tree”</a:t>
            </a:r>
          </a:p>
          <a:p>
            <a:pPr lvl="1"/>
            <a:r>
              <a:rPr lang="en-US" dirty="0"/>
              <a:t>Conjunctivitis</a:t>
            </a:r>
          </a:p>
          <a:p>
            <a:pPr lvl="1"/>
            <a:r>
              <a:rPr lang="en-US" dirty="0"/>
              <a:t>Urethritis</a:t>
            </a:r>
          </a:p>
          <a:p>
            <a:pPr lvl="1"/>
            <a:r>
              <a:rPr lang="en-US" dirty="0"/>
              <a:t>Arthritis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1882E-359A-488E-8A81-DA42C73A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90" y="2486024"/>
            <a:ext cx="4078177" cy="31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47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89FA-4BF7-42B3-9584-F31DFE1E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 of SpA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EF89-64AE-4E55-9591-F0EE8C607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Musculoskeletal features</a:t>
            </a:r>
          </a:p>
          <a:p>
            <a:pPr lvl="1"/>
            <a:r>
              <a:rPr lang="en-US" dirty="0"/>
              <a:t>Inflammatory back pain</a:t>
            </a:r>
          </a:p>
          <a:p>
            <a:pPr lvl="1"/>
            <a:r>
              <a:rPr lang="en-US" dirty="0"/>
              <a:t>Peripheral arthritis</a:t>
            </a:r>
          </a:p>
          <a:p>
            <a:pPr lvl="1"/>
            <a:r>
              <a:rPr lang="en-US" dirty="0"/>
              <a:t>Enthesitis (enthesopathy)</a:t>
            </a:r>
          </a:p>
          <a:p>
            <a:pPr lvl="1"/>
            <a:r>
              <a:rPr lang="en-US" dirty="0"/>
              <a:t>Dactylitis</a:t>
            </a:r>
          </a:p>
        </p:txBody>
      </p:sp>
    </p:spTree>
    <p:extLst>
      <p:ext uri="{BB962C8B-B14F-4D97-AF65-F5344CB8AC3E}">
        <p14:creationId xmlns:p14="http://schemas.microsoft.com/office/powerpoint/2010/main" val="1098009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7F75-ACF9-4189-AC46-1619078E9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Inflammatory Back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061-280D-4851-B073-276A59B0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Young age at onset, typically seen in those under 40 years old</a:t>
            </a:r>
          </a:p>
          <a:p>
            <a:r>
              <a:rPr lang="en-US" dirty="0">
                <a:effectLst/>
              </a:rPr>
              <a:t>Gradual onset of pain</a:t>
            </a:r>
          </a:p>
          <a:p>
            <a:r>
              <a:rPr lang="en-US" dirty="0">
                <a:effectLst/>
              </a:rPr>
              <a:t>Symptoms of back pain improve with exercise</a:t>
            </a:r>
          </a:p>
          <a:p>
            <a:r>
              <a:rPr lang="en-US" dirty="0">
                <a:effectLst/>
              </a:rPr>
              <a:t>Response to NSAIDs</a:t>
            </a:r>
          </a:p>
          <a:p>
            <a:r>
              <a:rPr lang="en-US" dirty="0">
                <a:effectLst/>
              </a:rPr>
              <a:t>Pain does not improve with rest</a:t>
            </a:r>
          </a:p>
          <a:p>
            <a:r>
              <a:rPr lang="en-US" dirty="0">
                <a:effectLst/>
              </a:rPr>
              <a:t>Pain at night, often waking a person in the second half of the night</a:t>
            </a:r>
          </a:p>
          <a:p>
            <a:r>
              <a:rPr lang="en-US" dirty="0">
                <a:effectLst/>
              </a:rPr>
              <a:t>Morning stiffness that lasts for more than 30 minutes</a:t>
            </a:r>
          </a:p>
          <a:p>
            <a:r>
              <a:rPr lang="en-US" dirty="0">
                <a:effectLst/>
              </a:rPr>
              <a:t>Pain lasting for </a:t>
            </a:r>
            <a:r>
              <a:rPr lang="en-US" b="1" dirty="0">
                <a:effectLst/>
              </a:rPr>
              <a:t>more than 3 months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Alternating buttock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14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BAD63-A1F1-4D27-81CB-F0952DA0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Peripheral Arthritis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82B8-D94F-4AA6-B448-5A6168B7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Onset</a:t>
            </a:r>
          </a:p>
          <a:p>
            <a:r>
              <a:rPr lang="en-US" dirty="0"/>
              <a:t>Predominately effects the lower extremities</a:t>
            </a:r>
          </a:p>
          <a:p>
            <a:r>
              <a:rPr lang="en-US" dirty="0"/>
              <a:t>Associated with swelling</a:t>
            </a:r>
          </a:p>
          <a:p>
            <a:r>
              <a:rPr lang="en-US" dirty="0"/>
              <a:t>Usually asymmetric</a:t>
            </a:r>
          </a:p>
          <a:p>
            <a:r>
              <a:rPr lang="en-US" dirty="0"/>
              <a:t>Effects 1 to 3 joints</a:t>
            </a:r>
          </a:p>
          <a:p>
            <a:pPr lvl="1"/>
            <a:r>
              <a:rPr lang="en-US" dirty="0"/>
              <a:t>Oligoarthritis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BAA6B-CF4F-4774-A027-40A7D590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09" y="2940268"/>
            <a:ext cx="4156841" cy="311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63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B0AE-859D-4005-AC28-FCBC6A8C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Enthesitis (enthesopathy)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6766-A80C-420C-AE28-91B13434A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Inflammation</a:t>
            </a:r>
          </a:p>
          <a:p>
            <a:pPr lvl="1"/>
            <a:r>
              <a:rPr lang="en-US" dirty="0"/>
              <a:t>Ligament to bone</a:t>
            </a:r>
          </a:p>
          <a:p>
            <a:pPr lvl="1"/>
            <a:r>
              <a:rPr lang="en-US" dirty="0"/>
              <a:t>Tendon to bone</a:t>
            </a:r>
          </a:p>
          <a:p>
            <a:pPr lvl="1"/>
            <a:r>
              <a:rPr lang="en-US" dirty="0"/>
              <a:t>Joint capsule</a:t>
            </a:r>
          </a:p>
          <a:p>
            <a:pPr lvl="1"/>
            <a:r>
              <a:rPr lang="en-US" dirty="0"/>
              <a:t>Fascia to bone</a:t>
            </a:r>
          </a:p>
          <a:p>
            <a:r>
              <a:rPr lang="en-US" dirty="0"/>
              <a:t>Most commonly manifested as:</a:t>
            </a:r>
          </a:p>
          <a:p>
            <a:pPr lvl="1"/>
            <a:r>
              <a:rPr lang="en-US" dirty="0"/>
              <a:t>Achilles tendinopathy</a:t>
            </a:r>
          </a:p>
          <a:p>
            <a:pPr lvl="1"/>
            <a:r>
              <a:rPr lang="en-US" dirty="0"/>
              <a:t>Plantar fasciitis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32C91-6E2A-4305-BA0D-7CAB6214A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58" y="1322825"/>
            <a:ext cx="3170393" cy="2471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43A5F-9D59-4CFF-961B-FBD1A0AE1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358" y="4147623"/>
            <a:ext cx="2976070" cy="202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5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07D9-304C-4AC0-9AEC-7D818A7B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Dactylitis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EF90E-5309-4DF8-91F1-E7FEE1B8F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90" y="1227740"/>
            <a:ext cx="8229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9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9EEF5-17E9-4037-A681-BE1ED30B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17834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We find what we look for and we look for what we know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1FB4B-6439-48B8-A32F-29D8FDF9A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3270571"/>
            <a:ext cx="2440154" cy="304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25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C5DC0-6926-4390-9CC1-902BB4E64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14" y="1267459"/>
            <a:ext cx="6171002" cy="41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781238-153C-4E2B-AC82-4D6894A5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1330037"/>
            <a:ext cx="7898117" cy="4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8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27204-2CEB-4949-AAF8-3EC8B7113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27" y="1282700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262E-2886-48AF-93F9-14D4711C5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6A6F-4F61-44E8-B294-ACA0D89E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HLA-B27</a:t>
            </a:r>
          </a:p>
          <a:p>
            <a:pPr lvl="1"/>
            <a:r>
              <a:rPr lang="en-US" dirty="0"/>
              <a:t>Positive in 70-90% of patients with AS</a:t>
            </a:r>
          </a:p>
          <a:p>
            <a:pPr lvl="1"/>
            <a:r>
              <a:rPr lang="en-US" dirty="0"/>
              <a:t>Positive in 50% to 70% of patients with other forms of SpA</a:t>
            </a:r>
          </a:p>
          <a:p>
            <a:pPr lvl="2"/>
            <a:r>
              <a:rPr lang="en-US" dirty="0"/>
              <a:t>Note:  HLA-B27 positivity is NOT diagnostic in itself</a:t>
            </a:r>
          </a:p>
          <a:p>
            <a:pPr lvl="3"/>
            <a:r>
              <a:rPr lang="en-US" dirty="0"/>
              <a:t>Note even required for the diagnosis</a:t>
            </a:r>
          </a:p>
          <a:p>
            <a:pPr lvl="4"/>
            <a:r>
              <a:rPr lang="en-US" dirty="0"/>
              <a:t>Seen in 6% of the general population</a:t>
            </a:r>
          </a:p>
          <a:p>
            <a:r>
              <a:rPr lang="en-US" dirty="0"/>
              <a:t>Acute Phase Reactants (ESR and CRP)</a:t>
            </a:r>
          </a:p>
          <a:p>
            <a:pPr lvl="1"/>
            <a:r>
              <a:rPr lang="en-US" dirty="0"/>
              <a:t>Elevated in 35% to 50% of patients</a:t>
            </a:r>
          </a:p>
          <a:p>
            <a:pPr lvl="2"/>
            <a:r>
              <a:rPr lang="en-US" dirty="0"/>
              <a:t>Elevated CRP is an indication of:</a:t>
            </a:r>
          </a:p>
          <a:p>
            <a:pPr lvl="3"/>
            <a:r>
              <a:rPr lang="en-US" dirty="0"/>
              <a:t>Radiographic disease progression</a:t>
            </a:r>
          </a:p>
          <a:p>
            <a:pPr lvl="3"/>
            <a:r>
              <a:rPr lang="en-US" dirty="0"/>
              <a:t>Positive response to TNF alpha inhibitors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82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0507-F502-4463-9A14-57D300A3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8545-76F5-4343-AFC4-9379D1357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 Radiographs</a:t>
            </a:r>
          </a:p>
          <a:p>
            <a:pPr lvl="1"/>
            <a:r>
              <a:rPr lang="en-US" dirty="0"/>
              <a:t>Axial</a:t>
            </a:r>
          </a:p>
          <a:p>
            <a:pPr lvl="2"/>
            <a:r>
              <a:rPr lang="en-US" dirty="0"/>
              <a:t>Only specific finding is evidence of </a:t>
            </a:r>
            <a:r>
              <a:rPr lang="en-US" b="1" dirty="0"/>
              <a:t>sacroiliitis</a:t>
            </a:r>
            <a:r>
              <a:rPr lang="en-US" dirty="0"/>
              <a:t> (images to follow)</a:t>
            </a:r>
          </a:p>
          <a:p>
            <a:pPr lvl="3"/>
            <a:r>
              <a:rPr lang="en-US" dirty="0"/>
              <a:t>May take years to develop</a:t>
            </a:r>
          </a:p>
          <a:p>
            <a:pPr lvl="2"/>
            <a:r>
              <a:rPr lang="en-US" dirty="0"/>
              <a:t>Bridging axial </a:t>
            </a:r>
            <a:r>
              <a:rPr lang="en-US" b="1" dirty="0"/>
              <a:t>syndesmophytes </a:t>
            </a:r>
            <a:r>
              <a:rPr lang="en-US" dirty="0"/>
              <a:t>seen on &lt;5% of patients in the absence of sacroiliitis</a:t>
            </a:r>
          </a:p>
          <a:p>
            <a:pPr lvl="3"/>
            <a:r>
              <a:rPr lang="en-US" dirty="0"/>
              <a:t>50% of patients develop syndesmophytes during course of disease</a:t>
            </a:r>
          </a:p>
          <a:p>
            <a:pPr lvl="1"/>
            <a:r>
              <a:rPr lang="en-US" dirty="0"/>
              <a:t>Peripheral</a:t>
            </a:r>
          </a:p>
          <a:p>
            <a:pPr lvl="2"/>
            <a:r>
              <a:rPr lang="en-US" dirty="0"/>
              <a:t>Erosive joint changes</a:t>
            </a:r>
          </a:p>
          <a:p>
            <a:pPr lvl="2"/>
            <a:r>
              <a:rPr lang="en-US" dirty="0"/>
              <a:t>Evidence of Enthesitis</a:t>
            </a:r>
          </a:p>
        </p:txBody>
      </p:sp>
    </p:spTree>
    <p:extLst>
      <p:ext uri="{BB962C8B-B14F-4D97-AF65-F5344CB8AC3E}">
        <p14:creationId xmlns:p14="http://schemas.microsoft.com/office/powerpoint/2010/main" val="1725125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2D0AC-56C9-4B0D-BD04-A04A31E7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Sacroiliitis on Plain Radiographs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6E65-D57B-4024-A316-DC81AB40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Graded 0 to 4</a:t>
            </a:r>
          </a:p>
          <a:p>
            <a:pPr lvl="1"/>
            <a:r>
              <a:rPr lang="en-US" dirty="0"/>
              <a:t>Grade 0: Normal </a:t>
            </a:r>
          </a:p>
          <a:p>
            <a:pPr lvl="1"/>
            <a:r>
              <a:rPr lang="en-US" dirty="0"/>
              <a:t>Grade 1: Suspicious changes</a:t>
            </a:r>
          </a:p>
          <a:p>
            <a:pPr lvl="1"/>
            <a:r>
              <a:rPr lang="en-US" dirty="0"/>
              <a:t>Grade 2: Minimal abnormality – Small localized areas with erosions or sclerosis, without alteration in the joint width </a:t>
            </a:r>
          </a:p>
          <a:p>
            <a:pPr lvl="1"/>
            <a:r>
              <a:rPr lang="en-US" dirty="0"/>
              <a:t>Grade 3: Unequivocal abnormality – Moderate or advanced sacroiliitis with erosions, evidence of sclerosis, widening, narrowing, or partial ankylosis </a:t>
            </a:r>
          </a:p>
          <a:p>
            <a:pPr lvl="1"/>
            <a:r>
              <a:rPr lang="en-US" dirty="0"/>
              <a:t>Grade 4: Severe abnormality – Total ankylosis </a:t>
            </a:r>
          </a:p>
          <a:p>
            <a:pPr lvl="1"/>
            <a:endParaRPr lang="en-US" dirty="0"/>
          </a:p>
          <a:p>
            <a:r>
              <a:rPr lang="en-US" dirty="0"/>
              <a:t>Considered “Positive for Suggestion of SpA” if:</a:t>
            </a:r>
          </a:p>
          <a:p>
            <a:pPr lvl="1"/>
            <a:r>
              <a:rPr lang="en-US" dirty="0"/>
              <a:t>Grade 2 or higher bilateral</a:t>
            </a:r>
          </a:p>
          <a:p>
            <a:pPr lvl="1"/>
            <a:r>
              <a:rPr lang="en-US" dirty="0"/>
              <a:t>Grade 3 or higher unilateral</a:t>
            </a:r>
          </a:p>
        </p:txBody>
      </p:sp>
    </p:spTree>
    <p:extLst>
      <p:ext uri="{BB962C8B-B14F-4D97-AF65-F5344CB8AC3E}">
        <p14:creationId xmlns:p14="http://schemas.microsoft.com/office/powerpoint/2010/main" val="1796721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85A1-D398-46BE-9800-E38E1C21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Sacroiliitis on Plain Radiographs (Grade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C7315-72AE-45F4-BA25-32963D9E1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4" y="1602581"/>
            <a:ext cx="6747999" cy="4236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0DB8C-45B0-46B9-B30A-652B95C86E90}"/>
              </a:ext>
            </a:extLst>
          </p:cNvPr>
          <p:cNvSpPr txBox="1"/>
          <p:nvPr/>
        </p:nvSpPr>
        <p:spPr>
          <a:xfrm>
            <a:off x="838200" y="5476875"/>
            <a:ext cx="1083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Both sacroiliac (SI) joints show ill-defined margins, sclerosis, and especially at the left SI joint an irregular joint space (grade 2 bilaterally). </a:t>
            </a:r>
          </a:p>
        </p:txBody>
      </p:sp>
    </p:spTree>
    <p:extLst>
      <p:ext uri="{BB962C8B-B14F-4D97-AF65-F5344CB8AC3E}">
        <p14:creationId xmlns:p14="http://schemas.microsoft.com/office/powerpoint/2010/main" val="3106102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F438-3BB4-4E9A-A9BE-D7959C7A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Sacroiliitis on Plain Radiographs (Grade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D4484-F270-49B5-8C79-15E64B7EA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13" y="1556464"/>
            <a:ext cx="7151874" cy="4263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C5E5F-B366-42E9-9178-23AD9E2A3A0E}"/>
              </a:ext>
            </a:extLst>
          </p:cNvPr>
          <p:cNvSpPr txBox="1"/>
          <p:nvPr/>
        </p:nvSpPr>
        <p:spPr>
          <a:xfrm>
            <a:off x="1009650" y="5438685"/>
            <a:ext cx="1071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Sclerosis at the iliac side, widespread erosions, pseudo widening of the joint space, blurring of the joint margins in both sacroiliac (SI) joints (bilateral grade 3). </a:t>
            </a:r>
          </a:p>
        </p:txBody>
      </p:sp>
    </p:spTree>
    <p:extLst>
      <p:ext uri="{BB962C8B-B14F-4D97-AF65-F5344CB8AC3E}">
        <p14:creationId xmlns:p14="http://schemas.microsoft.com/office/powerpoint/2010/main" val="241148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D209-4580-4F64-A07C-F465CD14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Sacroiliitis on Plain Radiographs (Grade 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A393C9-BCCE-4EA3-90B6-70509F185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4" y="1500188"/>
            <a:ext cx="7553725" cy="4494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9523E-D720-44EB-9AE1-A7D084ECD3BC}"/>
              </a:ext>
            </a:extLst>
          </p:cNvPr>
          <p:cNvSpPr txBox="1"/>
          <p:nvPr/>
        </p:nvSpPr>
        <p:spPr>
          <a:xfrm>
            <a:off x="2828925" y="5532990"/>
            <a:ext cx="1058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Both sacroiliac (SI) joints show complete ankylosis (grade 4). </a:t>
            </a:r>
          </a:p>
        </p:txBody>
      </p:sp>
    </p:spTree>
    <p:extLst>
      <p:ext uri="{BB962C8B-B14F-4D97-AF65-F5344CB8AC3E}">
        <p14:creationId xmlns:p14="http://schemas.microsoft.com/office/powerpoint/2010/main" val="3169932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3995-9420-4447-838C-6E7AF42F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Syndesmophytes on Plain Radiographs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1806F-7075-4823-BCD8-ECB72CD1C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358146"/>
            <a:ext cx="5476535" cy="51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3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26F2-FDC6-484C-A63A-4136BBB5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B625-12FF-45A0-BD2B-4E5A2FB9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</a:t>
            </a:r>
          </a:p>
          <a:p>
            <a:r>
              <a:rPr lang="en-US" dirty="0"/>
              <a:t>Epidemiology</a:t>
            </a:r>
          </a:p>
          <a:p>
            <a:r>
              <a:rPr lang="en-US" dirty="0"/>
              <a:t>Pathophysiology</a:t>
            </a:r>
          </a:p>
          <a:p>
            <a:r>
              <a:rPr lang="en-US" dirty="0"/>
              <a:t>Clinical manifestations</a:t>
            </a:r>
          </a:p>
          <a:p>
            <a:r>
              <a:rPr lang="en-US" dirty="0"/>
              <a:t>Laboratory findings</a:t>
            </a:r>
          </a:p>
          <a:p>
            <a:r>
              <a:rPr lang="en-US" dirty="0"/>
              <a:t>Image characteristics</a:t>
            </a:r>
          </a:p>
          <a:p>
            <a:r>
              <a:rPr lang="en-US" dirty="0"/>
              <a:t>Diagnostic Criteria</a:t>
            </a:r>
          </a:p>
          <a:p>
            <a:r>
              <a:rPr lang="en-US" dirty="0"/>
              <a:t>Treatment</a:t>
            </a:r>
          </a:p>
          <a:p>
            <a:r>
              <a:rPr lang="en-US" dirty="0"/>
              <a:t>Questions/Discussion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24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ACD9-F20E-4C85-A5E8-3DFC1921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 from DISH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63936-4144-4506-8E6A-B4A63B38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1431378"/>
            <a:ext cx="7737358" cy="506149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8B0CAA-A507-4FE4-AB66-5E34055899FB}"/>
              </a:ext>
            </a:extLst>
          </p:cNvPr>
          <p:cNvCxnSpPr/>
          <p:nvPr/>
        </p:nvCxnSpPr>
        <p:spPr>
          <a:xfrm>
            <a:off x="1798655" y="3597310"/>
            <a:ext cx="724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7D5715-2CA9-4223-9F80-D6CF8CF1EB51}"/>
              </a:ext>
            </a:extLst>
          </p:cNvPr>
          <p:cNvCxnSpPr/>
          <p:nvPr/>
        </p:nvCxnSpPr>
        <p:spPr>
          <a:xfrm>
            <a:off x="9043516" y="3577213"/>
            <a:ext cx="0" cy="462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C93DE5-F5A4-44E7-A454-D79D853872B7}"/>
              </a:ext>
            </a:extLst>
          </p:cNvPr>
          <p:cNvCxnSpPr/>
          <p:nvPr/>
        </p:nvCxnSpPr>
        <p:spPr>
          <a:xfrm flipH="1">
            <a:off x="1798655" y="4039437"/>
            <a:ext cx="724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597CB1-9BDA-48CC-9038-544B85510CF5}"/>
              </a:ext>
            </a:extLst>
          </p:cNvPr>
          <p:cNvCxnSpPr/>
          <p:nvPr/>
        </p:nvCxnSpPr>
        <p:spPr>
          <a:xfrm>
            <a:off x="1798655" y="3597310"/>
            <a:ext cx="0" cy="442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940B86-ADD9-4FF6-BAF2-98C9E26F0D80}"/>
              </a:ext>
            </a:extLst>
          </p:cNvPr>
          <p:cNvCxnSpPr/>
          <p:nvPr/>
        </p:nvCxnSpPr>
        <p:spPr>
          <a:xfrm>
            <a:off x="1798655" y="4521758"/>
            <a:ext cx="724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952F31-1415-441E-94E4-671472BD8224}"/>
              </a:ext>
            </a:extLst>
          </p:cNvPr>
          <p:cNvCxnSpPr/>
          <p:nvPr/>
        </p:nvCxnSpPr>
        <p:spPr>
          <a:xfrm>
            <a:off x="9043516" y="4511710"/>
            <a:ext cx="0" cy="180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B74516-70C7-44D5-88D8-3676C2675ED2}"/>
              </a:ext>
            </a:extLst>
          </p:cNvPr>
          <p:cNvCxnSpPr/>
          <p:nvPr/>
        </p:nvCxnSpPr>
        <p:spPr>
          <a:xfrm>
            <a:off x="1798655" y="4521758"/>
            <a:ext cx="0" cy="2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767E05-4773-4301-B7F6-1FB5FF666601}"/>
              </a:ext>
            </a:extLst>
          </p:cNvPr>
          <p:cNvCxnSpPr/>
          <p:nvPr/>
        </p:nvCxnSpPr>
        <p:spPr>
          <a:xfrm>
            <a:off x="1798655" y="4692580"/>
            <a:ext cx="724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EC6DA6-B1B6-406D-90D5-7637F29E5EC5}"/>
              </a:ext>
            </a:extLst>
          </p:cNvPr>
          <p:cNvCxnSpPr/>
          <p:nvPr/>
        </p:nvCxnSpPr>
        <p:spPr>
          <a:xfrm>
            <a:off x="1798655" y="5657222"/>
            <a:ext cx="724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316C38-DC06-47FE-A8D9-F725BC6FB6C1}"/>
              </a:ext>
            </a:extLst>
          </p:cNvPr>
          <p:cNvCxnSpPr/>
          <p:nvPr/>
        </p:nvCxnSpPr>
        <p:spPr>
          <a:xfrm>
            <a:off x="9043516" y="5637125"/>
            <a:ext cx="0" cy="502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DC0854-EF00-40E7-866A-9D876875D3A2}"/>
              </a:ext>
            </a:extLst>
          </p:cNvPr>
          <p:cNvCxnSpPr/>
          <p:nvPr/>
        </p:nvCxnSpPr>
        <p:spPr>
          <a:xfrm>
            <a:off x="1798655" y="5657222"/>
            <a:ext cx="0" cy="482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E856A3-7451-4F59-BC2F-7F9F88FB0414}"/>
              </a:ext>
            </a:extLst>
          </p:cNvPr>
          <p:cNvCxnSpPr/>
          <p:nvPr/>
        </p:nvCxnSpPr>
        <p:spPr>
          <a:xfrm>
            <a:off x="1798655" y="6139543"/>
            <a:ext cx="72448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43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A30D-73ED-479D-B27C-F2211392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Findings of Enthesitis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78E81-F641-42CA-8F04-373598AB2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520544"/>
            <a:ext cx="9029700" cy="46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9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C451-14CF-4D80-A5A5-3D0313F3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in the concepts of SpA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05D4D-FBEF-45A4-92ED-022E11F31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Problems with Radiographic Evidence and AS </a:t>
            </a:r>
          </a:p>
          <a:p>
            <a:pPr lvl="1"/>
            <a:r>
              <a:rPr lang="en-US" dirty="0"/>
              <a:t>Decision on radiographs challenging </a:t>
            </a:r>
          </a:p>
          <a:p>
            <a:pPr lvl="1"/>
            <a:r>
              <a:rPr lang="en-US" dirty="0"/>
              <a:t>Late Dx </a:t>
            </a:r>
          </a:p>
          <a:p>
            <a:pPr lvl="2"/>
            <a:r>
              <a:rPr lang="en-US" dirty="0"/>
              <a:t>Miss opportunity for early treatment TNF-alpha antagonists effective </a:t>
            </a:r>
          </a:p>
          <a:p>
            <a:pPr lvl="2"/>
            <a:r>
              <a:rPr lang="en-US" dirty="0"/>
              <a:t>Particularly if start in early stage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Solution: New concepts </a:t>
            </a:r>
          </a:p>
          <a:p>
            <a:pPr lvl="1"/>
            <a:r>
              <a:rPr lang="en-US" dirty="0"/>
              <a:t>Non-radiographic stage of axial SpA identified with MRI </a:t>
            </a:r>
          </a:p>
          <a:p>
            <a:pPr lvl="1"/>
            <a:r>
              <a:rPr lang="en-US" dirty="0"/>
              <a:t>Inflammatory Back Pain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90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CDCF-BF73-4E30-82A0-5E58AAE6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MRI and SpA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133A-5AFA-40F7-866A-1795A853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Sacroiliitis according to the Assessment of SpondyloArthritis International Society (ASAS)</a:t>
            </a:r>
          </a:p>
          <a:p>
            <a:pPr lvl="1"/>
            <a:r>
              <a:rPr lang="en-US" dirty="0"/>
              <a:t>Bone marrow edema (BME)</a:t>
            </a:r>
          </a:p>
          <a:p>
            <a:pPr lvl="2"/>
            <a:r>
              <a:rPr lang="en-US" dirty="0"/>
              <a:t>short tau inversion recovery (STIR)</a:t>
            </a:r>
          </a:p>
          <a:p>
            <a:pPr lvl="2"/>
            <a:r>
              <a:rPr lang="en-US" dirty="0"/>
              <a:t>T2-weighted images with fat suppression</a:t>
            </a:r>
          </a:p>
          <a:p>
            <a:pPr lvl="3"/>
            <a:r>
              <a:rPr lang="en-US" dirty="0"/>
              <a:t>Bright</a:t>
            </a:r>
          </a:p>
          <a:p>
            <a:pPr lvl="3"/>
            <a:r>
              <a:rPr lang="en-US" dirty="0"/>
              <a:t>Dark on T1</a:t>
            </a:r>
          </a:p>
        </p:txBody>
      </p:sp>
    </p:spTree>
    <p:extLst>
      <p:ext uri="{BB962C8B-B14F-4D97-AF65-F5344CB8AC3E}">
        <p14:creationId xmlns:p14="http://schemas.microsoft.com/office/powerpoint/2010/main" val="1871243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2B81-E15E-4017-82D2-70389441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and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E2B06-CE51-4259-8658-09A91E5E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047875"/>
            <a:ext cx="67068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57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4833-0AF2-4895-B40A-1D937A93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and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85A10-AE77-42CD-B034-9BFC2EC78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87" y="1619249"/>
            <a:ext cx="6346876" cy="4724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590E4F-EC46-49B3-8338-94081C4242D9}"/>
              </a:ext>
            </a:extLst>
          </p:cNvPr>
          <p:cNvSpPr txBox="1"/>
          <p:nvPr/>
        </p:nvSpPr>
        <p:spPr>
          <a:xfrm>
            <a:off x="5572125" y="3658283"/>
            <a:ext cx="230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Marrow Edema on T2 weighted images</a:t>
            </a:r>
          </a:p>
        </p:txBody>
      </p:sp>
    </p:spTree>
    <p:extLst>
      <p:ext uri="{BB962C8B-B14F-4D97-AF65-F5344CB8AC3E}">
        <p14:creationId xmlns:p14="http://schemas.microsoft.com/office/powerpoint/2010/main" val="29368696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A469-F96B-465A-A71B-D6212EE3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Criteria- Axial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BF8B20-4865-4BD7-84F6-297C88584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74" y="1949450"/>
            <a:ext cx="8631751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14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044E-236A-4832-A38B-5F234B28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Criteria- Axial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8D1F6-B82F-4AB8-B27C-604D7617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4" y="1487501"/>
            <a:ext cx="7744651" cy="49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09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EF091-CAE0-4C4F-A972-7E704625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Criteria- Peripheral SpA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1E136-520B-426C-8CA2-13E88E23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87" y="1828800"/>
            <a:ext cx="8784076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2877-C53E-4A40-87F6-09C1AB11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B2760-EC22-4C86-A0D5-2C443238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77" y="1957130"/>
            <a:ext cx="8985956" cy="41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01D8-50AC-442C-A9AC-9CD628CD0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5442-9B65-4C5D-B672-78D59BF4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42-year-old female presents with a 4-month history of left buttock pain</a:t>
            </a:r>
          </a:p>
          <a:p>
            <a:r>
              <a:rPr lang="en-US" dirty="0"/>
              <a:t>Deep and aching with radiation into the posterior thigh and buttock</a:t>
            </a:r>
          </a:p>
          <a:p>
            <a:r>
              <a:rPr lang="en-US" dirty="0"/>
              <a:t>Denies numbness, tingling, weakness</a:t>
            </a:r>
          </a:p>
          <a:p>
            <a:r>
              <a:rPr lang="en-US" dirty="0"/>
              <a:t>Associated with &gt;1 hour morning stiffness</a:t>
            </a:r>
          </a:p>
          <a:p>
            <a:r>
              <a:rPr lang="en-US" dirty="0"/>
              <a:t>Pain improves with physical activity</a:t>
            </a:r>
          </a:p>
          <a:p>
            <a:r>
              <a:rPr lang="en-US" dirty="0"/>
              <a:t>Pain was significantly reduced with the use ibuprofen (can no longer take NSAIDs)</a:t>
            </a:r>
          </a:p>
          <a:p>
            <a:r>
              <a:rPr lang="en-US" dirty="0"/>
              <a:t>8-9/10 on NPRS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25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B279-7D73-4105-9A6B-06A95288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9168A2-6479-45D0-9F2C-63D6D508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4274"/>
            <a:ext cx="10668000" cy="32272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EABDEC-4706-4FE2-AD80-181BEBEEB33A}"/>
              </a:ext>
            </a:extLst>
          </p:cNvPr>
          <p:cNvCxnSpPr>
            <a:endCxn id="4" idx="1"/>
          </p:cNvCxnSpPr>
          <p:nvPr/>
        </p:nvCxnSpPr>
        <p:spPr>
          <a:xfrm>
            <a:off x="838200" y="2799644"/>
            <a:ext cx="0" cy="758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60826C-A881-46F9-A74A-62F67EC86B15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838200" y="3557921"/>
            <a:ext cx="1837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204EF1-CAA5-4BE5-8A5B-8EA9FF90ADA1}"/>
              </a:ext>
            </a:extLst>
          </p:cNvPr>
          <p:cNvCxnSpPr/>
          <p:nvPr/>
        </p:nvCxnSpPr>
        <p:spPr>
          <a:xfrm>
            <a:off x="2675467" y="2799644"/>
            <a:ext cx="0" cy="758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710D56-841B-49C0-9016-B7730FECD12A}"/>
              </a:ext>
            </a:extLst>
          </p:cNvPr>
          <p:cNvCxnSpPr/>
          <p:nvPr/>
        </p:nvCxnSpPr>
        <p:spPr>
          <a:xfrm flipH="1">
            <a:off x="838200" y="2799644"/>
            <a:ext cx="1814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64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A37E-1C3F-4D2D-BE2C-4E1B96BB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 Medication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7E55-E878-4D74-8FFC-0554E34EF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Non-steroidal Anti-inflammatories (NSAIDs)</a:t>
            </a:r>
          </a:p>
          <a:p>
            <a:pPr lvl="1"/>
            <a:r>
              <a:rPr lang="en-US" dirty="0"/>
              <a:t>Strongly Recommend </a:t>
            </a:r>
          </a:p>
          <a:p>
            <a:pPr lvl="2"/>
            <a:r>
              <a:rPr lang="en-US" dirty="0"/>
              <a:t>Treatment with NSAIDs</a:t>
            </a:r>
          </a:p>
          <a:p>
            <a:pPr lvl="1"/>
            <a:r>
              <a:rPr lang="en-US" dirty="0"/>
              <a:t>Conditionally Recommend</a:t>
            </a:r>
          </a:p>
          <a:p>
            <a:pPr lvl="2"/>
            <a:r>
              <a:rPr lang="en-US" dirty="0"/>
              <a:t>Continuous treatment with NSAIDs vs. on-demand NSAIDS</a:t>
            </a:r>
          </a:p>
          <a:p>
            <a:pPr lvl="1"/>
            <a:r>
              <a:rPr lang="en-US" dirty="0"/>
              <a:t>No recommendations on any particular NSAID over another</a:t>
            </a:r>
          </a:p>
        </p:txBody>
      </p:sp>
    </p:spTree>
    <p:extLst>
      <p:ext uri="{BB962C8B-B14F-4D97-AF65-F5344CB8AC3E}">
        <p14:creationId xmlns:p14="http://schemas.microsoft.com/office/powerpoint/2010/main" val="4163146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8D54-2F26-43C5-86D5-1AB73D5F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Treatment- Medication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A52E-AB51-4E4D-B422-38C3C67D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50"/>
            <a:ext cx="10515600" cy="4351338"/>
          </a:xfrm>
        </p:spPr>
        <p:txBody>
          <a:bodyPr/>
          <a:lstStyle/>
          <a:p>
            <a:r>
              <a:rPr lang="en-US" dirty="0"/>
              <a:t>NSAIDS</a:t>
            </a:r>
          </a:p>
          <a:p>
            <a:pPr lvl="1"/>
            <a:r>
              <a:rPr lang="en-US" dirty="0"/>
              <a:t>Maximum dose is usually required</a:t>
            </a:r>
          </a:p>
          <a:p>
            <a:pPr lvl="1"/>
            <a:r>
              <a:rPr lang="en-US" dirty="0"/>
              <a:t>70% to 80% of patients with AS report significant improvement</a:t>
            </a:r>
          </a:p>
          <a:p>
            <a:pPr lvl="1"/>
            <a:r>
              <a:rPr lang="en-US" dirty="0"/>
              <a:t>Trials should last at least 4-weeks</a:t>
            </a:r>
          </a:p>
          <a:p>
            <a:pPr lvl="1"/>
            <a:r>
              <a:rPr lang="en-US" dirty="0"/>
              <a:t>Consider more COX-2 selective in addition to GI </a:t>
            </a:r>
            <a:r>
              <a:rPr lang="en-US" dirty="0" err="1"/>
              <a:t>PPx</a:t>
            </a:r>
            <a:endParaRPr lang="en-US" dirty="0"/>
          </a:p>
          <a:p>
            <a:pPr lvl="1"/>
            <a:r>
              <a:rPr lang="en-US" dirty="0"/>
              <a:t>If cardiac risk factors consider naproxen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38D8F-E3B9-4190-A4C8-A94B3B475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866" y="3806825"/>
            <a:ext cx="32956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576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6389-198B-4D3B-8BEC-C8D1C1D9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Treatment- Medication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90CD2-1FE4-4A4D-9DCB-1056932C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 Necrosis Factor Inhibitors (</a:t>
            </a:r>
            <a:r>
              <a:rPr lang="en-US" dirty="0" err="1"/>
              <a:t>TNFi</a:t>
            </a:r>
            <a:r>
              <a:rPr lang="en-US" dirty="0"/>
              <a:t>) (adalimumab, etanercept, and infliximab)</a:t>
            </a:r>
          </a:p>
          <a:p>
            <a:pPr lvl="1"/>
            <a:r>
              <a:rPr lang="en-US" dirty="0"/>
              <a:t>Strongly recommend</a:t>
            </a:r>
          </a:p>
          <a:p>
            <a:pPr lvl="2"/>
            <a:r>
              <a:rPr lang="en-US" dirty="0" err="1"/>
              <a:t>TNFi</a:t>
            </a:r>
            <a:r>
              <a:rPr lang="en-US" dirty="0"/>
              <a:t> in patients with active AS despite treatment with NSAIDs</a:t>
            </a:r>
          </a:p>
          <a:p>
            <a:pPr lvl="1"/>
            <a:r>
              <a:rPr lang="en-US" dirty="0"/>
              <a:t>Do not recommend one </a:t>
            </a:r>
            <a:r>
              <a:rPr lang="en-US" dirty="0" err="1"/>
              <a:t>TNFi</a:t>
            </a:r>
            <a:r>
              <a:rPr lang="en-US" dirty="0"/>
              <a:t> over another, except:</a:t>
            </a:r>
          </a:p>
          <a:p>
            <a:pPr lvl="2"/>
            <a:r>
              <a:rPr lang="en-US" dirty="0"/>
              <a:t>Monoclonal Ab over etanercept in patients with IBD or iritis/uveitis</a:t>
            </a:r>
          </a:p>
        </p:txBody>
      </p:sp>
    </p:spTree>
    <p:extLst>
      <p:ext uri="{BB962C8B-B14F-4D97-AF65-F5344CB8AC3E}">
        <p14:creationId xmlns:p14="http://schemas.microsoft.com/office/powerpoint/2010/main" val="545491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3578-A0F1-499C-BCD7-9B35D3C7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Treatment- Medication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B4C2F-0184-47D3-AC79-51B9A9A8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TNFi</a:t>
            </a:r>
            <a:endParaRPr lang="en-US" dirty="0"/>
          </a:p>
          <a:p>
            <a:pPr lvl="1"/>
            <a:r>
              <a:rPr lang="en-US" dirty="0" err="1"/>
              <a:t>Callhof</a:t>
            </a:r>
            <a:r>
              <a:rPr lang="en-US" dirty="0"/>
              <a:t>, et al. 2014</a:t>
            </a:r>
          </a:p>
          <a:p>
            <a:pPr lvl="2"/>
            <a:r>
              <a:rPr lang="en-US" dirty="0"/>
              <a:t>Systematic Review</a:t>
            </a:r>
          </a:p>
          <a:p>
            <a:pPr lvl="3"/>
            <a:r>
              <a:rPr lang="en-US" dirty="0"/>
              <a:t>2400 patients</a:t>
            </a:r>
          </a:p>
          <a:p>
            <a:pPr lvl="4"/>
            <a:r>
              <a:rPr lang="en-US" dirty="0"/>
              <a:t>Statistically significant improvement in </a:t>
            </a:r>
          </a:p>
          <a:p>
            <a:pPr lvl="5"/>
            <a:r>
              <a:rPr lang="en-US" dirty="0"/>
              <a:t>Disease activity</a:t>
            </a:r>
          </a:p>
          <a:p>
            <a:pPr lvl="5"/>
            <a:r>
              <a:rPr lang="en-US" dirty="0"/>
              <a:t>Function</a:t>
            </a:r>
          </a:p>
          <a:p>
            <a:r>
              <a:rPr lang="en-US" dirty="0"/>
              <a:t>Does timing of treatment matter?</a:t>
            </a:r>
          </a:p>
          <a:p>
            <a:pPr lvl="1"/>
            <a:r>
              <a:rPr lang="en-US" dirty="0"/>
              <a:t>Studies show that patients are more likely to experience remission, if:</a:t>
            </a:r>
          </a:p>
          <a:p>
            <a:pPr lvl="2"/>
            <a:r>
              <a:rPr lang="en-US" dirty="0"/>
              <a:t>Shorter disease duration, which is the best predictor</a:t>
            </a:r>
          </a:p>
          <a:p>
            <a:pPr lvl="2"/>
            <a:r>
              <a:rPr lang="en-US" dirty="0"/>
              <a:t>Elevated CRP</a:t>
            </a:r>
          </a:p>
          <a:p>
            <a:pPr lvl="2"/>
            <a:r>
              <a:rPr lang="en-US" dirty="0"/>
              <a:t>Young age</a:t>
            </a:r>
          </a:p>
          <a:p>
            <a:pPr lvl="3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7687F-117C-449B-A1C5-C18F24DDB48B}"/>
              </a:ext>
            </a:extLst>
          </p:cNvPr>
          <p:cNvSpPr txBox="1"/>
          <p:nvPr/>
        </p:nvSpPr>
        <p:spPr>
          <a:xfrm>
            <a:off x="419100" y="6042026"/>
            <a:ext cx="1161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Callhoff, Johanna, et al. “Efficacy of TNFÎ± Blockers in Patients with Ankylosing Spondylitis and Non-Radiographic Axial Spondyloarthritis: a Meta-Analysis.” </a:t>
            </a:r>
            <a:r>
              <a:rPr lang="en-US" sz="1200" i="1" dirty="0"/>
              <a:t>Annals of the Rheumatic Diseases</a:t>
            </a:r>
            <a:r>
              <a:rPr lang="en-US" sz="1200" dirty="0"/>
              <a:t>, vol. 74, no. 6, 2014, pp. 1241–1248., doi:10.1136/annrheumdis-2014-205322. </a:t>
            </a:r>
          </a:p>
        </p:txBody>
      </p:sp>
    </p:spTree>
    <p:extLst>
      <p:ext uri="{BB962C8B-B14F-4D97-AF65-F5344CB8AC3E}">
        <p14:creationId xmlns:p14="http://schemas.microsoft.com/office/powerpoint/2010/main" val="3719354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B2D3-3AFE-4320-999B-FDA5E7D3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Treatment- Medication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4CB1-BD4D-41EE-BC0C-CF74EEE5D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Glucocorticoids</a:t>
            </a:r>
          </a:p>
          <a:p>
            <a:pPr lvl="1"/>
            <a:r>
              <a:rPr lang="en-US" dirty="0"/>
              <a:t>Strongly recommend</a:t>
            </a:r>
          </a:p>
          <a:p>
            <a:pPr lvl="2"/>
            <a:r>
              <a:rPr lang="en-US" dirty="0"/>
              <a:t>AGAINST the use of systemic steroids</a:t>
            </a:r>
          </a:p>
          <a:p>
            <a:pPr lvl="3"/>
            <a:r>
              <a:rPr lang="en-US" dirty="0"/>
              <a:t>Note: did not address procedural interventions on guidelines</a:t>
            </a:r>
          </a:p>
          <a:p>
            <a:r>
              <a:rPr lang="en-US" dirty="0"/>
              <a:t>Literature Review on Sacroiliac Joint Injections in AS</a:t>
            </a:r>
          </a:p>
          <a:p>
            <a:pPr lvl="1"/>
            <a:r>
              <a:rPr lang="en-US" dirty="0"/>
              <a:t>Limited to case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22752-1B43-4885-B545-769AD0F1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54" y="4216400"/>
            <a:ext cx="3762023" cy="188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254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052F-E29D-477A-A07B-C189DEC3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 DMARDs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64CE-4A98-422E-BCC6-46E32428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DMARDs</a:t>
            </a:r>
          </a:p>
          <a:p>
            <a:pPr lvl="1"/>
            <a:r>
              <a:rPr lang="en-US" dirty="0"/>
              <a:t>Little evidence to support their use in AS</a:t>
            </a:r>
          </a:p>
          <a:p>
            <a:pPr lvl="1"/>
            <a:r>
              <a:rPr lang="en-US" dirty="0"/>
              <a:t>Some evidence that Sulfasalazine may be beneficial</a:t>
            </a:r>
          </a:p>
          <a:p>
            <a:pPr lvl="2"/>
            <a:r>
              <a:rPr lang="en-US" dirty="0"/>
              <a:t>More effective in peripheral disease than axial disease</a:t>
            </a:r>
          </a:p>
        </p:txBody>
      </p:sp>
    </p:spTree>
    <p:extLst>
      <p:ext uri="{BB962C8B-B14F-4D97-AF65-F5344CB8AC3E}">
        <p14:creationId xmlns:p14="http://schemas.microsoft.com/office/powerpoint/2010/main" val="27430642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B001-BAD8-466A-AB35-15762D17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 Physical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6844-D782-4FB2-B588-476C8AC0F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recommend</a:t>
            </a:r>
          </a:p>
          <a:p>
            <a:pPr lvl="1"/>
            <a:r>
              <a:rPr lang="en-US" dirty="0"/>
              <a:t>Physical Therapy vs. no Physical Therapy</a:t>
            </a:r>
          </a:p>
          <a:p>
            <a:r>
              <a:rPr lang="en-US" dirty="0"/>
              <a:t>Conditionally recommend</a:t>
            </a:r>
          </a:p>
          <a:p>
            <a:pPr lvl="1"/>
            <a:r>
              <a:rPr lang="en-US" dirty="0"/>
              <a:t>Active physical therapy (supervised exercise) vs. passive therapy interventions (massage, ultrasound, and other thermal modalities)</a:t>
            </a:r>
          </a:p>
          <a:p>
            <a:pPr lvl="1"/>
            <a:r>
              <a:rPr lang="en-US" dirty="0"/>
              <a:t>Land based vs. aquatic based exercises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95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48F5-4861-473D-8C1B-17B44C1F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 Physical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1F6E-37E9-4010-BC44-3F37EF943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alleviate pain</a:t>
            </a:r>
          </a:p>
          <a:p>
            <a:pPr lvl="1"/>
            <a:r>
              <a:rPr lang="en-US" dirty="0"/>
              <a:t>increase spinal mobility</a:t>
            </a:r>
          </a:p>
          <a:p>
            <a:pPr lvl="1"/>
            <a:r>
              <a:rPr lang="en-US" dirty="0"/>
              <a:t>Improve functional capacity</a:t>
            </a:r>
          </a:p>
          <a:p>
            <a:pPr lvl="1"/>
            <a:r>
              <a:rPr lang="en-US" dirty="0"/>
              <a:t>Reduce morning stiffness</a:t>
            </a:r>
          </a:p>
          <a:p>
            <a:pPr lvl="1"/>
            <a:r>
              <a:rPr lang="en-US" dirty="0"/>
              <a:t>Correct postural deformities</a:t>
            </a:r>
          </a:p>
          <a:p>
            <a:pPr lvl="1"/>
            <a:r>
              <a:rPr lang="en-US" dirty="0"/>
              <a:t>Increase mobility</a:t>
            </a:r>
          </a:p>
          <a:p>
            <a:pPr lvl="1"/>
            <a:r>
              <a:rPr lang="en-US" dirty="0"/>
              <a:t>Improve the psychosocial status of the patients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1DAB3-BAC6-4696-9D8C-8035849D1F88}"/>
              </a:ext>
            </a:extLst>
          </p:cNvPr>
          <p:cNvSpPr txBox="1"/>
          <p:nvPr/>
        </p:nvSpPr>
        <p:spPr>
          <a:xfrm>
            <a:off x="1298222" y="6299200"/>
            <a:ext cx="968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https://www.physio-pedia.com/Ankylosing_Spondylitis</a:t>
            </a:r>
          </a:p>
        </p:txBody>
      </p:sp>
    </p:spTree>
    <p:extLst>
      <p:ext uri="{BB962C8B-B14F-4D97-AF65-F5344CB8AC3E}">
        <p14:creationId xmlns:p14="http://schemas.microsoft.com/office/powerpoint/2010/main" val="2844652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639F-0F48-4CC2-A17F-29BB417F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Treatment- Physical 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3654-6C45-4DDB-8677-9485DB3C1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Common deformities</a:t>
            </a:r>
          </a:p>
          <a:p>
            <a:pPr lvl="1"/>
            <a:r>
              <a:rPr lang="en-US" dirty="0"/>
              <a:t>Excessive Thoracic Kyphosis</a:t>
            </a:r>
          </a:p>
          <a:p>
            <a:pPr lvl="1"/>
            <a:r>
              <a:rPr lang="en-US" dirty="0"/>
              <a:t>Compensatory Cervical Lordosis</a:t>
            </a:r>
          </a:p>
          <a:p>
            <a:pPr lvl="1"/>
            <a:r>
              <a:rPr lang="en-US" dirty="0"/>
              <a:t>Resulting hip flexion contracture</a:t>
            </a:r>
          </a:p>
          <a:p>
            <a:r>
              <a:rPr lang="en-US" dirty="0"/>
              <a:t>Deformity prevention</a:t>
            </a:r>
          </a:p>
          <a:p>
            <a:pPr lvl="1"/>
            <a:r>
              <a:rPr lang="en-US" dirty="0"/>
              <a:t>Proper sleeping posture on a solid, flat bed without pillow. Frequent sleeping or lying in prone position. </a:t>
            </a:r>
          </a:p>
          <a:p>
            <a:pPr lvl="1"/>
            <a:r>
              <a:rPr lang="en-US" dirty="0"/>
              <a:t>Posture exercises with upper back hyperextension (performed with avoidance of lumbar hyperextension). </a:t>
            </a:r>
          </a:p>
          <a:p>
            <a:pPr lvl="1"/>
            <a:r>
              <a:rPr lang="en-US" b="1" dirty="0"/>
              <a:t>Breathing exercises to increase or maintain rib cage excursion</a:t>
            </a:r>
            <a:r>
              <a:rPr lang="en-US" dirty="0"/>
              <a:t>, as well as instruction in abdominothoracic breathing. </a:t>
            </a:r>
          </a:p>
          <a:p>
            <a:pPr lvl="1"/>
            <a:r>
              <a:rPr lang="en-US" dirty="0"/>
              <a:t>Range of motion exercises for hips and knees to prevent flexion limitation and contractures. </a:t>
            </a:r>
          </a:p>
          <a:p>
            <a:pPr lvl="1"/>
            <a:r>
              <a:rPr lang="en-US" dirty="0"/>
              <a:t>Periodic rest periods with avoidance of fatigue. </a:t>
            </a:r>
          </a:p>
          <a:p>
            <a:pPr lvl="1"/>
            <a:r>
              <a:rPr lang="en-US" dirty="0"/>
              <a:t>Bracing or corseting (combined with exercises).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3E8A6-7C09-475A-857A-AEB4C9355477}"/>
              </a:ext>
            </a:extLst>
          </p:cNvPr>
          <p:cNvSpPr txBox="1"/>
          <p:nvPr/>
        </p:nvSpPr>
        <p:spPr>
          <a:xfrm>
            <a:off x="1298222" y="6299200"/>
            <a:ext cx="968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https://www.physio-pedia.com/Ankylosing_Spondylitis</a:t>
            </a:r>
          </a:p>
        </p:txBody>
      </p:sp>
    </p:spTree>
    <p:extLst>
      <p:ext uri="{BB962C8B-B14F-4D97-AF65-F5344CB8AC3E}">
        <p14:creationId xmlns:p14="http://schemas.microsoft.com/office/powerpoint/2010/main" val="198264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B8987-0E13-4B15-9025-BBB7EACB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B0CE-F92E-40D5-8679-51DBD798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Allergies: NKDA</a:t>
            </a:r>
          </a:p>
          <a:p>
            <a:r>
              <a:rPr lang="en-US" dirty="0"/>
              <a:t>Medications: Ambien 5 mg PO QHS PRN</a:t>
            </a:r>
          </a:p>
          <a:p>
            <a:r>
              <a:rPr lang="en-US" dirty="0"/>
              <a:t>Past Medical History:  Ulcerative colitis diagnosed 6-months ago after rupture colon</a:t>
            </a:r>
          </a:p>
          <a:p>
            <a:r>
              <a:rPr lang="en-US" dirty="0"/>
              <a:t>Past Surgical History: Partial colectomy on setting of above</a:t>
            </a:r>
          </a:p>
          <a:p>
            <a:r>
              <a:rPr lang="en-US" dirty="0"/>
              <a:t>Family History:  Non-contributory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94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5AD6-D502-4AC5-A2F8-93CB2CBE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5AFD-3AA1-4D10-AB99-885D3FB2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Conditionally recommend</a:t>
            </a:r>
          </a:p>
          <a:p>
            <a:pPr lvl="1"/>
            <a:r>
              <a:rPr lang="en-US" dirty="0"/>
              <a:t>Screening for osteoporosis/osteopenia with DXA scan</a:t>
            </a:r>
          </a:p>
          <a:p>
            <a:r>
              <a:rPr lang="en-US" dirty="0"/>
              <a:t>Strongly recommend against</a:t>
            </a:r>
          </a:p>
          <a:p>
            <a:pPr lvl="1"/>
            <a:r>
              <a:rPr lang="en-US" dirty="0"/>
              <a:t>Screening for cardiac conduction defects with ECG</a:t>
            </a:r>
          </a:p>
          <a:p>
            <a:pPr lvl="1"/>
            <a:r>
              <a:rPr lang="en-US" dirty="0"/>
              <a:t>Screening for valvular heart disease with Echo</a:t>
            </a:r>
          </a:p>
        </p:txBody>
      </p:sp>
    </p:spTree>
    <p:extLst>
      <p:ext uri="{BB962C8B-B14F-4D97-AF65-F5344CB8AC3E}">
        <p14:creationId xmlns:p14="http://schemas.microsoft.com/office/powerpoint/2010/main" val="3103220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61FE-49FE-4DED-8B84-94D426C6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Laboratory Tests for other Rheumatologic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1D080-F493-49F0-B7E5-C35CD9104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Rheumatoid Factor (RF)- </a:t>
            </a:r>
            <a:r>
              <a:rPr lang="en-US" dirty="0"/>
              <a:t>only positive in 60% of patients at time of diagnosis</a:t>
            </a:r>
          </a:p>
          <a:p>
            <a:r>
              <a:rPr lang="en-US" b="1" dirty="0"/>
              <a:t>Anti-cyclic citrullinated peptide (CCP) antibodies- </a:t>
            </a:r>
            <a:r>
              <a:rPr lang="en-US" dirty="0"/>
              <a:t>highly sensitive (76%) and specific (96%) for RA</a:t>
            </a:r>
          </a:p>
          <a:p>
            <a:r>
              <a:rPr lang="en-US" b="1" dirty="0"/>
              <a:t>Antinuclear antibody (ANA)- </a:t>
            </a:r>
            <a:r>
              <a:rPr lang="en-US" dirty="0"/>
              <a:t>sensitive but not necessarily specific</a:t>
            </a:r>
          </a:p>
          <a:p>
            <a:pPr lvl="1"/>
            <a:r>
              <a:rPr lang="en-US" dirty="0"/>
              <a:t>98% of patients with SLE</a:t>
            </a:r>
          </a:p>
          <a:p>
            <a:pPr lvl="1"/>
            <a:r>
              <a:rPr lang="en-US" dirty="0"/>
              <a:t>40%-to 70% of those with other connective tissue </a:t>
            </a:r>
          </a:p>
          <a:p>
            <a:pPr lvl="1"/>
            <a:r>
              <a:rPr lang="en-US" dirty="0"/>
              <a:t>20% with autoimmune thyroid and liver disease </a:t>
            </a:r>
          </a:p>
          <a:p>
            <a:pPr lvl="1"/>
            <a:r>
              <a:rPr lang="en-US" dirty="0"/>
              <a:t>5% of general population</a:t>
            </a:r>
          </a:p>
          <a:p>
            <a:r>
              <a:rPr lang="en-US" b="1" dirty="0"/>
              <a:t>Anti double-stranded DNA (anti dsDNA)- </a:t>
            </a:r>
            <a:r>
              <a:rPr lang="en-US" dirty="0"/>
              <a:t>specific (95%) but not sensitive (60%) for SLE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4A648-92ED-428D-97D6-5615BF3E54B8}"/>
              </a:ext>
            </a:extLst>
          </p:cNvPr>
          <p:cNvSpPr txBox="1"/>
          <p:nvPr/>
        </p:nvSpPr>
        <p:spPr>
          <a:xfrm>
            <a:off x="1409350" y="6241409"/>
            <a:ext cx="862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Schur, Peter H. “Laboratory Tests in Rheumatic Disorders.” </a:t>
            </a:r>
            <a:r>
              <a:rPr lang="en-US" sz="1200" i="1" dirty="0"/>
              <a:t>Oxford Medicine Online</a:t>
            </a:r>
            <a:r>
              <a:rPr lang="en-US" sz="1200" dirty="0"/>
              <a:t>, 2014, doi:10.1093/med/9780199358274.003.0028</a:t>
            </a:r>
          </a:p>
        </p:txBody>
      </p:sp>
    </p:spTree>
    <p:extLst>
      <p:ext uri="{BB962C8B-B14F-4D97-AF65-F5344CB8AC3E}">
        <p14:creationId xmlns:p14="http://schemas.microsoft.com/office/powerpoint/2010/main" val="1686866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BD366-5585-4A16-A173-526E7944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B040-8B9A-4F19-8C1C-AA50F3B26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Spondyloarthritis</a:t>
            </a:r>
            <a:r>
              <a:rPr lang="en-US" dirty="0"/>
              <a:t> is more common than we realize</a:t>
            </a:r>
          </a:p>
          <a:p>
            <a:pPr lvl="1"/>
            <a:r>
              <a:rPr lang="en-US" dirty="0"/>
              <a:t>If we don’t look for it we won’t find it</a:t>
            </a:r>
          </a:p>
          <a:p>
            <a:r>
              <a:rPr lang="en-US" dirty="0"/>
              <a:t>Early diagnosis is important and associated with higher rate of response to treatment</a:t>
            </a:r>
          </a:p>
          <a:p>
            <a:r>
              <a:rPr lang="en-US" dirty="0"/>
              <a:t>HLA-B27 is common (70-90%) but is NOT required for the diagnosis</a:t>
            </a:r>
          </a:p>
          <a:p>
            <a:r>
              <a:rPr lang="en-US" dirty="0" err="1"/>
              <a:t>Spondyloarthritis</a:t>
            </a:r>
            <a:r>
              <a:rPr lang="en-US" dirty="0"/>
              <a:t> is associated with non-musculoskeletal conditions</a:t>
            </a:r>
          </a:p>
          <a:p>
            <a:pPr lvl="1"/>
            <a:r>
              <a:rPr lang="en-US" dirty="0"/>
              <a:t>ASK as part of HPI in patients with no obvious structural cause of back pain (especially if &lt;45 years)</a:t>
            </a:r>
          </a:p>
          <a:p>
            <a:r>
              <a:rPr lang="en-US" dirty="0"/>
              <a:t>NSAIDs, </a:t>
            </a:r>
            <a:r>
              <a:rPr lang="en-US" dirty="0" err="1"/>
              <a:t>TNFi</a:t>
            </a:r>
            <a:r>
              <a:rPr lang="en-US" dirty="0"/>
              <a:t>, and PT are mainstays of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926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C5CE4-1BBB-4F81-B0EA-53A949E96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/>
          </a:p>
          <a:p>
            <a:pPr marL="0" indent="0" algn="ctr">
              <a:buNone/>
            </a:pPr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741054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A665-409A-43D6-A800-86186763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4CFBD-C1EE-43DB-B6E4-7A2D4B121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Braun J, van den Berg R, Baraliakos X, et al. 2010 update of the ASAS/EULAR recommendations for the management of ankylosing spondylitis. Ann Rheum Dis 2011; 70:896.</a:t>
            </a:r>
          </a:p>
          <a:p>
            <a:r>
              <a:rPr lang="en-US" dirty="0"/>
              <a:t>Zochling J, van der Heijde D, Burgos-Vargas R, et al. ASAS/EULAR recommendations for the management of ankylosing spondylitis. Ann Rheum Dis 2006; 65:442.</a:t>
            </a:r>
          </a:p>
          <a:p>
            <a:r>
              <a:rPr lang="en-US" dirty="0"/>
              <a:t>Smolen JS, Braun J, Dougados M, et al. Treating spondyloarthritis, including ankylosing spondylitis and psoriatic arthritis, to target: recommendations of an international task force. Ann Rheum Dis 2014; 73:6.</a:t>
            </a:r>
          </a:p>
          <a:p>
            <a:r>
              <a:rPr lang="en-US" dirty="0"/>
              <a:t>Ward MM, Deodhar A, Akl EA, et al. American College of Rheumatology/Spondylitis Association of America/Spondyloarthritis Research and Treatment Network 2015 Recommendations for the Treatment of Ankylosing Spondylitis and Nonradiographic Axial Spondyloarthritis. Arthritis Rheumatol 2016; 68:282.</a:t>
            </a:r>
          </a:p>
          <a:p>
            <a:r>
              <a:rPr lang="en-US" dirty="0"/>
              <a:t>Jang JH, Green CE, Assassi S, et al. The contribution of disease activity on functional limitations over time through psychological mediators: a 12-month longitudinal study in patients with ankylosing spondylitis. Rheumatology (Oxford) 2011; 50:2087.</a:t>
            </a:r>
          </a:p>
          <a:p>
            <a:r>
              <a:rPr lang="en-US" dirty="0"/>
              <a:t>Calin A, Garrett S, Whitelock H, et al. A new approach to defining functional ability in ankylosing spondylitis: the development of the Bath Ankylosing Spondylitis Functional Index. J Rheumatol 1994; 21:2281.</a:t>
            </a:r>
          </a:p>
          <a:p>
            <a:r>
              <a:rPr lang="en-US" dirty="0"/>
              <a:t>Bath Ankylosing Spondylitis Functional Index (BASFI) http://basdai.com/BASFI.php (Accessed on February 10, 2014).</a:t>
            </a:r>
          </a:p>
          <a:p>
            <a:r>
              <a:rPr lang="en-US" dirty="0"/>
              <a:t>Doward LC, Spoorenberg A, Cook SA, et al. Development of the ASQoL: a quality of life instrument specific to ankylosing spondylitis. Ann Rheum Dis 2003; 62:20.</a:t>
            </a:r>
          </a:p>
          <a:p>
            <a:r>
              <a:rPr lang="en-US" dirty="0"/>
              <a:t>Ankylosing spondylitis quality of life instrument (ASQol) http://ard.bmj.com.proxy.hsl.ucdenver.edu/content/suppl/2002/12/20/62.1.20.DC1/62120Appendices.pdf (Accessed on February 10, 2014).</a:t>
            </a:r>
          </a:p>
          <a:p>
            <a:r>
              <a:rPr lang="en-US" dirty="0"/>
              <a:t>Garrett S, Jenkinson T, Kennedy LG, et al. A new approach to defining disease status in ankylosing spondylitis: the Bath Ankylosing Spondylitis Disease Activity Index. J Rheumatol 1994; 21:2286.</a:t>
            </a:r>
          </a:p>
          <a:p>
            <a:r>
              <a:rPr lang="en-US" dirty="0"/>
              <a:t>van der Heijde D, Lie E, Kvien TK, et al. ASDAS, a highly discriminatory ASAS-endorsed disease activity score in patients with ankylosing spondylitis. Ann Rheum Dis 2009; 68:1811.</a:t>
            </a:r>
          </a:p>
          <a:p>
            <a:r>
              <a:rPr lang="en-US" dirty="0"/>
              <a:t>Vastesaeger N, Cruyssen BV, Mulero J, et al. ASDAS high disease activity versus BASDAI elevation in patients with ankylosing spondylitis as selection criterion for anti-TNF therapy. Reumatol Clin 2014; 10:204.</a:t>
            </a:r>
          </a:p>
          <a:p>
            <a:r>
              <a:rPr lang="en-US" dirty="0"/>
              <a:t>Assessment of SpondyloArthritis International Society. Ankylosing Spondylitis Disease Activity Score. http://www.asas-group.org/research.php?id=01#null (Accessed on October 15, 2013).</a:t>
            </a:r>
          </a:p>
          <a:p>
            <a:r>
              <a:rPr lang="en-US" dirty="0"/>
              <a:t>Machado P, van der Heijde D. How to measure disease activity in axial spondyloarthritis? Curr Opin Rheumatol 2011; 23:339.</a:t>
            </a:r>
          </a:p>
          <a:p>
            <a:r>
              <a:rPr lang="en-US" dirty="0"/>
              <a:t>Assassi S, Weisman MH, Lee M, et al. New population-based reference values for spinal mobility measures based on the 2009-2010 National Health and Nutrition Examination Survey. Arthritis Rheumatol 2014; 66:2628.</a:t>
            </a:r>
          </a:p>
          <a:p>
            <a:r>
              <a:rPr lang="en-US" dirty="0"/>
              <a:t>Chilton-Mitchell L, Martindale J, Hart A, Goodacre L. Normative values for the Bath Ankylosing Spondylitis Metrology Index in a UK population. Rheumatology (Oxford) 2013; 52:2086.</a:t>
            </a:r>
          </a:p>
          <a:p>
            <a:r>
              <a:rPr lang="en-US" dirty="0"/>
              <a:t>Sieper J, Rudwaleit M, Baraliakos X, et al. The Assessment of SpondyloArthritis international Society (ASAS) handbook: a guide to assess spondyloarthritis. Ann Rheum Dis 2009; 68 Suppl 2:ii1.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7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8DE6-419E-4E39-919E-9F35E726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372A0-7FF3-4F35-8D39-F722B6A96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relevant data</a:t>
            </a:r>
          </a:p>
          <a:p>
            <a:pPr lvl="1"/>
            <a:r>
              <a:rPr lang="en-US" dirty="0"/>
              <a:t>MRI L-spine</a:t>
            </a:r>
          </a:p>
          <a:p>
            <a:pPr lvl="2"/>
            <a:r>
              <a:rPr lang="en-US" dirty="0"/>
              <a:t>Severe left L4-5 facet degeneration with noted synovial cyst</a:t>
            </a:r>
          </a:p>
          <a:p>
            <a:pPr lvl="1"/>
            <a:r>
              <a:rPr lang="en-US" dirty="0"/>
              <a:t>Prior procedures</a:t>
            </a:r>
          </a:p>
          <a:p>
            <a:pPr lvl="2"/>
            <a:r>
              <a:rPr lang="en-US" dirty="0"/>
              <a:t>Left L4-5 facet cyst aspiration and injection</a:t>
            </a:r>
          </a:p>
          <a:p>
            <a:pPr lvl="3"/>
            <a:r>
              <a:rPr lang="en-US" dirty="0"/>
              <a:t>No benefit in anesthetic or corticosteroid phase</a:t>
            </a:r>
          </a:p>
          <a:p>
            <a:pPr lvl="2"/>
            <a:r>
              <a:rPr lang="en-US" dirty="0"/>
              <a:t>Epidural Steroid Injection (type a location unknown by patient)</a:t>
            </a:r>
          </a:p>
          <a:p>
            <a:pPr lvl="3"/>
            <a:r>
              <a:rPr lang="en-US" dirty="0"/>
              <a:t>Non-diagnostic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2EB7-4FC1-46D8-B699-AD37C019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849"/>
            <a:ext cx="10515600" cy="1325563"/>
          </a:xfrm>
        </p:spPr>
        <p:txBody>
          <a:bodyPr/>
          <a:lstStyle/>
          <a:p>
            <a:r>
              <a:rPr lang="en-US" dirty="0"/>
              <a:t>Case, continued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410FC-7158-4F75-9F8C-5C26DCD1D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60487"/>
            <a:ext cx="11525250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44783-0984-4A06-AE94-AD56B4261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0" y="3819525"/>
            <a:ext cx="5590385" cy="22443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A3CDDB-6DB0-4B2A-8630-5B731A97D911}"/>
              </a:ext>
            </a:extLst>
          </p:cNvPr>
          <p:cNvSpPr txBox="1"/>
          <p:nvPr/>
        </p:nvSpPr>
        <p:spPr>
          <a:xfrm>
            <a:off x="838200" y="3248025"/>
            <a:ext cx="313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3D5F9-B6C4-41D3-89F6-6BEAE9D7B1BC}"/>
              </a:ext>
            </a:extLst>
          </p:cNvPr>
          <p:cNvSpPr txBox="1"/>
          <p:nvPr/>
        </p:nvSpPr>
        <p:spPr>
          <a:xfrm>
            <a:off x="7277100" y="4667250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&lt;5 cm excursion indicates lumbar segmental restriction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277AFE-A432-4E39-90FE-4FA4EB64725E}"/>
              </a:ext>
            </a:extLst>
          </p:cNvPr>
          <p:cNvCxnSpPr/>
          <p:nvPr/>
        </p:nvCxnSpPr>
        <p:spPr>
          <a:xfrm>
            <a:off x="5922628" y="2122415"/>
            <a:ext cx="5134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3FA1CA-F59F-4578-B5D9-019EB0E61576}"/>
              </a:ext>
            </a:extLst>
          </p:cNvPr>
          <p:cNvCxnSpPr/>
          <p:nvPr/>
        </p:nvCxnSpPr>
        <p:spPr>
          <a:xfrm>
            <a:off x="4572000" y="2894202"/>
            <a:ext cx="16190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260458-176D-4FE8-B7E0-DB51B77D74B5}"/>
              </a:ext>
            </a:extLst>
          </p:cNvPr>
          <p:cNvCxnSpPr/>
          <p:nvPr/>
        </p:nvCxnSpPr>
        <p:spPr>
          <a:xfrm>
            <a:off x="6870583" y="2885813"/>
            <a:ext cx="1073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3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9DE2-64C3-4610-956D-FEEE5EC0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F397F-6AFA-4589-9F7B-523C15739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  <a:p>
            <a:pPr lvl="1"/>
            <a:r>
              <a:rPr lang="en-US" dirty="0"/>
              <a:t>Therapy:  patient working 100 + hours/week not logistically possible</a:t>
            </a:r>
          </a:p>
          <a:p>
            <a:pPr lvl="1"/>
            <a:r>
              <a:rPr lang="en-US" dirty="0"/>
              <a:t>Medications:  Tylenol 1000 mg PO TID, Tramadol 50 mg PO Q6H PRN, in future consider Celebrex after clearance with GI</a:t>
            </a:r>
          </a:p>
          <a:p>
            <a:pPr lvl="1"/>
            <a:r>
              <a:rPr lang="en-US" dirty="0"/>
              <a:t>Injections:  left SIJ injection under fluoroscopy</a:t>
            </a:r>
          </a:p>
          <a:p>
            <a:pPr lvl="1"/>
            <a:r>
              <a:rPr lang="en-US" dirty="0"/>
              <a:t>Surgical considerations: None.</a:t>
            </a:r>
          </a:p>
          <a:p>
            <a:pPr lvl="1"/>
            <a:r>
              <a:rPr lang="en-US" dirty="0"/>
              <a:t>Diagnostics:  HLA-B27, ESR, CRP</a:t>
            </a:r>
          </a:p>
        </p:txBody>
      </p:sp>
    </p:spTree>
    <p:extLst>
      <p:ext uri="{BB962C8B-B14F-4D97-AF65-F5344CB8AC3E}">
        <p14:creationId xmlns:p14="http://schemas.microsoft.com/office/powerpoint/2010/main" val="2327020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8604</TotalTime>
  <Words>2792</Words>
  <Application>Microsoft Office PowerPoint</Application>
  <PresentationFormat>Widescreen</PresentationFormat>
  <Paragraphs>423</Paragraphs>
  <Slides>64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Office Theme</vt:lpstr>
      <vt:lpstr>Non-structural causes of low back pain: Spondyloarthritis (SpA)</vt:lpstr>
      <vt:lpstr>PowerPoint Presentation</vt:lpstr>
      <vt:lpstr>We find what we look for and we look for what we know</vt:lpstr>
      <vt:lpstr>Lecture Outline</vt:lpstr>
      <vt:lpstr>Case</vt:lpstr>
      <vt:lpstr>Case, continued</vt:lpstr>
      <vt:lpstr>Case, continued</vt:lpstr>
      <vt:lpstr>Case, continued</vt:lpstr>
      <vt:lpstr>Case, continued</vt:lpstr>
      <vt:lpstr>Case, continued</vt:lpstr>
      <vt:lpstr>Case, continued</vt:lpstr>
      <vt:lpstr>Case, continued</vt:lpstr>
      <vt:lpstr>Spondyloarthritis (SpA)</vt:lpstr>
      <vt:lpstr>Spondyloarthritis (SpA)</vt:lpstr>
      <vt:lpstr>Why do we care?</vt:lpstr>
      <vt:lpstr>Epidemiology of SpA</vt:lpstr>
      <vt:lpstr>Epidemiology of SpA</vt:lpstr>
      <vt:lpstr>Pathophysiology of SpA</vt:lpstr>
      <vt:lpstr>Pathophysiology of SpA</vt:lpstr>
      <vt:lpstr>Clinical Manifestations of SpA</vt:lpstr>
      <vt:lpstr>Uveitis</vt:lpstr>
      <vt:lpstr>Psoriasis</vt:lpstr>
      <vt:lpstr>IBD</vt:lpstr>
      <vt:lpstr>Reactive Arthritis</vt:lpstr>
      <vt:lpstr>Clinical Manifestations of SpA</vt:lpstr>
      <vt:lpstr>Inflammatory Back Pain</vt:lpstr>
      <vt:lpstr>Peripheral Arthritis</vt:lpstr>
      <vt:lpstr>Enthesitis (enthesopathy) </vt:lpstr>
      <vt:lpstr>Dactylitis </vt:lpstr>
      <vt:lpstr>PowerPoint Presentation</vt:lpstr>
      <vt:lpstr>PowerPoint Presentation</vt:lpstr>
      <vt:lpstr>PowerPoint Presentation</vt:lpstr>
      <vt:lpstr>Laboratory Findings</vt:lpstr>
      <vt:lpstr>Imaging Findings</vt:lpstr>
      <vt:lpstr>Sacroiliitis on Plain Radiographs</vt:lpstr>
      <vt:lpstr>Sacroiliitis on Plain Radiographs (Grade 2)</vt:lpstr>
      <vt:lpstr>Sacroiliitis on Plain Radiographs (Grade 3)</vt:lpstr>
      <vt:lpstr>Sacroiliitis on Plain Radiographs (Grade 4)</vt:lpstr>
      <vt:lpstr>Syndesmophytes on Plain Radiographs</vt:lpstr>
      <vt:lpstr>Differentiation from DISH</vt:lpstr>
      <vt:lpstr>Imaging Findings of Enthesitis</vt:lpstr>
      <vt:lpstr>Evolution in the concepts of SpA</vt:lpstr>
      <vt:lpstr>MRI and SpA</vt:lpstr>
      <vt:lpstr>MRI and SpA</vt:lpstr>
      <vt:lpstr>MRI and SpA</vt:lpstr>
      <vt:lpstr>Diagnostic Criteria- Axial SpA</vt:lpstr>
      <vt:lpstr>Diagnostic Criteria- Axial SpA</vt:lpstr>
      <vt:lpstr>Diagnostic Criteria- Peripheral SpA</vt:lpstr>
      <vt:lpstr>Treatment</vt:lpstr>
      <vt:lpstr>Treatment</vt:lpstr>
      <vt:lpstr>Treatment- Medication Management</vt:lpstr>
      <vt:lpstr>Treatment- Medication Management</vt:lpstr>
      <vt:lpstr>Treatment- Medication Management</vt:lpstr>
      <vt:lpstr>Treatment- Medication Management</vt:lpstr>
      <vt:lpstr>Treatment- Medication Management</vt:lpstr>
      <vt:lpstr>Treatment- DMARDs</vt:lpstr>
      <vt:lpstr>Treatment- Physical Therapy</vt:lpstr>
      <vt:lpstr>Treatment- Physical Therapy</vt:lpstr>
      <vt:lpstr>Treatment- Physical Therapy</vt:lpstr>
      <vt:lpstr>Treatment- Prevention</vt:lpstr>
      <vt:lpstr>Common Laboratory Tests for other Rheumatologic Diseases</vt:lpstr>
      <vt:lpstr>Conclusions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Trainor</dc:creator>
  <cp:lastModifiedBy>Drew Trainor</cp:lastModifiedBy>
  <cp:revision>69</cp:revision>
  <dcterms:created xsi:type="dcterms:W3CDTF">2018-02-27T19:46:14Z</dcterms:created>
  <dcterms:modified xsi:type="dcterms:W3CDTF">2018-04-07T12:52:39Z</dcterms:modified>
</cp:coreProperties>
</file>