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charts/chart1.xml" ContentType="application/vnd.openxmlformats-officedocument.drawingml.chart+xml"/>
  <Override PartName="/ppt/media/image17.jpeg" ContentType="image/jpeg"/>
  <Override PartName="/ppt/media/image18.jpeg" ContentType="image/jpeg"/>
  <Override PartName="/ppt/notesSlides/notesSlide1.xml" ContentType="application/vnd.openxmlformats-officedocument.presentationml.notesSlide+xml"/>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765662"/>
          <c:y val="0.122117"/>
          <c:w val="0.576243"/>
          <c:h val="0.78517"/>
        </c:manualLayout>
      </c:layout>
      <c:lineChart>
        <c:grouping val="standard"/>
        <c:varyColors val="0"/>
        <c:ser>
          <c:idx val="0"/>
          <c:order val="0"/>
          <c:tx>
            <c:strRef>
              <c:f>Sheet1!$A$2</c:f>
              <c:strCache>
                <c:ptCount val="1"/>
                <c:pt idx="0">
                  <c:v>MMJ Card Holders 2/28/18</c:v>
                </c:pt>
              </c:strCache>
            </c:strRef>
          </c:tx>
          <c:spPr>
            <a:noFill/>
            <a:ln w="76200" cap="flat">
              <a:solidFill>
                <a:srgbClr val="FFFFFF"/>
              </a:solidFill>
              <a:prstDash val="solid"/>
              <a:bevel/>
            </a:ln>
            <a:effectLst>
              <a:outerShdw sx="100000" sy="100000" kx="0" ky="0" algn="tl" rotWithShape="1" blurRad="12700" dist="38100" dir="2700000">
                <a:srgbClr val="000000">
                  <a:alpha val="100000"/>
                </a:srgbClr>
              </a:outerShdw>
            </a:effectLst>
          </c:spPr>
          <c:marker>
            <c:symbol val="circle"/>
            <c:size val="17"/>
            <c:spPr>
              <a:solidFill>
                <a:srgbClr val="000000">
                  <a:alpha val="0"/>
                </a:srgbClr>
              </a:solidFill>
              <a:ln w="25400" cap="flat">
                <a:solidFill>
                  <a:srgbClr val="FFFFFF"/>
                </a:solidFill>
                <a:prstDash val="solid"/>
                <a:bevel/>
              </a:ln>
              <a:effectLst/>
            </c:spPr>
          </c:marker>
          <c:dLbls>
            <c:numFmt formatCode="0" sourceLinked="0"/>
            <c:txPr>
              <a:bodyPr/>
              <a:lstStyle/>
              <a:p>
                <a:pPr>
                  <a:defRPr b="0" i="0" strike="noStrike" sz="2000" u="none">
                    <a:solidFill>
                      <a:srgbClr val="1E1D13"/>
                    </a:solidFill>
                    <a:latin typeface="Papyrus"/>
                  </a:defRPr>
                </a:pPr>
              </a:p>
            </c:txPr>
            <c:dLblPos val="t"/>
            <c:showLegendKey val="0"/>
            <c:showVal val="0"/>
            <c:showCatName val="0"/>
            <c:showSerName val="0"/>
            <c:showPercent val="0"/>
            <c:showBubbleSize val="0"/>
            <c:showLeaderLines val="0"/>
          </c:dLbls>
          <c:cat>
            <c:strRef>
              <c:f>Sheet1!$B$1:$CU$1</c:f>
              <c:strCache>
                <c:ptCount val="98"/>
                <c:pt idx="0">
                  <c:v>Jan 2009</c:v>
                </c:pt>
                <c:pt idx="1">
                  <c:v> </c:v>
                </c:pt>
                <c:pt idx="2">
                  <c:v> </c:v>
                </c:pt>
                <c:pt idx="3">
                  <c:v> </c:v>
                </c:pt>
                <c:pt idx="4">
                  <c:v> </c:v>
                </c:pt>
                <c:pt idx="5">
                  <c:v> </c:v>
                </c:pt>
                <c:pt idx="6">
                  <c:v> </c:v>
                </c:pt>
                <c:pt idx="7">
                  <c:v> </c:v>
                </c:pt>
                <c:pt idx="8">
                  <c:v> </c:v>
                </c:pt>
                <c:pt idx="9">
                  <c:v> </c:v>
                </c:pt>
                <c:pt idx="10">
                  <c:v> </c:v>
                </c:pt>
                <c:pt idx="11">
                  <c:v> </c:v>
                </c:pt>
                <c:pt idx="12">
                  <c:v/>
                </c:pt>
                <c:pt idx="13">
                  <c:v> </c:v>
                </c:pt>
                <c:pt idx="14">
                  <c:v> </c:v>
                </c:pt>
                <c:pt idx="15">
                  <c:v> </c:v>
                </c:pt>
                <c:pt idx="16">
                  <c:v> </c:v>
                </c:pt>
                <c:pt idx="17">
                  <c:v> </c:v>
                </c:pt>
                <c:pt idx="18">
                  <c:v> </c:v>
                </c:pt>
                <c:pt idx="19">
                  <c:v> </c:v>
                </c:pt>
                <c:pt idx="20">
                  <c:v> </c:v>
                </c:pt>
                <c:pt idx="21">
                  <c:v> </c:v>
                </c:pt>
                <c:pt idx="22">
                  <c:v> </c:v>
                </c:pt>
                <c:pt idx="23">
                  <c:v/>
                </c:pt>
                <c:pt idx="24">
                  <c:v/>
                </c:pt>
                <c:pt idx="25">
                  <c:v> </c:v>
                </c:pt>
                <c:pt idx="26">
                  <c:v> </c:v>
                </c:pt>
                <c:pt idx="27">
                  <c:v> </c:v>
                </c:pt>
                <c:pt idx="28">
                  <c:v> </c:v>
                </c:pt>
                <c:pt idx="29">
                  <c:v> </c:v>
                </c:pt>
                <c:pt idx="30">
                  <c:v> </c:v>
                </c:pt>
                <c:pt idx="31">
                  <c:v> </c:v>
                </c:pt>
                <c:pt idx="32">
                  <c:v> </c:v>
                </c:pt>
                <c:pt idx="33">
                  <c:v> </c:v>
                </c:pt>
                <c:pt idx="34">
                  <c:v> </c:v>
                </c:pt>
                <c:pt idx="35">
                  <c:v> </c:v>
                </c:pt>
                <c:pt idx="36">
                  <c:v>Jan 2013</c:v>
                </c:pt>
                <c:pt idx="37">
                  <c:v> </c:v>
                </c:pt>
                <c:pt idx="38">
                  <c:v> </c:v>
                </c:pt>
                <c:pt idx="39">
                  <c:v> </c:v>
                </c:pt>
                <c:pt idx="40">
                  <c:v> </c:v>
                </c:pt>
                <c:pt idx="41">
                  <c:v> </c:v>
                </c:pt>
                <c:pt idx="42">
                  <c:v> </c:v>
                </c:pt>
                <c:pt idx="43">
                  <c:v> </c:v>
                </c:pt>
                <c:pt idx="44">
                  <c:v/>
                </c:pt>
                <c:pt idx="45">
                  <c:v/>
                </c:pt>
                <c:pt idx="46">
                  <c:v/>
                </c:pt>
                <c:pt idx="47">
                  <c:v/>
                </c:pt>
                <c:pt idx="48">
                  <c:v/>
                </c:pt>
                <c:pt idx="49">
                  <c:v/>
                </c:pt>
                <c:pt idx="50">
                  <c:v/>
                </c:pt>
                <c:pt idx="51">
                  <c:v/>
                </c:pt>
                <c:pt idx="52">
                  <c:v/>
                </c:pt>
                <c:pt idx="53">
                  <c:v/>
                </c:pt>
                <c:pt idx="54">
                  <c:v/>
                </c:pt>
                <c:pt idx="55">
                  <c:v/>
                </c:pt>
                <c:pt idx="56">
                  <c:v/>
                </c:pt>
                <c:pt idx="57">
                  <c:v/>
                </c:pt>
                <c:pt idx="58">
                  <c:v/>
                </c:pt>
                <c:pt idx="59">
                  <c:v/>
                </c:pt>
                <c:pt idx="60">
                  <c:v>Jan 2015</c:v>
                </c:pt>
                <c:pt idx="61">
                  <c:v/>
                </c:pt>
                <c:pt idx="62">
                  <c:v/>
                </c:pt>
                <c:pt idx="63">
                  <c:v/>
                </c:pt>
                <c:pt idx="64">
                  <c:v/>
                </c:pt>
                <c:pt idx="65">
                  <c:v/>
                </c:pt>
                <c:pt idx="66">
                  <c:v/>
                </c:pt>
                <c:pt idx="67">
                  <c:v/>
                </c:pt>
                <c:pt idx="68">
                  <c:v/>
                </c:pt>
                <c:pt idx="69">
                  <c:v/>
                </c:pt>
                <c:pt idx="70">
                  <c:v/>
                </c:pt>
                <c:pt idx="71">
                  <c:v/>
                </c:pt>
                <c:pt idx="72">
                  <c:v>Jan 2016</c:v>
                </c:pt>
                <c:pt idx="73">
                  <c:v/>
                </c:pt>
                <c:pt idx="74">
                  <c:v/>
                </c:pt>
                <c:pt idx="75">
                  <c:v/>
                </c:pt>
                <c:pt idx="76">
                  <c:v/>
                </c:pt>
                <c:pt idx="77">
                  <c:v/>
                </c:pt>
                <c:pt idx="78">
                  <c:v/>
                </c:pt>
                <c:pt idx="79">
                  <c:v/>
                </c:pt>
                <c:pt idx="80">
                  <c:v/>
                </c:pt>
                <c:pt idx="81">
                  <c:v/>
                </c:pt>
                <c:pt idx="82">
                  <c:v/>
                </c:pt>
                <c:pt idx="83">
                  <c:v/>
                </c:pt>
                <c:pt idx="84">
                  <c:v>Jan 2017</c:v>
                </c:pt>
                <c:pt idx="85">
                  <c:v/>
                </c:pt>
                <c:pt idx="86">
                  <c:v/>
                </c:pt>
                <c:pt idx="87">
                  <c:v/>
                </c:pt>
                <c:pt idx="88">
                  <c:v/>
                </c:pt>
                <c:pt idx="89">
                  <c:v/>
                </c:pt>
                <c:pt idx="90">
                  <c:v/>
                </c:pt>
                <c:pt idx="91">
                  <c:v/>
                </c:pt>
                <c:pt idx="92">
                  <c:v/>
                </c:pt>
                <c:pt idx="93">
                  <c:v/>
                </c:pt>
                <c:pt idx="94">
                  <c:v/>
                </c:pt>
                <c:pt idx="95">
                  <c:v/>
                </c:pt>
                <c:pt idx="96">
                  <c:v>Jan 18</c:v>
                </c:pt>
                <c:pt idx="97">
                  <c:v/>
                </c:pt>
              </c:strCache>
            </c:strRef>
          </c:cat>
          <c:val>
            <c:numRef>
              <c:f>Sheet1!$B$2:$CU$2</c:f>
              <c:numCache>
                <c:ptCount val="98"/>
                <c:pt idx="0">
                  <c:v>5051.000000</c:v>
                </c:pt>
                <c:pt idx="1">
                  <c:v>64733.000000</c:v>
                </c:pt>
                <c:pt idx="2">
                  <c:v>75209.000000</c:v>
                </c:pt>
                <c:pt idx="3">
                  <c:v>82944.000000</c:v>
                </c:pt>
                <c:pt idx="4">
                  <c:v>88900.000000</c:v>
                </c:pt>
                <c:pt idx="5">
                  <c:v>95477.000000</c:v>
                </c:pt>
                <c:pt idx="6">
                  <c:v>99902.000000</c:v>
                </c:pt>
                <c:pt idx="7">
                  <c:v>103468.000000</c:v>
                </c:pt>
                <c:pt idx="8">
                  <c:v>106653.000000</c:v>
                </c:pt>
                <c:pt idx="9">
                  <c:v>110100.000000</c:v>
                </c:pt>
                <c:pt idx="10">
                  <c:v>113577.000000</c:v>
                </c:pt>
                <c:pt idx="11">
                  <c:v>116198.000000</c:v>
                </c:pt>
                <c:pt idx="12">
                  <c:v>118895.000000</c:v>
                </c:pt>
                <c:pt idx="13">
                  <c:v>121430.000000</c:v>
                </c:pt>
                <c:pt idx="14">
                  <c:v>123890.000000</c:v>
                </c:pt>
                <c:pt idx="15">
                  <c:v>126005.000000</c:v>
                </c:pt>
                <c:pt idx="16">
                  <c:v>127444.000000</c:v>
                </c:pt>
                <c:pt idx="17">
                  <c:v>128698.000000</c:v>
                </c:pt>
                <c:pt idx="18">
                  <c:v>127816.000000</c:v>
                </c:pt>
                <c:pt idx="19">
                  <c:v>121476.000000</c:v>
                </c:pt>
                <c:pt idx="20">
                  <c:v>102592.000000</c:v>
                </c:pt>
                <c:pt idx="21">
                  <c:v>88872.000000</c:v>
                </c:pt>
                <c:pt idx="22">
                  <c:v>80558.000000</c:v>
                </c:pt>
                <c:pt idx="23">
                  <c:v>82089.000000</c:v>
                </c:pt>
                <c:pt idx="24">
                  <c:v>85124.000000</c:v>
                </c:pt>
                <c:pt idx="25">
                  <c:v>89646.000000</c:v>
                </c:pt>
                <c:pt idx="26">
                  <c:v>93393.000000</c:v>
                </c:pt>
                <c:pt idx="27">
                  <c:v>96709.000000</c:v>
                </c:pt>
                <c:pt idx="28">
                  <c:v>98910.000000</c:v>
                </c:pt>
                <c:pt idx="29">
                  <c:v>99960.000000</c:v>
                </c:pt>
                <c:pt idx="30">
                  <c:v>101220.000000</c:v>
                </c:pt>
                <c:pt idx="31">
                  <c:v>104138.000000</c:v>
                </c:pt>
                <c:pt idx="32">
                  <c:v>107666.000000</c:v>
                </c:pt>
                <c:pt idx="33">
                  <c:v>108481.000000</c:v>
                </c:pt>
                <c:pt idx="34">
                  <c:v>106763.000000</c:v>
                </c:pt>
                <c:pt idx="35">
                  <c:v>108526.000000</c:v>
                </c:pt>
                <c:pt idx="36">
                  <c:v>108656.000000</c:v>
                </c:pt>
                <c:pt idx="37">
                  <c:v>108951.000000</c:v>
                </c:pt>
                <c:pt idx="38">
                  <c:v>108483.000000</c:v>
                </c:pt>
                <c:pt idx="39">
                  <c:v>107262.000000</c:v>
                </c:pt>
                <c:pt idx="40">
                  <c:v>105886.000000</c:v>
                </c:pt>
                <c:pt idx="41">
                  <c:v>106817.000000</c:v>
                </c:pt>
                <c:pt idx="42">
                  <c:v>109292.000000</c:v>
                </c:pt>
                <c:pt idx="43">
                  <c:v>109622.000000</c:v>
                </c:pt>
                <c:pt idx="44">
                  <c:v>112862.000000</c:v>
                </c:pt>
                <c:pt idx="45">
                  <c:v>112149.000000</c:v>
                </c:pt>
                <c:pt idx="46">
                  <c:v>110785.000000</c:v>
                </c:pt>
                <c:pt idx="47">
                  <c:v>110979.000000</c:v>
                </c:pt>
                <c:pt idx="48">
                  <c:v>110030.000000</c:v>
                </c:pt>
                <c:pt idx="49">
                  <c:v>113441.000000</c:v>
                </c:pt>
                <c:pt idx="50">
                  <c:v>115208.000000</c:v>
                </c:pt>
                <c:pt idx="51">
                  <c:v>116180.000000</c:v>
                </c:pt>
                <c:pt idx="52">
                  <c:v>115210.000000</c:v>
                </c:pt>
                <c:pt idx="53">
                  <c:v>113506.000000</c:v>
                </c:pt>
                <c:pt idx="54">
                  <c:v>111804.000000</c:v>
                </c:pt>
                <c:pt idx="55">
                  <c:v>115710.000000</c:v>
                </c:pt>
                <c:pt idx="56">
                  <c:v>116287.000000</c:v>
                </c:pt>
                <c:pt idx="57">
                  <c:v>117239.000000</c:v>
                </c:pt>
                <c:pt idx="58">
                  <c:v>116216.000000</c:v>
                </c:pt>
                <c:pt idx="59">
                  <c:v>115467.000000</c:v>
                </c:pt>
                <c:pt idx="60">
                  <c:v>115453.000000</c:v>
                </c:pt>
                <c:pt idx="61">
                  <c:v>114290.000000</c:v>
                </c:pt>
                <c:pt idx="62">
                  <c:v>114097.000000</c:v>
                </c:pt>
                <c:pt idx="63">
                  <c:v>114713.000000</c:v>
                </c:pt>
                <c:pt idx="64">
                  <c:v>112859.000000</c:v>
                </c:pt>
                <c:pt idx="65">
                  <c:v>113585.000000</c:v>
                </c:pt>
                <c:pt idx="66">
                  <c:v>113862.000000</c:v>
                </c:pt>
                <c:pt idx="67">
                  <c:v>116117.000000</c:v>
                </c:pt>
                <c:pt idx="68">
                  <c:v>114767.000000</c:v>
                </c:pt>
                <c:pt idx="69">
                  <c:v>114094.000000</c:v>
                </c:pt>
                <c:pt idx="70">
                  <c:v>109922.000000</c:v>
                </c:pt>
                <c:pt idx="71">
                  <c:v>107534.000000</c:v>
                </c:pt>
                <c:pt idx="72">
                  <c:v>107798.000000</c:v>
                </c:pt>
                <c:pt idx="73">
                  <c:v>108675.000000</c:v>
                </c:pt>
                <c:pt idx="74">
                  <c:v>107067.000000</c:v>
                </c:pt>
                <c:pt idx="75">
                  <c:v>105695.000000</c:v>
                </c:pt>
                <c:pt idx="76">
                  <c:v>106066.000000</c:v>
                </c:pt>
                <c:pt idx="77">
                  <c:v>105841.000000</c:v>
                </c:pt>
                <c:pt idx="78">
                  <c:v>102620.000000</c:v>
                </c:pt>
                <c:pt idx="79">
                  <c:v>102830.000000</c:v>
                </c:pt>
                <c:pt idx="80">
                  <c:v>102316.000000</c:v>
                </c:pt>
                <c:pt idx="81">
                  <c:v>102914.000000</c:v>
                </c:pt>
                <c:pt idx="82">
                  <c:v>100503.000000</c:v>
                </c:pt>
                <c:pt idx="83">
                  <c:v>94577.000000</c:v>
                </c:pt>
                <c:pt idx="84">
                  <c:v>86840.000000</c:v>
                </c:pt>
                <c:pt idx="85">
                  <c:v>78369.000000</c:v>
                </c:pt>
                <c:pt idx="86">
                  <c:v>89410.000000</c:v>
                </c:pt>
                <c:pt idx="87">
                  <c:v>88548.000000</c:v>
                </c:pt>
                <c:pt idx="88">
                  <c:v>91658.000000</c:v>
                </c:pt>
                <c:pt idx="89">
                  <c:v>83857.000000</c:v>
                </c:pt>
                <c:pt idx="90">
                  <c:v>91658.000000</c:v>
                </c:pt>
                <c:pt idx="91">
                  <c:v>92655.000000</c:v>
                </c:pt>
                <c:pt idx="92">
                  <c:v>92840.000000</c:v>
                </c:pt>
                <c:pt idx="93">
                  <c:v>91745.000000</c:v>
                </c:pt>
                <c:pt idx="94">
                  <c:v>85396.000000</c:v>
                </c:pt>
                <c:pt idx="95">
                  <c:v>93372.000000</c:v>
                </c:pt>
                <c:pt idx="96">
                  <c:v>93095.000000</c:v>
                </c:pt>
                <c:pt idx="97">
                  <c:v>93314.000000</c:v>
                </c:pt>
              </c:numCache>
            </c:numRef>
          </c:val>
          <c:smooth val="0"/>
        </c:ser>
        <c:marker val="1"/>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1800" u="none">
                <a:solidFill>
                  <a:srgbClr val="FFFFFF"/>
                </a:solidFill>
                <a:latin typeface="Papyrus"/>
              </a:defRPr>
            </a:pPr>
          </a:p>
        </c:txPr>
        <c:crossAx val="2094734553"/>
        <c:crosses val="autoZero"/>
        <c:auto val="1"/>
        <c:lblAlgn val="ctr"/>
        <c:noMultiLvlLbl val="1"/>
      </c:catAx>
      <c:valAx>
        <c:axId val="2094734553"/>
        <c:scaling>
          <c:orientation val="minMax"/>
        </c:scaling>
        <c:delete val="0"/>
        <c:axPos val="l"/>
        <c:majorGridlines>
          <c:spPr>
            <a:ln w="12700" cap="flat">
              <a:solidFill>
                <a:srgbClr val="67573E">
                  <a:alpha val="30000"/>
                </a:srgbClr>
              </a:solidFill>
              <a:prstDash val="solid"/>
              <a:bevel/>
            </a:ln>
          </c:spPr>
        </c:majorGridlines>
        <c:numFmt formatCode="0" sourceLinked="0"/>
        <c:majorTickMark val="none"/>
        <c:minorTickMark val="none"/>
        <c:tickLblPos val="nextTo"/>
        <c:spPr>
          <a:ln w="12700" cap="flat">
            <a:noFill/>
            <a:prstDash val="solid"/>
            <a:miter lim="400000"/>
          </a:ln>
        </c:spPr>
        <c:txPr>
          <a:bodyPr rot="0"/>
          <a:lstStyle/>
          <a:p>
            <a:pPr>
              <a:defRPr b="0" i="0" strike="noStrike" sz="2400" u="none">
                <a:solidFill>
                  <a:srgbClr val="FFFFFF"/>
                </a:solidFill>
                <a:latin typeface="Papyrus"/>
              </a:defRPr>
            </a:pPr>
          </a:p>
        </c:txPr>
        <c:crossAx val="2094734552"/>
        <c:crosses val="autoZero"/>
        <c:crossBetween val="midCat"/>
        <c:majorUnit val="35000"/>
        <c:minorUnit val="17500"/>
      </c:valAx>
      <c:spPr>
        <a:noFill/>
        <a:ln w="12700" cap="flat">
          <a:noFill/>
          <a:miter lim="400000"/>
        </a:ln>
        <a:effectLst/>
      </c:spPr>
    </c:plotArea>
    <c:legend>
      <c:legendPos val="t"/>
      <c:layout>
        <c:manualLayout>
          <c:xMode val="edge"/>
          <c:yMode val="edge"/>
          <c:x val="0"/>
          <c:y val="0"/>
          <c:w val="1"/>
          <c:h val="0.0825978"/>
        </c:manualLayout>
      </c:layout>
      <c:overlay val="1"/>
      <c:spPr>
        <a:noFill/>
        <a:ln w="12700" cap="flat">
          <a:noFill/>
          <a:miter lim="400000"/>
        </a:ln>
        <a:effectLst/>
      </c:spPr>
      <c:txPr>
        <a:bodyPr rot="0"/>
        <a:lstStyle/>
        <a:p>
          <a:pPr>
            <a:defRPr b="0" i="0" strike="noStrike" sz="2400" u="none">
              <a:solidFill>
                <a:srgbClr val="FFFFFF"/>
              </a:solidFill>
              <a:latin typeface="Helvetica Light"/>
            </a:defRPr>
          </a:pPr>
        </a:p>
      </c:txPr>
    </c:legend>
    <c:plotVisOnly val="0"/>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lvl1pPr>
              <a:lnSpc>
                <a:spcPct val="100000"/>
              </a:lnSpc>
              <a:defRPr>
                <a:latin typeface="Helvetica"/>
                <a:ea typeface="Helvetica"/>
                <a:cs typeface="Helvetica"/>
                <a:sym typeface="Helvetica"/>
              </a:defRPr>
            </a:lvl1pPr>
          </a:lstStyle>
          <a:p>
            <a:pPr/>
            <a:r>
              <a:t>Denver post marijuana site proposing this marijuana strain as helping with mental illness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b="1" sz="2800">
                <a:latin typeface="Helvetica"/>
                <a:ea typeface="Helvetica"/>
                <a:cs typeface="Helvetica"/>
                <a:sym typeface="Helvetica"/>
              </a:defRPr>
            </a:lvl1pPr>
          </a:lstStyle>
          <a:p>
            <a:pPr/>
            <a:r>
              <a:t>–Johnny Appleseed</a:t>
            </a:r>
          </a:p>
        </p:txBody>
      </p:sp>
      <p:sp>
        <p:nvSpPr>
          <p:cNvPr id="94" name="“Type a quote here.”"/>
          <p:cNvSpPr txBox="1"/>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pPr/>
            <a:r>
              <a:t>“Type a quote here.”</a:t>
            </a:r>
          </a:p>
        </p:txBody>
      </p:sp>
      <p:sp>
        <p:nvSpPr>
          <p:cNvPr id="95"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781190" y="0"/>
            <a:ext cx="11437906" cy="2054446"/>
          </a:xfrm>
          <a:prstGeom prst="rect">
            <a:avLst/>
          </a:prstGeom>
        </p:spPr>
        <p:txBody>
          <a:bodyPr lIns="38100" tIns="38100" rIns="38100" bIns="38100" anchor="b"/>
          <a:lstStyle>
            <a:lvl1pPr defTabSz="1295400">
              <a:defRPr sz="6400">
                <a:solidFill>
                  <a:srgbClr val="368FAF"/>
                </a:solidFill>
                <a:uFill>
                  <a:solidFill>
                    <a:srgbClr val="368FAF"/>
                  </a:solidFill>
                </a:uFill>
                <a:latin typeface="Helvetica"/>
                <a:ea typeface="Helvetica"/>
                <a:cs typeface="Helvetica"/>
                <a:sym typeface="Helvetica"/>
              </a:defRPr>
            </a:lvl1pPr>
          </a:lstStyle>
          <a:p>
            <a:pPr/>
            <a:r>
              <a:t>Title Text</a:t>
            </a:r>
          </a:p>
        </p:txBody>
      </p:sp>
      <p:sp>
        <p:nvSpPr>
          <p:cNvPr id="118" name="Body Level One…"/>
          <p:cNvSpPr txBox="1"/>
          <p:nvPr>
            <p:ph type="body" idx="1"/>
          </p:nvPr>
        </p:nvSpPr>
        <p:spPr>
          <a:xfrm>
            <a:off x="781190" y="2273300"/>
            <a:ext cx="11437906" cy="7480300"/>
          </a:xfrm>
          <a:prstGeom prst="rect">
            <a:avLst/>
          </a:prstGeom>
        </p:spPr>
        <p:txBody>
          <a:bodyPr lIns="38100" tIns="38100" rIns="38100" bIns="38100" anchor="t"/>
          <a:lstStyle>
            <a:lvl1pPr marL="349250" indent="-349250" defTabSz="1295400">
              <a:spcBef>
                <a:spcPts val="2800"/>
              </a:spcBef>
              <a:buClr>
                <a:srgbClr val="80C4DF"/>
              </a:buClr>
              <a:buSzPct val="110000"/>
              <a:buChar char="●"/>
              <a:defRPr sz="3400">
                <a:solidFill>
                  <a:srgbClr val="6C6C6C"/>
                </a:solidFill>
                <a:uFill>
                  <a:solidFill>
                    <a:srgbClr val="6C6C6C"/>
                  </a:solidFill>
                </a:uFill>
                <a:latin typeface="Helvetica"/>
                <a:ea typeface="Helvetica"/>
                <a:cs typeface="Helvetica"/>
                <a:sym typeface="Helvetica"/>
              </a:defRPr>
            </a:lvl1pPr>
            <a:lvl2pPr marL="730672" indent="-381423" defTabSz="1295400">
              <a:spcBef>
                <a:spcPts val="2800"/>
              </a:spcBef>
              <a:buClr>
                <a:srgbClr val="80C4DF"/>
              </a:buClr>
              <a:buSzPct val="110000"/>
              <a:buChar char="●"/>
              <a:defRPr sz="3400">
                <a:solidFill>
                  <a:srgbClr val="6C6C6C"/>
                </a:solidFill>
                <a:uFill>
                  <a:solidFill>
                    <a:srgbClr val="6C6C6C"/>
                  </a:solidFill>
                </a:uFill>
                <a:latin typeface="Helvetica"/>
                <a:ea typeface="Helvetica"/>
                <a:cs typeface="Helvetica"/>
                <a:sym typeface="Helvetica"/>
              </a:defRPr>
            </a:lvl2pPr>
            <a:lvl3pPr marL="1028925" indent="-343126" defTabSz="1295400">
              <a:spcBef>
                <a:spcPts val="2800"/>
              </a:spcBef>
              <a:buClr>
                <a:srgbClr val="80C4DF"/>
              </a:buClr>
              <a:buSzPct val="110000"/>
              <a:buChar char="●"/>
              <a:defRPr sz="3400">
                <a:solidFill>
                  <a:srgbClr val="6C6C6C"/>
                </a:solidFill>
                <a:uFill>
                  <a:solidFill>
                    <a:srgbClr val="6C6C6C"/>
                  </a:solidFill>
                </a:uFill>
                <a:latin typeface="Helvetica"/>
                <a:ea typeface="Helvetica"/>
                <a:cs typeface="Helvetica"/>
                <a:sym typeface="Helvetica"/>
              </a:defRPr>
            </a:lvl3pPr>
            <a:lvl4pPr marL="1386680" indent="-418305" defTabSz="1295400">
              <a:spcBef>
                <a:spcPts val="2800"/>
              </a:spcBef>
              <a:buClr>
                <a:srgbClr val="80C4DF"/>
              </a:buClr>
              <a:buSzPct val="110000"/>
              <a:buChar char="●"/>
              <a:defRPr sz="3400">
                <a:solidFill>
                  <a:srgbClr val="6C6C6C"/>
                </a:solidFill>
                <a:uFill>
                  <a:solidFill>
                    <a:srgbClr val="6C6C6C"/>
                  </a:solidFill>
                </a:uFill>
                <a:latin typeface="Helvetica"/>
                <a:ea typeface="Helvetica"/>
                <a:cs typeface="Helvetica"/>
                <a:sym typeface="Helvetica"/>
              </a:defRPr>
            </a:lvl4pPr>
            <a:lvl5pPr marL="1663963" indent="-400314" defTabSz="1295400">
              <a:spcBef>
                <a:spcPts val="2800"/>
              </a:spcBef>
              <a:buClr>
                <a:srgbClr val="80C4DF"/>
              </a:buClr>
              <a:buSzPct val="110000"/>
              <a:buChar char="●"/>
              <a:defRPr sz="3400">
                <a:solidFill>
                  <a:srgbClr val="6C6C6C"/>
                </a:solidFill>
                <a:uFill>
                  <a:solidFill>
                    <a:srgbClr val="6C6C6C"/>
                  </a:solidFill>
                </a:u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846218" y="8616784"/>
            <a:ext cx="795215" cy="838201"/>
          </a:xfrm>
          <a:prstGeom prst="rect">
            <a:avLst/>
          </a:prstGeom>
        </p:spPr>
        <p:txBody>
          <a:bodyPr lIns="38100" tIns="38100" rIns="38100" bIns="38100" anchor="ctr"/>
          <a:lstStyle>
            <a:lvl1pPr algn="r" defTabSz="1295400">
              <a:defRPr sz="5000">
                <a:uFill>
                  <a:solidFill>
                    <a:srgbClr val="FFFFFF"/>
                  </a:solidFill>
                </a:u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00200" y="635000"/>
            <a:ext cx="9779000" cy="59182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762000"/>
            <a:ext cx="5334000" cy="82423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762000"/>
            <a:ext cx="5334000" cy="40005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898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762000"/>
            <a:ext cx="533400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762884"/>
            <a:ext cx="5334000" cy="8229601"/>
          </a:xfrm>
          <a:prstGeom prst="rect">
            <a:avLst/>
          </a:prstGeom>
        </p:spPr>
        <p:txBody>
          <a:bodyPr lIns="91439" tIns="45719" rIns="91439" bIns="45719" anchor="t">
            <a:noAutofit/>
          </a:bodyPr>
          <a:lstStyle/>
          <a:p>
            <a:pPr/>
          </a:p>
        </p:txBody>
      </p:sp>
      <p:sp>
        <p:nvSpPr>
          <p:cNvPr id="86"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45599"/>
            <a:ext cx="368504" cy="3810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losangeles.cbslocal.com/2017/02/06/contaminated-medical-marijuana-believed-to-have-killed-california-cancer-patient/#.WJlEKW0Gblg.twitter" TargetMode="External"/></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35.png"/></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ncbi.nlm.nih.gov/pubmed/26103030" TargetMode="Externa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nap.edu/catalog/24625/the-health-effects-of-cannabis-and-cannabinoids-the-current-state"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nationalacademies.org/hmd/Reports/2017/health-effects-of-cannabis-and-cannabinoids.aspx" TargetMode="Externa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nationalacademies.org/hmd/Reports/2017/health-effects-of-cannabis-and-cannabinoids.aspx" TargetMode="Externa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nationalacademies.org/hmd/Reports/2017/health-effects-of-cannabis-and-cannabinoids.aspx" TargetMode="Externa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nationalacademies.org/hmd/Reports/2017/health-effects-of-cannabis-and-cannabinoids.aspx" TargetMode="Externa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tandfonline.com/doi/full/10.1080/24734306.2017.1392715" TargetMode="Externa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archinte.jamanetwork.com/article.aspx?articleid=1898878" TargetMode="Externa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painmedicinenews.com/Policy-Management/Article/09-16/Medical-Marijuana-State-Laws-Associated-With-Reduced-Medicare-Prescriptions/37747/ses=ogst" TargetMode="Externa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cpr.org/news/story/colorado-drug-overdoses-almost-every-county-and-ahead-national-average" TargetMode="Externa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painmedicinenews.com/Policy-Management/Article/09-16/Medical-Marijuana-State-Laws-Associated-With-Reduced-Medicare-Prescriptions/37747/ses=ogst" TargetMode="Externa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painmedicinenews.com/Policy-Management/Article/09-16/Medical-Marijuana-State-Laws-Associated-With-Reduced-Medicare-Prescriptions/37747/ses=ogst" TargetMode="Externa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ajp.psychiatryonline.org/doi/abs/10.1176/appi.ajp.2017.17040413" TargetMode="External"/><Relationship Id="rId3" Type="http://schemas.openxmlformats.org/officeDocument/2006/relationships/hyperlink" Target="https://www.healthdata.gov" TargetMode="External"/><Relationship Id="rId4" Type="http://schemas.openxmlformats.org/officeDocument/2006/relationships/hyperlink" Target="https://www.drugabuse.gov/news-events/news-releases/2017/09/marijuana-use-associated-increased-risk-prescription-opioid-misuse-use-disorders" TargetMode="Externa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tif"/></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ncbi.nlm.nih.gov/pmc/articles/PMC2435344/" TargetMode="External"/><Relationship Id="rId3" Type="http://schemas.openxmlformats.org/officeDocument/2006/relationships/hyperlink" Target="http://www.ncbi.nlm.nih.gov/pubmed/17430144" TargetMode="Externa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hyperlink" Target="http://www.thecannabist.co/?s=medicine" TargetMode="External"/></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 Id="rId3" Type="http://schemas.openxmlformats.org/officeDocument/2006/relationships/hyperlink" Target="http://www.thecannabist.co/?s=medicine" TargetMode="Externa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 Id="rId3" Type="http://schemas.openxmlformats.org/officeDocument/2006/relationships/hyperlink" Target="http://www.csindy.com/coloradosprings/IssueArchives?issue=4097696" TargetMode="External"/></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9.jpe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Marijuana and Opioids…"/>
          <p:cNvSpPr txBox="1"/>
          <p:nvPr>
            <p:ph type="ctrTitle"/>
          </p:nvPr>
        </p:nvSpPr>
        <p:spPr>
          <a:prstGeom prst="rect">
            <a:avLst/>
          </a:prstGeom>
        </p:spPr>
        <p:txBody>
          <a:bodyPr/>
          <a:lstStyle/>
          <a:p>
            <a:pPr/>
            <a:r>
              <a:t>Marijuana and Opioids</a:t>
            </a:r>
          </a:p>
          <a:p>
            <a:pPr/>
            <a:r>
              <a:t>in Colorado</a:t>
            </a:r>
          </a:p>
        </p:txBody>
      </p:sp>
      <p:sp>
        <p:nvSpPr>
          <p:cNvPr id="129" name="Kenneth Finn, MD…"/>
          <p:cNvSpPr txBox="1"/>
          <p:nvPr>
            <p:ph type="subTitle" sz="quarter" idx="1"/>
          </p:nvPr>
        </p:nvSpPr>
        <p:spPr>
          <a:prstGeom prst="rect">
            <a:avLst/>
          </a:prstGeom>
        </p:spPr>
        <p:txBody>
          <a:bodyPr/>
          <a:lstStyle/>
          <a:p>
            <a:pPr/>
            <a:r>
              <a:t>Kenneth Finn, MD</a:t>
            </a:r>
          </a:p>
          <a:p>
            <a:pPr/>
            <a:r>
              <a:t>Springs Rehabilitation, PC</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2" name="pain-blue-man-bent-over.jpg" descr="pain-blue-man-bent-over.jpg"/>
          <p:cNvPicPr>
            <a:picLocks noChangeAspect="1"/>
          </p:cNvPicPr>
          <p:nvPr/>
        </p:nvPicPr>
        <p:blipFill>
          <a:blip r:embed="rId2">
            <a:extLst/>
          </a:blip>
          <a:stretch>
            <a:fillRect/>
          </a:stretch>
        </p:blipFill>
        <p:spPr>
          <a:xfrm>
            <a:off x="2374900" y="749300"/>
            <a:ext cx="8255000" cy="8255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Medicine"/>
          <p:cNvSpPr txBox="1"/>
          <p:nvPr>
            <p:ph type="title"/>
          </p:nvPr>
        </p:nvSpPr>
        <p:spPr>
          <a:prstGeom prst="rect">
            <a:avLst/>
          </a:prstGeom>
        </p:spPr>
        <p:txBody>
          <a:bodyPr/>
          <a:lstStyle/>
          <a:p>
            <a:pPr/>
            <a:r>
              <a:t>Medicine</a:t>
            </a:r>
          </a:p>
        </p:txBody>
      </p:sp>
      <p:sp>
        <p:nvSpPr>
          <p:cNvPr id="461" name="Several cannabinoids have undergone stringent testing for safety and effectiveness"/>
          <p:cNvSpPr txBox="1"/>
          <p:nvPr>
            <p:ph type="body" idx="1"/>
          </p:nvPr>
        </p:nvSpPr>
        <p:spPr>
          <a:xfrm>
            <a:off x="952500" y="2165738"/>
            <a:ext cx="11099800" cy="7149324"/>
          </a:xfrm>
          <a:prstGeom prst="rect">
            <a:avLst/>
          </a:prstGeom>
        </p:spPr>
        <p:txBody>
          <a:bodyPr/>
          <a:lstStyle/>
          <a:p>
            <a:pPr marL="0" indent="0" defTabSz="457200">
              <a:spcBef>
                <a:spcPts val="0"/>
              </a:spcBef>
              <a:buSzTx/>
              <a:buNone/>
              <a:defRPr sz="2500"/>
            </a:pPr>
          </a:p>
          <a:p>
            <a:pPr marL="0" indent="0" defTabSz="457200">
              <a:spcBef>
                <a:spcPts val="0"/>
              </a:spcBef>
              <a:buSzTx/>
              <a:buNone/>
              <a:defRPr sz="2500"/>
            </a:pPr>
            <a:r>
              <a:rPr sz="3200"/>
              <a:t>Several cannabinoids have undergone </a:t>
            </a:r>
            <a:r>
              <a:rPr sz="3200">
                <a:solidFill>
                  <a:schemeClr val="accent2">
                    <a:hueOff val="-1342298"/>
                    <a:satOff val="-4651"/>
                    <a:lumOff val="19617"/>
                  </a:schemeClr>
                </a:solidFill>
              </a:rPr>
              <a:t>stringent testing</a:t>
            </a:r>
            <a:r>
              <a:rPr sz="3200"/>
              <a:t> for safety and effectiveness</a:t>
            </a:r>
            <a:endParaRPr sz="3200"/>
          </a:p>
          <a:p>
            <a:pPr marL="0" indent="0" defTabSz="457200">
              <a:spcBef>
                <a:spcPts val="0"/>
              </a:spcBef>
              <a:buSzTx/>
              <a:buNone/>
              <a:defRPr sz="2500"/>
            </a:pPr>
            <a:r>
              <a:rPr sz="3200"/>
              <a:t>  </a:t>
            </a:r>
            <a:endParaRPr sz="3200"/>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Medicine"/>
          <p:cNvSpPr txBox="1"/>
          <p:nvPr>
            <p:ph type="title"/>
          </p:nvPr>
        </p:nvSpPr>
        <p:spPr>
          <a:prstGeom prst="rect">
            <a:avLst/>
          </a:prstGeom>
        </p:spPr>
        <p:txBody>
          <a:bodyPr/>
          <a:lstStyle/>
          <a:p>
            <a:pPr/>
            <a:r>
              <a:t>Medicine</a:t>
            </a:r>
          </a:p>
        </p:txBody>
      </p:sp>
      <p:sp>
        <p:nvSpPr>
          <p:cNvPr id="464" name="Several cannabinoids have undergone stringent testing for safety and effectiveness…"/>
          <p:cNvSpPr txBox="1"/>
          <p:nvPr>
            <p:ph type="body" idx="1"/>
          </p:nvPr>
        </p:nvSpPr>
        <p:spPr>
          <a:xfrm>
            <a:off x="952500" y="2165738"/>
            <a:ext cx="11099800" cy="7149324"/>
          </a:xfrm>
          <a:prstGeom prst="rect">
            <a:avLst/>
          </a:prstGeom>
        </p:spPr>
        <p:txBody>
          <a:bodyPr/>
          <a:lstStyle/>
          <a:p>
            <a:pPr marL="0" indent="0" defTabSz="457200">
              <a:spcBef>
                <a:spcPts val="0"/>
              </a:spcBef>
              <a:buSzTx/>
              <a:buNone/>
              <a:defRPr sz="2500"/>
            </a:pPr>
          </a:p>
          <a:p>
            <a:pPr marL="0" indent="0" defTabSz="457200">
              <a:spcBef>
                <a:spcPts val="0"/>
              </a:spcBef>
              <a:buSzTx/>
              <a:buNone/>
              <a:defRPr sz="2500"/>
            </a:pPr>
            <a:r>
              <a:rPr sz="3200"/>
              <a:t>Several cannabinoids have undergone </a:t>
            </a:r>
            <a:r>
              <a:rPr sz="3200">
                <a:solidFill>
                  <a:schemeClr val="accent2">
                    <a:hueOff val="-1342298"/>
                    <a:satOff val="-4651"/>
                    <a:lumOff val="19617"/>
                  </a:schemeClr>
                </a:solidFill>
              </a:rPr>
              <a:t>stringent testing</a:t>
            </a:r>
            <a:r>
              <a:rPr sz="3200"/>
              <a:t> for safety and effectiveness</a:t>
            </a:r>
            <a:endParaRPr sz="3200"/>
          </a:p>
          <a:p>
            <a:pPr marL="0" indent="0" defTabSz="457200">
              <a:spcBef>
                <a:spcPts val="0"/>
              </a:spcBef>
              <a:buSzTx/>
              <a:buNone/>
              <a:defRPr sz="2500"/>
            </a:pPr>
            <a:r>
              <a:rPr sz="3200"/>
              <a:t>  </a:t>
            </a:r>
            <a:endParaRPr sz="3200"/>
          </a:p>
          <a:p>
            <a:pPr marL="0" indent="0" defTabSz="457200">
              <a:spcBef>
                <a:spcPts val="0"/>
              </a:spcBef>
              <a:buSzTx/>
              <a:buNone/>
              <a:defRPr sz="3200"/>
            </a:pPr>
            <a:r>
              <a:rPr>
                <a:solidFill>
                  <a:schemeClr val="accent2">
                    <a:hueOff val="-1342298"/>
                    <a:satOff val="-4651"/>
                    <a:lumOff val="19617"/>
                  </a:schemeClr>
                </a:solidFill>
              </a:rPr>
              <a:t>Cannabis as a treatment for pain</a:t>
            </a:r>
            <a:r>
              <a:t> has not been scrutinized as carefully. </a:t>
            </a:r>
          </a:p>
          <a:p>
            <a:pPr marL="0" indent="0" defTabSz="457200">
              <a:spcBef>
                <a:spcPts val="0"/>
              </a:spcBef>
              <a:buSzTx/>
              <a:buNone/>
              <a:defRPr sz="3200"/>
            </a:pP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Medicine"/>
          <p:cNvSpPr txBox="1"/>
          <p:nvPr>
            <p:ph type="title"/>
          </p:nvPr>
        </p:nvSpPr>
        <p:spPr>
          <a:prstGeom prst="rect">
            <a:avLst/>
          </a:prstGeom>
        </p:spPr>
        <p:txBody>
          <a:bodyPr/>
          <a:lstStyle/>
          <a:p>
            <a:pPr/>
            <a:r>
              <a:t>Medicine</a:t>
            </a:r>
          </a:p>
        </p:txBody>
      </p:sp>
      <p:sp>
        <p:nvSpPr>
          <p:cNvPr id="467" name="Several cannabinoids have undergone stringent testing for safety and effectiveness…"/>
          <p:cNvSpPr txBox="1"/>
          <p:nvPr>
            <p:ph type="body" idx="1"/>
          </p:nvPr>
        </p:nvSpPr>
        <p:spPr>
          <a:xfrm>
            <a:off x="952500" y="2165738"/>
            <a:ext cx="11099800" cy="7149324"/>
          </a:xfrm>
          <a:prstGeom prst="rect">
            <a:avLst/>
          </a:prstGeom>
        </p:spPr>
        <p:txBody>
          <a:bodyPr/>
          <a:lstStyle/>
          <a:p>
            <a:pPr marL="0" indent="0" defTabSz="457200">
              <a:spcBef>
                <a:spcPts val="0"/>
              </a:spcBef>
              <a:buSzTx/>
              <a:buNone/>
              <a:defRPr sz="2500"/>
            </a:pPr>
          </a:p>
          <a:p>
            <a:pPr marL="0" indent="0" defTabSz="457200">
              <a:spcBef>
                <a:spcPts val="0"/>
              </a:spcBef>
              <a:buSzTx/>
              <a:buNone/>
              <a:defRPr sz="2500"/>
            </a:pPr>
            <a:r>
              <a:rPr sz="3200"/>
              <a:t>Several cannabinoids have undergone </a:t>
            </a:r>
            <a:r>
              <a:rPr sz="3200">
                <a:solidFill>
                  <a:schemeClr val="accent2">
                    <a:hueOff val="-1342298"/>
                    <a:satOff val="-4651"/>
                    <a:lumOff val="19617"/>
                  </a:schemeClr>
                </a:solidFill>
              </a:rPr>
              <a:t>stringent testing</a:t>
            </a:r>
            <a:r>
              <a:rPr sz="3200"/>
              <a:t> for safety and effectiveness</a:t>
            </a:r>
            <a:endParaRPr sz="3200"/>
          </a:p>
          <a:p>
            <a:pPr marL="0" indent="0" defTabSz="457200">
              <a:spcBef>
                <a:spcPts val="0"/>
              </a:spcBef>
              <a:buSzTx/>
              <a:buNone/>
              <a:defRPr sz="2500"/>
            </a:pPr>
            <a:r>
              <a:rPr sz="3200"/>
              <a:t>  </a:t>
            </a:r>
            <a:endParaRPr sz="3200"/>
          </a:p>
          <a:p>
            <a:pPr marL="0" indent="0" defTabSz="457200">
              <a:spcBef>
                <a:spcPts val="0"/>
              </a:spcBef>
              <a:buSzTx/>
              <a:buNone/>
              <a:defRPr sz="3200"/>
            </a:pPr>
            <a:r>
              <a:rPr>
                <a:solidFill>
                  <a:schemeClr val="accent2">
                    <a:hueOff val="-1342298"/>
                    <a:satOff val="-4651"/>
                    <a:lumOff val="19617"/>
                  </a:schemeClr>
                </a:solidFill>
              </a:rPr>
              <a:t>Cannabis as a treatment for pain</a:t>
            </a:r>
            <a:r>
              <a:t> has not been scrutinized as carefully. </a:t>
            </a:r>
          </a:p>
          <a:p>
            <a:pPr marL="0" indent="0" defTabSz="457200">
              <a:spcBef>
                <a:spcPts val="0"/>
              </a:spcBef>
              <a:buSzTx/>
              <a:buNone/>
              <a:defRPr sz="3200"/>
            </a:pPr>
          </a:p>
          <a:p>
            <a:pPr marL="0" indent="0" defTabSz="457200">
              <a:spcBef>
                <a:spcPts val="0"/>
              </a:spcBef>
              <a:buSzTx/>
              <a:buNone/>
              <a:defRPr sz="3200"/>
            </a:pPr>
            <a:r>
              <a:rPr>
                <a:solidFill>
                  <a:schemeClr val="accent2">
                    <a:hueOff val="-1342298"/>
                    <a:satOff val="-4651"/>
                    <a:lumOff val="19617"/>
                  </a:schemeClr>
                </a:solidFill>
              </a:rPr>
              <a:t>Dispensary cannabis</a:t>
            </a:r>
            <a:r>
              <a:t> has poor product labeling, warnings, guidance on how frequently to dose, potency, or purity</a:t>
            </a:r>
          </a:p>
          <a:p>
            <a:pPr marL="0" indent="0" defTabSz="457200">
              <a:spcBef>
                <a:spcPts val="0"/>
              </a:spcBef>
              <a:buSzTx/>
              <a:buNone/>
              <a:defRPr sz="3200"/>
            </a:pPr>
            <a:r>
              <a:t> </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9" name="Medicine"/>
          <p:cNvSpPr txBox="1"/>
          <p:nvPr>
            <p:ph type="title"/>
          </p:nvPr>
        </p:nvSpPr>
        <p:spPr>
          <a:prstGeom prst="rect">
            <a:avLst/>
          </a:prstGeom>
        </p:spPr>
        <p:txBody>
          <a:bodyPr/>
          <a:lstStyle/>
          <a:p>
            <a:pPr/>
            <a:r>
              <a:t>Medicine</a:t>
            </a:r>
          </a:p>
        </p:txBody>
      </p:sp>
      <p:sp>
        <p:nvSpPr>
          <p:cNvPr id="470" name="Several cannabinoids have undergone stringent testing for safety and effectiveness…"/>
          <p:cNvSpPr txBox="1"/>
          <p:nvPr>
            <p:ph type="body" idx="1"/>
          </p:nvPr>
        </p:nvSpPr>
        <p:spPr>
          <a:xfrm>
            <a:off x="952500" y="2165738"/>
            <a:ext cx="11099800" cy="7149324"/>
          </a:xfrm>
          <a:prstGeom prst="rect">
            <a:avLst/>
          </a:prstGeom>
        </p:spPr>
        <p:txBody>
          <a:bodyPr/>
          <a:lstStyle/>
          <a:p>
            <a:pPr marL="0" indent="0" defTabSz="457200">
              <a:spcBef>
                <a:spcPts val="0"/>
              </a:spcBef>
              <a:buSzTx/>
              <a:buNone/>
              <a:defRPr sz="2500"/>
            </a:pPr>
          </a:p>
          <a:p>
            <a:pPr marL="0" indent="0" defTabSz="457200">
              <a:spcBef>
                <a:spcPts val="0"/>
              </a:spcBef>
              <a:buSzTx/>
              <a:buNone/>
              <a:defRPr sz="2500"/>
            </a:pPr>
            <a:r>
              <a:rPr sz="3200"/>
              <a:t>Several cannabinoids have undergone </a:t>
            </a:r>
            <a:r>
              <a:rPr sz="3200">
                <a:solidFill>
                  <a:schemeClr val="accent2">
                    <a:hueOff val="-1342298"/>
                    <a:satOff val="-4651"/>
                    <a:lumOff val="19617"/>
                  </a:schemeClr>
                </a:solidFill>
              </a:rPr>
              <a:t>stringent testing</a:t>
            </a:r>
            <a:r>
              <a:rPr sz="3200"/>
              <a:t> for safety and effectiveness</a:t>
            </a:r>
            <a:endParaRPr sz="3200"/>
          </a:p>
          <a:p>
            <a:pPr marL="0" indent="0" defTabSz="457200">
              <a:spcBef>
                <a:spcPts val="0"/>
              </a:spcBef>
              <a:buSzTx/>
              <a:buNone/>
              <a:defRPr sz="2500"/>
            </a:pPr>
            <a:r>
              <a:rPr sz="3200"/>
              <a:t>  </a:t>
            </a:r>
            <a:endParaRPr sz="3200"/>
          </a:p>
          <a:p>
            <a:pPr marL="0" indent="0" defTabSz="457200">
              <a:spcBef>
                <a:spcPts val="0"/>
              </a:spcBef>
              <a:buSzTx/>
              <a:buNone/>
              <a:defRPr sz="3200"/>
            </a:pPr>
            <a:r>
              <a:rPr>
                <a:solidFill>
                  <a:schemeClr val="accent2">
                    <a:hueOff val="-1342298"/>
                    <a:satOff val="-4651"/>
                    <a:lumOff val="19617"/>
                  </a:schemeClr>
                </a:solidFill>
              </a:rPr>
              <a:t>Cannabis as a treatment for pain</a:t>
            </a:r>
            <a:r>
              <a:t> has not been scrutinized as carefully. </a:t>
            </a:r>
          </a:p>
          <a:p>
            <a:pPr marL="0" indent="0" defTabSz="457200">
              <a:spcBef>
                <a:spcPts val="0"/>
              </a:spcBef>
              <a:buSzTx/>
              <a:buNone/>
              <a:defRPr sz="3200"/>
            </a:pPr>
          </a:p>
          <a:p>
            <a:pPr marL="0" indent="0" defTabSz="457200">
              <a:spcBef>
                <a:spcPts val="0"/>
              </a:spcBef>
              <a:buSzTx/>
              <a:buNone/>
              <a:defRPr sz="3200"/>
            </a:pPr>
            <a:r>
              <a:rPr>
                <a:solidFill>
                  <a:schemeClr val="accent2">
                    <a:hueOff val="-1342298"/>
                    <a:satOff val="-4651"/>
                    <a:lumOff val="19617"/>
                  </a:schemeClr>
                </a:solidFill>
              </a:rPr>
              <a:t>Dispensary cannabis</a:t>
            </a:r>
            <a:r>
              <a:t> has poor product labeling, warnings, guidance on how frequently to dose, potency, or purity</a:t>
            </a:r>
          </a:p>
          <a:p>
            <a:pPr marL="0" indent="0" defTabSz="457200">
              <a:spcBef>
                <a:spcPts val="0"/>
              </a:spcBef>
              <a:buSzTx/>
              <a:buNone/>
              <a:defRPr sz="3200"/>
            </a:pPr>
            <a:r>
              <a:t> </a:t>
            </a:r>
          </a:p>
          <a:p>
            <a:pPr marL="0" indent="0" defTabSz="457200">
              <a:spcBef>
                <a:spcPts val="0"/>
              </a:spcBef>
              <a:buSzTx/>
              <a:buNone/>
              <a:defRPr sz="3200"/>
            </a:pPr>
            <a:r>
              <a:rPr>
                <a:solidFill>
                  <a:schemeClr val="accent2">
                    <a:hueOff val="-1342298"/>
                    <a:satOff val="-4651"/>
                    <a:lumOff val="19617"/>
                  </a:schemeClr>
                </a:solidFill>
              </a:rPr>
              <a:t>Cannabinoid-based medications</a:t>
            </a:r>
            <a:r>
              <a:t> have been approved for use, along with dose and frequency of use. </a:t>
            </a:r>
          </a:p>
          <a:p>
            <a:pPr marL="0" indent="0" defTabSz="457200">
              <a:spcBef>
                <a:spcPts val="0"/>
              </a:spcBef>
              <a:buSzTx/>
              <a:buNone/>
              <a:defRPr sz="3200"/>
            </a:pP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2" name="Medicine"/>
          <p:cNvSpPr txBox="1"/>
          <p:nvPr>
            <p:ph type="title"/>
          </p:nvPr>
        </p:nvSpPr>
        <p:spPr>
          <a:prstGeom prst="rect">
            <a:avLst/>
          </a:prstGeom>
        </p:spPr>
        <p:txBody>
          <a:bodyPr/>
          <a:lstStyle/>
          <a:p>
            <a:pPr/>
            <a:r>
              <a:t>Medicine</a:t>
            </a:r>
          </a:p>
        </p:txBody>
      </p:sp>
      <p:sp>
        <p:nvSpPr>
          <p:cNvPr id="473" name="Several cannabinoids have undergone stringent testing for safety and effectiveness…"/>
          <p:cNvSpPr txBox="1"/>
          <p:nvPr>
            <p:ph type="body" idx="1"/>
          </p:nvPr>
        </p:nvSpPr>
        <p:spPr>
          <a:xfrm>
            <a:off x="952500" y="2165738"/>
            <a:ext cx="11099800" cy="7149324"/>
          </a:xfrm>
          <a:prstGeom prst="rect">
            <a:avLst/>
          </a:prstGeom>
        </p:spPr>
        <p:txBody>
          <a:bodyPr/>
          <a:lstStyle/>
          <a:p>
            <a:pPr marL="0" indent="0" defTabSz="457200">
              <a:spcBef>
                <a:spcPts val="0"/>
              </a:spcBef>
              <a:buSzTx/>
              <a:buNone/>
              <a:defRPr sz="2500"/>
            </a:pPr>
          </a:p>
          <a:p>
            <a:pPr marL="0" indent="0" defTabSz="457200">
              <a:spcBef>
                <a:spcPts val="0"/>
              </a:spcBef>
              <a:buSzTx/>
              <a:buNone/>
              <a:defRPr sz="2500"/>
            </a:pPr>
            <a:r>
              <a:rPr sz="3200"/>
              <a:t>Several cannabinoids have undergone </a:t>
            </a:r>
            <a:r>
              <a:rPr sz="3200">
                <a:solidFill>
                  <a:schemeClr val="accent2">
                    <a:hueOff val="-1342298"/>
                    <a:satOff val="-4651"/>
                    <a:lumOff val="19617"/>
                  </a:schemeClr>
                </a:solidFill>
              </a:rPr>
              <a:t>stringent testing</a:t>
            </a:r>
            <a:r>
              <a:rPr sz="3200"/>
              <a:t> for safety and effectiveness</a:t>
            </a:r>
            <a:endParaRPr sz="3200"/>
          </a:p>
          <a:p>
            <a:pPr marL="0" indent="0" defTabSz="457200">
              <a:spcBef>
                <a:spcPts val="0"/>
              </a:spcBef>
              <a:buSzTx/>
              <a:buNone/>
              <a:defRPr sz="2500"/>
            </a:pPr>
            <a:r>
              <a:rPr sz="3200"/>
              <a:t>  </a:t>
            </a:r>
            <a:endParaRPr sz="3200"/>
          </a:p>
          <a:p>
            <a:pPr marL="0" indent="0" defTabSz="457200">
              <a:spcBef>
                <a:spcPts val="0"/>
              </a:spcBef>
              <a:buSzTx/>
              <a:buNone/>
              <a:defRPr sz="3200"/>
            </a:pPr>
            <a:r>
              <a:rPr>
                <a:solidFill>
                  <a:schemeClr val="accent2">
                    <a:hueOff val="-1342298"/>
                    <a:satOff val="-4651"/>
                    <a:lumOff val="19617"/>
                  </a:schemeClr>
                </a:solidFill>
              </a:rPr>
              <a:t>Cannabis as a treatment for pain</a:t>
            </a:r>
            <a:r>
              <a:t> has not been scrutinized as carefully. </a:t>
            </a:r>
          </a:p>
          <a:p>
            <a:pPr marL="0" indent="0" defTabSz="457200">
              <a:spcBef>
                <a:spcPts val="0"/>
              </a:spcBef>
              <a:buSzTx/>
              <a:buNone/>
              <a:defRPr sz="3200"/>
            </a:pPr>
          </a:p>
          <a:p>
            <a:pPr marL="0" indent="0" defTabSz="457200">
              <a:spcBef>
                <a:spcPts val="0"/>
              </a:spcBef>
              <a:buSzTx/>
              <a:buNone/>
              <a:defRPr sz="3200"/>
            </a:pPr>
            <a:r>
              <a:rPr>
                <a:solidFill>
                  <a:schemeClr val="accent2">
                    <a:hueOff val="-1342298"/>
                    <a:satOff val="-4651"/>
                    <a:lumOff val="19617"/>
                  </a:schemeClr>
                </a:solidFill>
              </a:rPr>
              <a:t>Dispensary cannabis</a:t>
            </a:r>
            <a:r>
              <a:t> has poor product labeling, warnings, guidance on how frequently to dose, potency, or purity</a:t>
            </a:r>
          </a:p>
          <a:p>
            <a:pPr marL="0" indent="0" defTabSz="457200">
              <a:spcBef>
                <a:spcPts val="0"/>
              </a:spcBef>
              <a:buSzTx/>
              <a:buNone/>
              <a:defRPr sz="3200"/>
            </a:pPr>
            <a:r>
              <a:t> </a:t>
            </a:r>
          </a:p>
          <a:p>
            <a:pPr marL="0" indent="0" defTabSz="457200">
              <a:spcBef>
                <a:spcPts val="0"/>
              </a:spcBef>
              <a:buSzTx/>
              <a:buNone/>
              <a:defRPr sz="3200"/>
            </a:pPr>
            <a:r>
              <a:rPr>
                <a:solidFill>
                  <a:schemeClr val="accent2">
                    <a:hueOff val="-1342298"/>
                    <a:satOff val="-4651"/>
                    <a:lumOff val="19617"/>
                  </a:schemeClr>
                </a:solidFill>
              </a:rPr>
              <a:t>Cannabinoid-based medications</a:t>
            </a:r>
            <a:r>
              <a:t> have been approved for use, along with dose and frequency of use. </a:t>
            </a:r>
          </a:p>
          <a:p>
            <a:pPr marL="0" indent="0" defTabSz="457200">
              <a:spcBef>
                <a:spcPts val="0"/>
              </a:spcBef>
              <a:buSzTx/>
              <a:buNone/>
              <a:defRPr sz="3200"/>
            </a:pPr>
          </a:p>
          <a:p>
            <a:pPr marL="0" indent="0" defTabSz="457200">
              <a:spcBef>
                <a:spcPts val="0"/>
              </a:spcBef>
              <a:buSzTx/>
              <a:buNone/>
              <a:defRPr sz="3200"/>
            </a:pPr>
            <a:r>
              <a:rPr>
                <a:solidFill>
                  <a:schemeClr val="accent2">
                    <a:hueOff val="-1342298"/>
                    <a:satOff val="-4651"/>
                    <a:lumOff val="19617"/>
                  </a:schemeClr>
                </a:solidFill>
              </a:rPr>
              <a:t>Cannabis</a:t>
            </a:r>
            <a:r>
              <a:t> has no evidence-based guidelines for use.</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5" name="CBD"/>
          <p:cNvSpPr txBox="1"/>
          <p:nvPr>
            <p:ph type="title"/>
          </p:nvPr>
        </p:nvSpPr>
        <p:spPr>
          <a:prstGeom prst="rect">
            <a:avLst/>
          </a:prstGeom>
        </p:spPr>
        <p:txBody>
          <a:bodyPr/>
          <a:lstStyle/>
          <a:p>
            <a:pPr/>
            <a:r>
              <a:t>CBD</a:t>
            </a:r>
          </a:p>
        </p:txBody>
      </p:sp>
      <p:sp>
        <p:nvSpPr>
          <p:cNvPr id="476" name="Labelling accuracy of cannabidiol extracts sold online…"/>
          <p:cNvSpPr txBox="1"/>
          <p:nvPr>
            <p:ph type="body" idx="1"/>
          </p:nvPr>
        </p:nvSpPr>
        <p:spPr>
          <a:prstGeom prst="rect">
            <a:avLst/>
          </a:prstGeom>
        </p:spPr>
        <p:txBody>
          <a:bodyPr/>
          <a:lstStyle/>
          <a:p>
            <a:pPr marL="416052" indent="-416052" defTabSz="531622">
              <a:spcBef>
                <a:spcPts val="3800"/>
              </a:spcBef>
              <a:defRPr sz="3458"/>
            </a:pPr>
            <a:r>
              <a:t>Labelling accuracy of cannabidiol extracts sold online</a:t>
            </a:r>
          </a:p>
          <a:p>
            <a:pPr marL="416052" indent="-416052" defTabSz="531622">
              <a:spcBef>
                <a:spcPts val="3800"/>
              </a:spcBef>
              <a:defRPr sz="3458"/>
            </a:pPr>
            <a:r>
              <a:t>84 products purchased online and tested</a:t>
            </a:r>
          </a:p>
          <a:p>
            <a:pPr lvl="1" marL="832104" indent="-416052" defTabSz="531622">
              <a:spcBef>
                <a:spcPts val="3800"/>
              </a:spcBef>
              <a:defRPr sz="3458"/>
            </a:pPr>
            <a:r>
              <a:t>43% under labeled </a:t>
            </a:r>
          </a:p>
          <a:p>
            <a:pPr lvl="1" marL="832104" indent="-416052" defTabSz="531622">
              <a:spcBef>
                <a:spcPts val="3800"/>
              </a:spcBef>
              <a:defRPr sz="3458"/>
            </a:pPr>
            <a:r>
              <a:t>26% over labeled</a:t>
            </a:r>
          </a:p>
          <a:p>
            <a:pPr lvl="1" marL="832104" indent="-416052" defTabSz="531622">
              <a:spcBef>
                <a:spcPts val="3800"/>
              </a:spcBef>
              <a:defRPr sz="3458">
                <a:solidFill>
                  <a:schemeClr val="accent2">
                    <a:hueOff val="-1342298"/>
                    <a:satOff val="-4651"/>
                    <a:lumOff val="19617"/>
                  </a:schemeClr>
                </a:solidFill>
              </a:defRPr>
            </a:pPr>
            <a:r>
              <a:t>31% accurately labeled</a:t>
            </a:r>
          </a:p>
          <a:p>
            <a:pPr marL="416052" indent="-416052" defTabSz="531622">
              <a:spcBef>
                <a:spcPts val="3800"/>
              </a:spcBef>
              <a:defRPr sz="3458"/>
            </a:pPr>
            <a:r>
              <a:t>THC detected in 21% of samples</a:t>
            </a:r>
          </a:p>
        </p:txBody>
      </p:sp>
      <p:sp>
        <p:nvSpPr>
          <p:cNvPr id="477" name="JAMA November 7, 2017 Volume 318, Number 17"/>
          <p:cNvSpPr txBox="1"/>
          <p:nvPr/>
        </p:nvSpPr>
        <p:spPr>
          <a:xfrm>
            <a:off x="186677" y="9169400"/>
            <a:ext cx="1185381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3400"/>
              </a:lnSpc>
              <a:spcBef>
                <a:spcPts val="1200"/>
              </a:spcBef>
              <a:defRPr sz="2000"/>
            </a:lvl1pPr>
          </a:lstStyle>
          <a:p>
            <a:pPr/>
            <a:r>
              <a:t>JAMA November 7, 2017 Volume 318, Number 17 </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9" name="CBD"/>
          <p:cNvSpPr txBox="1"/>
          <p:nvPr>
            <p:ph type="title"/>
          </p:nvPr>
        </p:nvSpPr>
        <p:spPr>
          <a:prstGeom prst="rect">
            <a:avLst/>
          </a:prstGeom>
        </p:spPr>
        <p:txBody>
          <a:bodyPr/>
          <a:lstStyle/>
          <a:p>
            <a:pPr/>
            <a:r>
              <a:t>CBD</a:t>
            </a:r>
          </a:p>
        </p:txBody>
      </p:sp>
      <p:sp>
        <p:nvSpPr>
          <p:cNvPr id="480" name="Cannabidiol dose and label accuracy in edible medical cannabis products…"/>
          <p:cNvSpPr txBox="1"/>
          <p:nvPr>
            <p:ph type="body" idx="1"/>
          </p:nvPr>
        </p:nvSpPr>
        <p:spPr>
          <a:prstGeom prst="rect">
            <a:avLst/>
          </a:prstGeom>
        </p:spPr>
        <p:txBody>
          <a:bodyPr/>
          <a:lstStyle/>
          <a:p>
            <a:pPr marL="352043" indent="-352043" defTabSz="449833">
              <a:spcBef>
                <a:spcPts val="3200"/>
              </a:spcBef>
              <a:defRPr sz="2925"/>
            </a:pPr>
            <a:r>
              <a:t>Cannabidiol dose and label accuracy in edible medical cannabis products</a:t>
            </a:r>
          </a:p>
          <a:p>
            <a:pPr marL="352043" indent="-352043" defTabSz="449833">
              <a:spcBef>
                <a:spcPts val="3200"/>
              </a:spcBef>
              <a:defRPr sz="2925"/>
            </a:pPr>
            <a:r>
              <a:t>75 products purchased in regulated markets in California and Washington and tested</a:t>
            </a:r>
          </a:p>
          <a:p>
            <a:pPr lvl="1" marL="704087" indent="-352043" defTabSz="449833">
              <a:spcBef>
                <a:spcPts val="3200"/>
              </a:spcBef>
              <a:defRPr sz="2925"/>
            </a:pPr>
            <a:r>
              <a:t>23% under labeled with respect to THC content</a:t>
            </a:r>
          </a:p>
          <a:p>
            <a:pPr lvl="1" marL="704087" indent="-352043" defTabSz="449833">
              <a:spcBef>
                <a:spcPts val="3200"/>
              </a:spcBef>
              <a:defRPr sz="2925"/>
            </a:pPr>
            <a:r>
              <a:t>60% over labeled with respect to THC content</a:t>
            </a:r>
          </a:p>
          <a:p>
            <a:pPr lvl="1" marL="704087" indent="-352043" defTabSz="449833">
              <a:spcBef>
                <a:spcPts val="3200"/>
              </a:spcBef>
              <a:defRPr sz="2925"/>
            </a:pPr>
            <a:r>
              <a:rPr>
                <a:solidFill>
                  <a:schemeClr val="accent2">
                    <a:hueOff val="-1342298"/>
                    <a:satOff val="-4651"/>
                    <a:lumOff val="19617"/>
                  </a:schemeClr>
                </a:solidFill>
              </a:rPr>
              <a:t>17% accurately labeled</a:t>
            </a:r>
            <a:r>
              <a:t> with respect to THC content</a:t>
            </a:r>
          </a:p>
          <a:p>
            <a:pPr marL="352043" indent="-352043" defTabSz="449833">
              <a:spcBef>
                <a:spcPts val="3200"/>
              </a:spcBef>
              <a:defRPr sz="2925"/>
            </a:pPr>
            <a:r>
              <a:t>Non-THC content generally low and </a:t>
            </a:r>
            <a:r>
              <a:rPr>
                <a:solidFill>
                  <a:schemeClr val="accent2">
                    <a:hueOff val="-1342298"/>
                    <a:satOff val="-4651"/>
                    <a:lumOff val="19617"/>
                  </a:schemeClr>
                </a:solidFill>
              </a:rPr>
              <a:t>only 59% had detectable levels of CBD</a:t>
            </a:r>
            <a:r>
              <a:t> and </a:t>
            </a:r>
            <a:r>
              <a:rPr>
                <a:solidFill>
                  <a:schemeClr val="accent2">
                    <a:hueOff val="-1342298"/>
                    <a:satOff val="-4651"/>
                    <a:lumOff val="19617"/>
                  </a:schemeClr>
                </a:solidFill>
              </a:rPr>
              <a:t>only 17% had CBD even labelled</a:t>
            </a:r>
          </a:p>
        </p:txBody>
      </p:sp>
      <p:sp>
        <p:nvSpPr>
          <p:cNvPr id="481" name="JAMA June 23/30, 2015 Volume 313, Number 24"/>
          <p:cNvSpPr txBox="1"/>
          <p:nvPr/>
        </p:nvSpPr>
        <p:spPr>
          <a:xfrm>
            <a:off x="186677" y="9169400"/>
            <a:ext cx="1185381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3400"/>
              </a:lnSpc>
              <a:spcBef>
                <a:spcPts val="1200"/>
              </a:spcBef>
              <a:defRPr sz="2000"/>
            </a:lvl1pPr>
          </a:lstStyle>
          <a:p>
            <a:pPr/>
            <a:r>
              <a:t>JAMA June 23/30, 2015 Volume 313, Number 24 </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Contaminants"/>
          <p:cNvSpPr txBox="1"/>
          <p:nvPr>
            <p:ph type="title"/>
          </p:nvPr>
        </p:nvSpPr>
        <p:spPr>
          <a:prstGeom prst="rect">
            <a:avLst/>
          </a:prstGeom>
        </p:spPr>
        <p:txBody>
          <a:bodyPr/>
          <a:lstStyle/>
          <a:p>
            <a:pPr/>
            <a:r>
              <a:t>Contaminants</a:t>
            </a:r>
          </a:p>
        </p:txBody>
      </p:sp>
      <p:sp>
        <p:nvSpPr>
          <p:cNvPr id="484" name="Medical marijuana felt to have killed a California cancer patient…"/>
          <p:cNvSpPr txBox="1"/>
          <p:nvPr>
            <p:ph type="body" idx="1"/>
          </p:nvPr>
        </p:nvSpPr>
        <p:spPr>
          <a:xfrm>
            <a:off x="952500" y="2052401"/>
            <a:ext cx="11099800" cy="6286501"/>
          </a:xfrm>
          <a:prstGeom prst="rect">
            <a:avLst/>
          </a:prstGeom>
        </p:spPr>
        <p:txBody>
          <a:bodyPr/>
          <a:lstStyle/>
          <a:p>
            <a:pPr marL="411479" indent="-411479" defTabSz="525779">
              <a:spcBef>
                <a:spcPts val="3700"/>
              </a:spcBef>
              <a:defRPr sz="3420"/>
            </a:pPr>
            <a:r>
              <a:t>Medical marijuana felt to have </a:t>
            </a:r>
            <a:r>
              <a:rPr>
                <a:solidFill>
                  <a:schemeClr val="accent2">
                    <a:hueOff val="-1342298"/>
                    <a:satOff val="-4651"/>
                    <a:lumOff val="19617"/>
                  </a:schemeClr>
                </a:solidFill>
              </a:rPr>
              <a:t>killed</a:t>
            </a:r>
            <a:r>
              <a:t> a California cancer patient</a:t>
            </a:r>
          </a:p>
          <a:p>
            <a:pPr marL="411479" indent="-411479" defTabSz="525779">
              <a:spcBef>
                <a:spcPts val="3700"/>
              </a:spcBef>
              <a:defRPr sz="3420"/>
            </a:pPr>
            <a:r>
              <a:t>A rare fungal infection has </a:t>
            </a:r>
            <a:r>
              <a:rPr>
                <a:solidFill>
                  <a:schemeClr val="accent2">
                    <a:hueOff val="-1342298"/>
                    <a:satOff val="-4651"/>
                    <a:lumOff val="19617"/>
                  </a:schemeClr>
                </a:solidFill>
              </a:rPr>
              <a:t>killed</a:t>
            </a:r>
            <a:r>
              <a:t> a California man undergoing </a:t>
            </a:r>
            <a:r>
              <a:t>cancer </a:t>
            </a:r>
            <a:r>
              <a:t>treatment and it’s believed he got it from medical marijuana</a:t>
            </a:r>
          </a:p>
          <a:p>
            <a:pPr marL="411479" indent="-411479" defTabSz="525779">
              <a:spcBef>
                <a:spcPts val="3700"/>
              </a:spcBef>
              <a:defRPr sz="3420"/>
            </a:pPr>
            <a:r>
              <a:t>“It started with a </a:t>
            </a:r>
            <a:r>
              <a:rPr>
                <a:solidFill>
                  <a:schemeClr val="accent2">
                    <a:hueOff val="-1342298"/>
                    <a:satOff val="-4651"/>
                    <a:lumOff val="19617"/>
                  </a:schemeClr>
                </a:solidFill>
              </a:rPr>
              <a:t>couple patients</a:t>
            </a:r>
            <a:r>
              <a:t> </a:t>
            </a:r>
            <a:r>
              <a:t>that were undergoing very intensive chemotherapy and a stem cell therapy, and those patients were </a:t>
            </a:r>
            <a:r>
              <a:rPr>
                <a:solidFill>
                  <a:schemeClr val="accent2">
                    <a:hueOff val="-1342298"/>
                    <a:satOff val="-4651"/>
                    <a:lumOff val="19617"/>
                  </a:schemeClr>
                </a:solidFill>
              </a:rPr>
              <a:t>very immune compromised</a:t>
            </a:r>
            <a:r>
              <a:t>,” explained Dr. Joseph Tuscano of the University of California, Davis Cancer Center.</a:t>
            </a:r>
          </a:p>
        </p:txBody>
      </p:sp>
      <p:sp>
        <p:nvSpPr>
          <p:cNvPr id="485" name="http://losangeles.cbslocal.com/2017/02/06/contaminated-medical-marijuana-believed-to-have-killed-california-cancer-patient/#.WJlEKW0Gblg.twitter"/>
          <p:cNvSpPr txBox="1"/>
          <p:nvPr/>
        </p:nvSpPr>
        <p:spPr>
          <a:xfrm>
            <a:off x="272334" y="8853251"/>
            <a:ext cx="12460132"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2" invalidUrl="" action="" tgtFrame="" tooltip="" history="1" highlightClick="0" endSnd="0"/>
              </a:defRPr>
            </a:lvl1pPr>
          </a:lstStyle>
          <a:p>
            <a:pPr>
              <a:defRPr u="none"/>
            </a:pPr>
            <a:r>
              <a:rPr u="sng">
                <a:hlinkClick r:id="rId2" invalidUrl="" action="" tgtFrame="" tooltip="" history="1" highlightClick="0" endSnd="0"/>
              </a:rPr>
              <a:t>http://losangeles.cbslocal.com/2017/02/06/contaminated-medical-marijuana-believed-to-have-killed-california-cancer-patient/#.WJlEKW0Gblg.twitter</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7" name="Contaminants"/>
          <p:cNvSpPr txBox="1"/>
          <p:nvPr>
            <p:ph type="title"/>
          </p:nvPr>
        </p:nvSpPr>
        <p:spPr>
          <a:prstGeom prst="rect">
            <a:avLst/>
          </a:prstGeom>
        </p:spPr>
        <p:txBody>
          <a:bodyPr/>
          <a:lstStyle/>
          <a:p>
            <a:pPr/>
            <a:r>
              <a:t>Contaminants</a:t>
            </a:r>
          </a:p>
        </p:txBody>
      </p:sp>
      <p:sp>
        <p:nvSpPr>
          <p:cNvPr id="488" name="Public Health and Safety Advisory…"/>
          <p:cNvSpPr txBox="1"/>
          <p:nvPr>
            <p:ph type="body" idx="1"/>
          </p:nvPr>
        </p:nvSpPr>
        <p:spPr>
          <a:xfrm>
            <a:off x="952500" y="2052401"/>
            <a:ext cx="11099800" cy="6286501"/>
          </a:xfrm>
          <a:prstGeom prst="rect">
            <a:avLst/>
          </a:prstGeom>
        </p:spPr>
        <p:txBody>
          <a:bodyPr/>
          <a:lstStyle/>
          <a:p>
            <a:pPr marL="0" indent="0" defTabSz="457200">
              <a:lnSpc>
                <a:spcPts val="4400"/>
              </a:lnSpc>
              <a:spcBef>
                <a:spcPts val="0"/>
              </a:spcBef>
              <a:buSzTx/>
              <a:buNone/>
              <a:defRPr sz="2500">
                <a:solidFill>
                  <a:srgbClr val="000000"/>
                </a:solidFill>
                <a:latin typeface="Times"/>
                <a:ea typeface="Times"/>
                <a:cs typeface="Times"/>
                <a:sym typeface="Times"/>
              </a:defRPr>
            </a:pPr>
          </a:p>
          <a:p>
            <a:pPr marL="0" indent="0" defTabSz="457200">
              <a:lnSpc>
                <a:spcPts val="4700"/>
              </a:lnSpc>
              <a:spcBef>
                <a:spcPts val="1200"/>
              </a:spcBef>
              <a:buSzTx/>
              <a:buNone/>
              <a:defRPr b="1" sz="2500">
                <a:solidFill>
                  <a:srgbClr val="000000"/>
                </a:solidFill>
                <a:latin typeface="Georgia"/>
                <a:ea typeface="Georgia"/>
                <a:cs typeface="Georgia"/>
                <a:sym typeface="Georgia"/>
              </a:defRPr>
            </a:pPr>
            <a:r>
              <a:t>Public Health and Safety Advisory </a:t>
            </a:r>
            <a:endParaRPr b="0">
              <a:latin typeface="Times"/>
              <a:ea typeface="Times"/>
              <a:cs typeface="Times"/>
              <a:sym typeface="Times"/>
            </a:endParaRPr>
          </a:p>
          <a:p>
            <a:pPr marL="0" indent="0" defTabSz="457200">
              <a:lnSpc>
                <a:spcPts val="4700"/>
              </a:lnSpc>
              <a:spcBef>
                <a:spcPts val="1200"/>
              </a:spcBef>
              <a:buSzTx/>
              <a:buNone/>
              <a:defRPr sz="2500">
                <a:solidFill>
                  <a:srgbClr val="000000"/>
                </a:solidFill>
                <a:latin typeface="Georgia"/>
                <a:ea typeface="Georgia"/>
                <a:cs typeface="Georgia"/>
                <a:sym typeface="Georgia"/>
              </a:defRPr>
            </a:pPr>
            <a:r>
              <a:rPr b="1"/>
              <a:t>November 3, 2017 - </a:t>
            </a:r>
            <a:r>
              <a:t>In accordance with the Governor’s Executive Order (D 2015-015), the Colorado Department of Revenue (“DOR”), in conjunction with the Colorado Department of Agriculture (“CDA”) and the Colorado Department of Public Health and Environment (“CDPHE”), are issuing an immediate health and safety advisory due to the identification of potentially unsafe pesticide residues on medical marijuana plant material and marijuana products produced from marijuana cultivated by </a:t>
            </a:r>
            <a:r>
              <a:rPr b="1"/>
              <a:t>Tree of Wellness INC, dba Tree of Wellness. </a:t>
            </a:r>
            <a:r>
              <a:t>CDPHE and DOR deem it a threat to public health and safety when pesticides that are not on the list of approved pesticides for marijuana use as determined by CDA are applied in a manner inconsistent with the pesticide’s label. CDA confirmed the presence of the Off-Label Pesticides, Myclobutanil, in the product samples tested. </a:t>
            </a:r>
            <a:endParaRPr sz="1200">
              <a:latin typeface="Times"/>
              <a:ea typeface="Times"/>
              <a:cs typeface="Times"/>
              <a:sym typeface="Times"/>
            </a:endParaRP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Contaminants"/>
          <p:cNvSpPr txBox="1"/>
          <p:nvPr>
            <p:ph type="title"/>
          </p:nvPr>
        </p:nvSpPr>
        <p:spPr>
          <a:prstGeom prst="rect">
            <a:avLst/>
          </a:prstGeom>
        </p:spPr>
        <p:txBody>
          <a:bodyPr/>
          <a:lstStyle/>
          <a:p>
            <a:pPr/>
            <a:r>
              <a:t>Contaminants</a:t>
            </a:r>
          </a:p>
        </p:txBody>
      </p:sp>
      <p:sp>
        <p:nvSpPr>
          <p:cNvPr id="491" name="Agent Orange 9.8.17 Blue Dream 10.16.17 Blue Dream 10.2.17 Blue Dream 4.8.17 Blue Dream…"/>
          <p:cNvSpPr txBox="1"/>
          <p:nvPr>
            <p:ph type="body" idx="1"/>
          </p:nvPr>
        </p:nvSpPr>
        <p:spPr>
          <a:xfrm>
            <a:off x="952500" y="2413000"/>
            <a:ext cx="11099800" cy="6286500"/>
          </a:xfrm>
          <a:prstGeom prst="rect">
            <a:avLst/>
          </a:prstGeom>
        </p:spPr>
        <p:txBody>
          <a:bodyPr/>
          <a:lstStyle/>
          <a:p>
            <a:pPr marL="0" indent="0" defTabSz="292607">
              <a:lnSpc>
                <a:spcPts val="3600"/>
              </a:lnSpc>
              <a:spcBef>
                <a:spcPts val="700"/>
              </a:spcBef>
              <a:buSzTx/>
              <a:buNone/>
              <a:defRPr sz="2048">
                <a:latin typeface="Georgia"/>
                <a:ea typeface="Georgia"/>
                <a:cs typeface="Georgia"/>
                <a:sym typeface="Georgia"/>
              </a:defRPr>
            </a:pPr>
            <a:r>
              <a:rPr>
                <a:solidFill>
                  <a:schemeClr val="accent2">
                    <a:hueOff val="-1342298"/>
                    <a:satOff val="-4651"/>
                    <a:lumOff val="19617"/>
                  </a:schemeClr>
                </a:solidFill>
              </a:rPr>
              <a:t>Agent Orange 9.8.17</a:t>
            </a:r>
            <a:r>
              <a:t> Blue Dream 10.16.17 Blue Dream 10.2.17 Blue Dream 4.8.17 Blue Dream </a:t>
            </a:r>
          </a:p>
          <a:p>
            <a:pPr marL="0" indent="0" defTabSz="292607">
              <a:lnSpc>
                <a:spcPts val="3600"/>
              </a:lnSpc>
              <a:spcBef>
                <a:spcPts val="700"/>
              </a:spcBef>
              <a:buSzTx/>
              <a:buNone/>
              <a:defRPr sz="2048">
                <a:latin typeface="Georgia"/>
                <a:ea typeface="Georgia"/>
                <a:cs typeface="Georgia"/>
                <a:sym typeface="Georgia"/>
              </a:defRPr>
            </a:pPr>
            <a:r>
              <a:t>8.14.17  Blue Dream 9.1.17   Blue Dream 9.21.17 Blue Dream 9.8.17 Buddah Tahoe 7.1.17 Buddah </a:t>
            </a:r>
          </a:p>
          <a:p>
            <a:pPr marL="0" indent="0" defTabSz="292607">
              <a:lnSpc>
                <a:spcPts val="3600"/>
              </a:lnSpc>
              <a:spcBef>
                <a:spcPts val="700"/>
              </a:spcBef>
              <a:buSzTx/>
              <a:buNone/>
              <a:defRPr sz="2048">
                <a:latin typeface="Georgia"/>
                <a:ea typeface="Georgia"/>
                <a:cs typeface="Georgia"/>
                <a:sym typeface="Georgia"/>
              </a:defRPr>
            </a:pPr>
            <a:r>
              <a:t>Tahoe 8.14.17  Cali Orange 10.2.17   Cali Orange 5.23.17   Cali Orange 8.1.17 Celemntine 10.17.17 </a:t>
            </a:r>
            <a:endParaRPr>
              <a:latin typeface="Times"/>
              <a:ea typeface="Times"/>
              <a:cs typeface="Times"/>
              <a:sym typeface="Times"/>
            </a:endParaRPr>
          </a:p>
          <a:p>
            <a:pPr marL="0" indent="0" defTabSz="292607">
              <a:lnSpc>
                <a:spcPts val="3600"/>
              </a:lnSpc>
              <a:spcBef>
                <a:spcPts val="700"/>
              </a:spcBef>
              <a:buSzTx/>
              <a:buNone/>
              <a:defRPr sz="2048">
                <a:latin typeface="Georgia"/>
                <a:ea typeface="Georgia"/>
                <a:cs typeface="Georgia"/>
                <a:sym typeface="Georgia"/>
              </a:defRPr>
            </a:pPr>
            <a:r>
              <a:rPr>
                <a:solidFill>
                  <a:schemeClr val="accent2">
                    <a:hueOff val="-1342298"/>
                    <a:satOff val="-4651"/>
                    <a:lumOff val="19617"/>
                  </a:schemeClr>
                </a:solidFill>
              </a:rPr>
              <a:t>Chewbacca 10.17.17 Chewbacca 8.14.17 Chewbacca 9.8.17</a:t>
            </a:r>
            <a:r>
              <a:t> Critical Mass 7.1.17 Critical Mass 9.1.17 Durban Poison 7.31.17  Durban Poison 8.14.17 Durban Poison 9.1.17 Durban Poison </a:t>
            </a:r>
          </a:p>
          <a:p>
            <a:pPr marL="0" indent="0" defTabSz="292607">
              <a:lnSpc>
                <a:spcPts val="3600"/>
              </a:lnSpc>
              <a:spcBef>
                <a:spcPts val="700"/>
              </a:spcBef>
              <a:buSzTx/>
              <a:buNone/>
              <a:defRPr sz="2048">
                <a:latin typeface="Georgia"/>
                <a:ea typeface="Georgia"/>
                <a:cs typeface="Georgia"/>
                <a:sym typeface="Georgia"/>
              </a:defRPr>
            </a:pPr>
            <a:r>
              <a:t>9.27.17  Fluffhead 7.19.17 </a:t>
            </a:r>
            <a:r>
              <a:rPr>
                <a:solidFill>
                  <a:schemeClr val="accent2">
                    <a:hueOff val="-1342298"/>
                    <a:satOff val="-4651"/>
                    <a:lumOff val="19617"/>
                  </a:schemeClr>
                </a:solidFill>
              </a:rPr>
              <a:t>Fruity Pebbles 7.19.17 Fruity Pebbles  8.1.17</a:t>
            </a:r>
            <a:r>
              <a:t> ICE 9.8.17 </a:t>
            </a:r>
            <a:endParaRPr>
              <a:latin typeface="Times"/>
              <a:ea typeface="Times"/>
              <a:cs typeface="Times"/>
              <a:sym typeface="Times"/>
            </a:endParaRPr>
          </a:p>
          <a:p>
            <a:pPr marL="0" indent="0" defTabSz="292607">
              <a:lnSpc>
                <a:spcPts val="3600"/>
              </a:lnSpc>
              <a:spcBef>
                <a:spcPts val="700"/>
              </a:spcBef>
              <a:buSzTx/>
              <a:buNone/>
              <a:defRPr sz="2048">
                <a:latin typeface="Georgia"/>
                <a:ea typeface="Georgia"/>
                <a:cs typeface="Georgia"/>
                <a:sym typeface="Georgia"/>
              </a:defRPr>
            </a:pPr>
            <a:r>
              <a:t>Lemon Diesel 3.23.17 </a:t>
            </a:r>
            <a:r>
              <a:rPr>
                <a:latin typeface="Times"/>
                <a:ea typeface="Times"/>
                <a:cs typeface="Times"/>
                <a:sym typeface="Times"/>
              </a:rPr>
              <a:t>  </a:t>
            </a:r>
            <a:r>
              <a:t>Lemon Diesel 9.22.17 Lemon Diesel 9.8.17 </a:t>
            </a:r>
            <a:r>
              <a:rPr>
                <a:solidFill>
                  <a:schemeClr val="accent2">
                    <a:hueOff val="-1342298"/>
                    <a:satOff val="-4651"/>
                    <a:lumOff val="19617"/>
                  </a:schemeClr>
                </a:solidFill>
              </a:rPr>
              <a:t>Nightmare Cookies 7.19.17 </a:t>
            </a:r>
            <a:endParaRPr>
              <a:solidFill>
                <a:schemeClr val="accent2">
                  <a:hueOff val="-1342298"/>
                  <a:satOff val="-4651"/>
                  <a:lumOff val="19617"/>
                </a:schemeClr>
              </a:solidFill>
            </a:endParaRPr>
          </a:p>
          <a:p>
            <a:pPr marL="0" indent="0" defTabSz="292607">
              <a:lnSpc>
                <a:spcPts val="3600"/>
              </a:lnSpc>
              <a:spcBef>
                <a:spcPts val="700"/>
              </a:spcBef>
              <a:buSzTx/>
              <a:buNone/>
              <a:defRPr sz="2048">
                <a:latin typeface="Georgia"/>
                <a:ea typeface="Georgia"/>
                <a:cs typeface="Georgia"/>
                <a:sym typeface="Georgia"/>
              </a:defRPr>
            </a:pPr>
            <a:r>
              <a:t>Nightmare Cookies 9.8.17 Northern Lights 10.16.17 Northern Lights 10.2.17 Northern Lights </a:t>
            </a:r>
          </a:p>
          <a:p>
            <a:pPr marL="0" indent="0" defTabSz="292607">
              <a:lnSpc>
                <a:spcPts val="3600"/>
              </a:lnSpc>
              <a:spcBef>
                <a:spcPts val="700"/>
              </a:spcBef>
              <a:buSzTx/>
              <a:buNone/>
              <a:defRPr sz="2048">
                <a:latin typeface="Georgia"/>
                <a:ea typeface="Georgia"/>
                <a:cs typeface="Georgia"/>
                <a:sym typeface="Georgia"/>
              </a:defRPr>
            </a:pPr>
            <a:r>
              <a:t>7.31.17 Northern Lights 8.14.17 Northern Lights 9.1.17 Pink Kush 7.19.17 </a:t>
            </a:r>
            <a:endParaRPr>
              <a:latin typeface="Times"/>
              <a:ea typeface="Times"/>
              <a:cs typeface="Times"/>
              <a:sym typeface="Times"/>
            </a:endParaRPr>
          </a:p>
          <a:p>
            <a:pPr marL="0" indent="0" defTabSz="292607">
              <a:lnSpc>
                <a:spcPts val="3600"/>
              </a:lnSpc>
              <a:spcBef>
                <a:spcPts val="700"/>
              </a:spcBef>
              <a:buSzTx/>
              <a:buNone/>
              <a:defRPr sz="2048">
                <a:latin typeface="Georgia"/>
                <a:ea typeface="Georgia"/>
                <a:cs typeface="Georgia"/>
                <a:sym typeface="Georgia"/>
              </a:defRPr>
            </a:pPr>
            <a:r>
              <a:t>Pink Kush 8.14.17 </a:t>
            </a:r>
            <a:r>
              <a:rPr>
                <a:solidFill>
                  <a:schemeClr val="accent2">
                    <a:hueOff val="-1342298"/>
                    <a:satOff val="-4651"/>
                    <a:lumOff val="19617"/>
                  </a:schemeClr>
                </a:solidFill>
              </a:rPr>
              <a:t>Pooty Tang 10.16.17 Pooty Tang 9.1.17 Pooty Tang 9.21.17   Pooty Tang 9.8.17</a:t>
            </a:r>
            <a:r>
              <a:t>  </a:t>
            </a:r>
          </a:p>
          <a:p>
            <a:pPr marL="0" indent="0" defTabSz="292607">
              <a:lnSpc>
                <a:spcPts val="3600"/>
              </a:lnSpc>
              <a:spcBef>
                <a:spcPts val="700"/>
              </a:spcBef>
              <a:buSzTx/>
              <a:buNone/>
              <a:defRPr sz="2048">
                <a:latin typeface="Georgia"/>
                <a:ea typeface="Georgia"/>
                <a:cs typeface="Georgia"/>
                <a:sym typeface="Georgia"/>
              </a:defRPr>
            </a:pPr>
            <a:r>
              <a:t>Purple Headband 10.2.17 Purple Headband 10.23.17 Purple Headband 9.1.17 Purple Headband </a:t>
            </a:r>
          </a:p>
          <a:p>
            <a:pPr marL="0" indent="0" defTabSz="292607">
              <a:lnSpc>
                <a:spcPts val="3600"/>
              </a:lnSpc>
              <a:spcBef>
                <a:spcPts val="700"/>
              </a:spcBef>
              <a:buSzTx/>
              <a:buNone/>
              <a:defRPr sz="2048">
                <a:latin typeface="Georgia"/>
                <a:ea typeface="Georgia"/>
                <a:cs typeface="Georgia"/>
                <a:sym typeface="Georgia"/>
              </a:defRPr>
            </a:pPr>
            <a:r>
              <a:t>9.8.17 Purple Urkel 7.19.17 Purple Urkel 7.31.17 Purple Urkel 9.1.17 </a:t>
            </a:r>
            <a:endParaRPr>
              <a:latin typeface="Times"/>
              <a:ea typeface="Times"/>
              <a:cs typeface="Times"/>
              <a:sym typeface="Times"/>
            </a:endParaRPr>
          </a:p>
          <a:p>
            <a:pPr marL="0" indent="0" defTabSz="292607">
              <a:lnSpc>
                <a:spcPts val="3600"/>
              </a:lnSpc>
              <a:spcBef>
                <a:spcPts val="700"/>
              </a:spcBef>
              <a:buSzTx/>
              <a:buNone/>
              <a:defRPr sz="2048">
                <a:latin typeface="Georgia"/>
                <a:ea typeface="Georgia"/>
                <a:cs typeface="Georgia"/>
                <a:sym typeface="Georgia"/>
              </a:defRPr>
            </a:pPr>
            <a:r>
              <a:t>Purple VooDoo 7.31.17 Purple VooDoo 9.1.17 Purple VooDoo 9.21.17 Sour Kush 7.1.17 </a:t>
            </a:r>
            <a:endParaRPr>
              <a:latin typeface="Times"/>
              <a:ea typeface="Times"/>
              <a:cs typeface="Times"/>
              <a:sym typeface="Times"/>
            </a:endParaRPr>
          </a:p>
          <a:p>
            <a:pPr marL="0" indent="0" defTabSz="292607">
              <a:lnSpc>
                <a:spcPts val="3600"/>
              </a:lnSpc>
              <a:spcBef>
                <a:spcPts val="700"/>
              </a:spcBef>
              <a:buSzTx/>
              <a:buNone/>
              <a:defRPr sz="2048">
                <a:latin typeface="Georgia"/>
                <a:ea typeface="Georgia"/>
                <a:cs typeface="Georgia"/>
                <a:sym typeface="Georgia"/>
              </a:defRPr>
            </a:pPr>
            <a:r>
              <a:t>Sour Kush 9.1.17 White Bubba 10.16.17 White Bubba 7.31.17 White Bubba 9.22.17 </a:t>
            </a:r>
            <a:endParaRPr sz="768">
              <a:latin typeface="Times"/>
              <a:ea typeface="Times"/>
              <a:cs typeface="Times"/>
              <a:sym typeface="Times"/>
            </a:endParaRPr>
          </a:p>
          <a:p>
            <a:pPr marL="0" indent="0" defTabSz="292607">
              <a:lnSpc>
                <a:spcPts val="2400"/>
              </a:lnSpc>
              <a:spcBef>
                <a:spcPts val="700"/>
              </a:spcBef>
              <a:buSzTx/>
              <a:buNone/>
              <a:defRPr sz="1024">
                <a:latin typeface="Georgia"/>
                <a:ea typeface="Georgia"/>
                <a:cs typeface="Georgia"/>
                <a:sym typeface="Georgia"/>
              </a:defRPr>
            </a:pPr>
            <a:endParaRPr sz="768">
              <a:latin typeface="Times"/>
              <a:ea typeface="Times"/>
              <a:cs typeface="Times"/>
              <a:sym typeface="Times"/>
            </a:endParaR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Most Common…"/>
          <p:cNvSpPr txBox="1"/>
          <p:nvPr>
            <p:ph type="title"/>
          </p:nvPr>
        </p:nvSpPr>
        <p:spPr>
          <a:xfrm>
            <a:off x="952500" y="266700"/>
            <a:ext cx="11099800" cy="2120900"/>
          </a:xfrm>
          <a:prstGeom prst="rect">
            <a:avLst/>
          </a:prstGeom>
        </p:spPr>
        <p:txBody>
          <a:bodyPr/>
          <a:lstStyle/>
          <a:p>
            <a:pPr defTabSz="484886">
              <a:defRPr spc="-207" sz="6640"/>
            </a:pPr>
            <a:r>
              <a:t>Most Common </a:t>
            </a:r>
          </a:p>
          <a:p>
            <a:pPr defTabSz="484886">
              <a:defRPr spc="-207" sz="6640"/>
            </a:pPr>
            <a:r>
              <a:t>Pain Diagnoses </a:t>
            </a:r>
          </a:p>
        </p:txBody>
      </p:sp>
      <p:sp>
        <p:nvSpPr>
          <p:cNvPr id="165" name="Lower back pain…"/>
          <p:cNvSpPr txBox="1"/>
          <p:nvPr>
            <p:ph type="body" idx="1"/>
          </p:nvPr>
        </p:nvSpPr>
        <p:spPr>
          <a:xfrm>
            <a:off x="952500" y="2997200"/>
            <a:ext cx="11099800" cy="6286500"/>
          </a:xfrm>
          <a:prstGeom prst="rect">
            <a:avLst/>
          </a:prstGeom>
        </p:spPr>
        <p:txBody>
          <a:bodyPr/>
          <a:lstStyle/>
          <a:p>
            <a:pPr marL="508000" indent="-508000">
              <a:defRPr sz="3500"/>
            </a:pPr>
            <a:r>
              <a:t>Lower back pain</a:t>
            </a:r>
          </a:p>
          <a:p>
            <a:pPr marL="508000" indent="-508000">
              <a:defRPr sz="3500"/>
            </a:pPr>
            <a:r>
              <a:t>Knee pain</a:t>
            </a:r>
          </a:p>
          <a:p>
            <a:pPr marL="508000" indent="-508000">
              <a:defRPr sz="3500"/>
            </a:pPr>
            <a:r>
              <a:t>Abdominal pain</a:t>
            </a:r>
          </a:p>
          <a:p>
            <a:pPr marL="508000" indent="-508000">
              <a:defRPr sz="3500"/>
            </a:pPr>
            <a:r>
              <a:t>Shoulder pain</a:t>
            </a:r>
          </a:p>
          <a:p>
            <a:pPr marL="508000" indent="-508000">
              <a:defRPr sz="3500"/>
            </a:pPr>
            <a:r>
              <a:t>Others not in top 20:  Neuropathy, Headache, Fibromyalgia, Cancer, other</a:t>
            </a:r>
          </a:p>
        </p:txBody>
      </p:sp>
      <p:sp>
        <p:nvSpPr>
          <p:cNvPr id="166" name="https://www.cdc.gov/nchs/data/ahcd/namcs_summary/2015_namcs_web_tables.pdf"/>
          <p:cNvSpPr txBox="1"/>
          <p:nvPr/>
        </p:nvSpPr>
        <p:spPr>
          <a:xfrm>
            <a:off x="129923" y="8872435"/>
            <a:ext cx="10345418"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effectLst>
                  <a:outerShdw sx="100000" sy="100000" kx="0" ky="0" algn="b" rotWithShape="0" blurRad="25400" dist="12700" dir="5400000">
                    <a:srgbClr val="FFFFFF"/>
                  </a:outerShdw>
                </a:effectLst>
              </a:defRPr>
            </a:lvl1pPr>
          </a:lstStyle>
          <a:p>
            <a:pPr/>
            <a:r>
              <a:t>https://www.cdc.gov/nchs/data/ahcd/namcs_summary/2015_namcs_web_tables.pdf</a:t>
            </a:r>
          </a:p>
        </p:txBody>
      </p:sp>
      <p:sp>
        <p:nvSpPr>
          <p:cNvPr id="167" name="National Ambulatory Medical Care Survey: 2015 State and National Summary Tables"/>
          <p:cNvSpPr txBox="1"/>
          <p:nvPr/>
        </p:nvSpPr>
        <p:spPr>
          <a:xfrm>
            <a:off x="1738279" y="2326937"/>
            <a:ext cx="9528242"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500">
                <a:effectLst>
                  <a:outerShdw sx="100000" sy="100000" kx="0" ky="0" algn="b" rotWithShape="0" blurRad="25400" dist="12700" dir="5400000">
                    <a:srgbClr val="FFFFFF"/>
                  </a:outerShdw>
                </a:effectLst>
                <a:latin typeface="Helvetica"/>
                <a:ea typeface="Helvetica"/>
                <a:cs typeface="Helvetica"/>
                <a:sym typeface="Helvetica"/>
              </a:defRPr>
            </a:lvl1pPr>
          </a:lstStyle>
          <a:p>
            <a:pPr/>
            <a:r>
              <a:t>National Ambulatory Medical Care Survey: 2015 State and National Summary Tables</a:t>
            </a:r>
          </a:p>
        </p:txBody>
      </p:sp>
      <p:sp>
        <p:nvSpPr>
          <p:cNvPr id="168" name="Table 11"/>
          <p:cNvSpPr txBox="1"/>
          <p:nvPr/>
        </p:nvSpPr>
        <p:spPr>
          <a:xfrm>
            <a:off x="138579" y="9316665"/>
            <a:ext cx="1109980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Table 11</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Case Report"/>
          <p:cNvSpPr txBox="1"/>
          <p:nvPr>
            <p:ph type="title"/>
          </p:nvPr>
        </p:nvSpPr>
        <p:spPr>
          <a:prstGeom prst="rect">
            <a:avLst/>
          </a:prstGeom>
        </p:spPr>
        <p:txBody>
          <a:bodyPr/>
          <a:lstStyle/>
          <a:p>
            <a:pPr/>
            <a:r>
              <a:t>Case Report</a:t>
            </a:r>
          </a:p>
        </p:txBody>
      </p:sp>
      <p:sp>
        <p:nvSpPr>
          <p:cNvPr id="494" name="June 2014…"/>
          <p:cNvSpPr txBox="1"/>
          <p:nvPr>
            <p:ph type="body" idx="1"/>
          </p:nvPr>
        </p:nvSpPr>
        <p:spPr>
          <a:prstGeom prst="rect">
            <a:avLst/>
          </a:prstGeom>
        </p:spPr>
        <p:txBody>
          <a:bodyPr/>
          <a:lstStyle/>
          <a:p>
            <a:pPr marL="425195" indent="-425195" defTabSz="543305">
              <a:spcBef>
                <a:spcPts val="3900"/>
              </a:spcBef>
              <a:defRPr sz="3534"/>
            </a:pPr>
            <a:r>
              <a:t>June 2014</a:t>
            </a:r>
          </a:p>
          <a:p>
            <a:pPr marL="425195" indent="-425195" defTabSz="543305">
              <a:spcBef>
                <a:spcPts val="3900"/>
              </a:spcBef>
              <a:defRPr sz="3534"/>
            </a:pPr>
            <a:r>
              <a:t>33 yo unemployed male </a:t>
            </a:r>
          </a:p>
          <a:p>
            <a:pPr marL="425195" indent="-425195" defTabSz="543305">
              <a:spcBef>
                <a:spcPts val="3900"/>
              </a:spcBef>
              <a:defRPr sz="3534"/>
            </a:pPr>
            <a:r>
              <a:t>LBP, leg pain</a:t>
            </a:r>
          </a:p>
          <a:p>
            <a:pPr marL="425195" indent="-425195" defTabSz="543305">
              <a:spcBef>
                <a:spcPts val="3900"/>
              </a:spcBef>
              <a:defRPr sz="3534"/>
            </a:pPr>
            <a:r>
              <a:t>Morphine ER 30mg 2x/day</a:t>
            </a:r>
          </a:p>
          <a:p>
            <a:pPr marL="425195" indent="-425195" defTabSz="543305">
              <a:spcBef>
                <a:spcPts val="3900"/>
              </a:spcBef>
              <a:defRPr sz="3534"/>
            </a:pPr>
            <a:r>
              <a:t>Pain levels:  9/10</a:t>
            </a:r>
          </a:p>
          <a:p>
            <a:pPr marL="425195" indent="-425195" defTabSz="543305">
              <a:spcBef>
                <a:spcPts val="3900"/>
              </a:spcBef>
              <a:defRPr sz="3534"/>
            </a:pPr>
            <a:r>
              <a:t>MRI:  no surgical lesion, disc bulging, stress fracture</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Case Report"/>
          <p:cNvSpPr txBox="1"/>
          <p:nvPr>
            <p:ph type="title"/>
          </p:nvPr>
        </p:nvSpPr>
        <p:spPr>
          <a:prstGeom prst="rect">
            <a:avLst/>
          </a:prstGeom>
        </p:spPr>
        <p:txBody>
          <a:bodyPr/>
          <a:lstStyle/>
          <a:p>
            <a:pPr/>
            <a:r>
              <a:t>Case Report</a:t>
            </a:r>
          </a:p>
        </p:txBody>
      </p:sp>
      <p:sp>
        <p:nvSpPr>
          <p:cNvPr id="497" name="July 2014 - November 2014…"/>
          <p:cNvSpPr txBox="1"/>
          <p:nvPr>
            <p:ph type="body" idx="1"/>
          </p:nvPr>
        </p:nvSpPr>
        <p:spPr>
          <a:prstGeom prst="rect">
            <a:avLst/>
          </a:prstGeom>
        </p:spPr>
        <p:txBody>
          <a:bodyPr/>
          <a:lstStyle/>
          <a:p>
            <a:pPr/>
            <a:r>
              <a:t>July 2014 - November 2014</a:t>
            </a:r>
          </a:p>
          <a:p>
            <a:pPr/>
            <a:r>
              <a:t>Several diagnostic/therapeutic spinal injections</a:t>
            </a:r>
          </a:p>
          <a:p>
            <a:pPr/>
            <a:r>
              <a:t>No relief</a:t>
            </a:r>
          </a:p>
          <a:p>
            <a:pPr/>
            <a:r>
              <a:t>Morphine ER 30mg 2x/day</a:t>
            </a:r>
          </a:p>
          <a:p>
            <a:pPr/>
            <a:r>
              <a:t>Pain levels persist 8-10/10</a:t>
            </a:r>
          </a:p>
          <a:p>
            <a:pPr/>
            <a:r>
              <a:t>November 2014:  requests disability paperwork</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Case Report"/>
          <p:cNvSpPr txBox="1"/>
          <p:nvPr>
            <p:ph type="title"/>
          </p:nvPr>
        </p:nvSpPr>
        <p:spPr>
          <a:prstGeom prst="rect">
            <a:avLst/>
          </a:prstGeom>
        </p:spPr>
        <p:txBody>
          <a:bodyPr/>
          <a:lstStyle/>
          <a:p>
            <a:pPr/>
            <a:r>
              <a:t>Case Report</a:t>
            </a:r>
          </a:p>
        </p:txBody>
      </p:sp>
      <p:sp>
        <p:nvSpPr>
          <p:cNvPr id="500" name="December 2015…"/>
          <p:cNvSpPr txBox="1"/>
          <p:nvPr>
            <p:ph type="body" idx="1"/>
          </p:nvPr>
        </p:nvSpPr>
        <p:spPr>
          <a:prstGeom prst="rect">
            <a:avLst/>
          </a:prstGeom>
        </p:spPr>
        <p:txBody>
          <a:bodyPr/>
          <a:lstStyle/>
          <a:p>
            <a:pPr marL="370331" indent="-370331" defTabSz="473201">
              <a:spcBef>
                <a:spcPts val="3400"/>
              </a:spcBef>
              <a:defRPr sz="3078"/>
            </a:pPr>
            <a:r>
              <a:t>December 2015</a:t>
            </a:r>
          </a:p>
          <a:p>
            <a:pPr marL="370331" indent="-370331" defTabSz="473201">
              <a:spcBef>
                <a:spcPts val="3400"/>
              </a:spcBef>
              <a:defRPr sz="3078"/>
            </a:pPr>
            <a:r>
              <a:t>Fentanyl 50ug with Morphine for breakthrough</a:t>
            </a:r>
          </a:p>
          <a:p>
            <a:pPr marL="370331" indent="-370331" defTabSz="473201">
              <a:spcBef>
                <a:spcPts val="3400"/>
              </a:spcBef>
              <a:defRPr sz="3078"/>
            </a:pPr>
            <a:r>
              <a:t>Pain levels 10/10</a:t>
            </a:r>
          </a:p>
          <a:p>
            <a:pPr marL="370331" indent="-370331" defTabSz="473201">
              <a:spcBef>
                <a:spcPts val="3400"/>
              </a:spcBef>
              <a:defRPr sz="3078"/>
            </a:pPr>
            <a:r>
              <a:t>Drug screen shows + THC</a:t>
            </a:r>
          </a:p>
          <a:p>
            <a:pPr marL="370331" indent="-370331" defTabSz="473201">
              <a:spcBef>
                <a:spcPts val="3400"/>
              </a:spcBef>
              <a:defRPr sz="3078"/>
            </a:pPr>
            <a:r>
              <a:t>Patient has MMJ card</a:t>
            </a:r>
          </a:p>
          <a:p>
            <a:pPr lvl="1" marL="740663" indent="-370331" defTabSz="473201">
              <a:spcBef>
                <a:spcPts val="3400"/>
              </a:spcBef>
              <a:defRPr sz="3078"/>
            </a:pPr>
            <a:r>
              <a:t>Cannot remember recommending physician name</a:t>
            </a:r>
          </a:p>
          <a:p>
            <a:pPr lvl="1" marL="740663" indent="-370331" defTabSz="473201">
              <a:spcBef>
                <a:spcPts val="3400"/>
              </a:spcBef>
              <a:defRPr sz="3078"/>
            </a:pPr>
            <a:r>
              <a:t>Cannot remember when he saw recommending physician</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2" name="Case Report"/>
          <p:cNvSpPr txBox="1"/>
          <p:nvPr>
            <p:ph type="title"/>
          </p:nvPr>
        </p:nvSpPr>
        <p:spPr>
          <a:prstGeom prst="rect">
            <a:avLst/>
          </a:prstGeom>
        </p:spPr>
        <p:txBody>
          <a:bodyPr/>
          <a:lstStyle/>
          <a:p>
            <a:pPr/>
            <a:r>
              <a:t>Case Report</a:t>
            </a:r>
          </a:p>
        </p:txBody>
      </p:sp>
      <p:sp>
        <p:nvSpPr>
          <p:cNvPr id="503" name="December 2016…"/>
          <p:cNvSpPr txBox="1"/>
          <p:nvPr>
            <p:ph type="body" idx="1"/>
          </p:nvPr>
        </p:nvSpPr>
        <p:spPr>
          <a:prstGeom prst="rect">
            <a:avLst/>
          </a:prstGeom>
        </p:spPr>
        <p:txBody>
          <a:bodyPr/>
          <a:lstStyle/>
          <a:p>
            <a:pPr/>
            <a:r>
              <a:t>December 2016</a:t>
            </a:r>
          </a:p>
          <a:p>
            <a:pPr/>
            <a:r>
              <a:t>Morphine ER 60mg 2x/day with morphine for breakthrough pain</a:t>
            </a:r>
          </a:p>
          <a:p>
            <a:pPr/>
            <a:r>
              <a:t>Pain levels 8-10/10</a:t>
            </a:r>
          </a:p>
          <a:p>
            <a:pPr/>
            <a:r>
              <a:t>Denies THC use</a:t>
            </a:r>
          </a:p>
          <a:p>
            <a:pPr/>
            <a:r>
              <a:t>Drug screen + THC</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5" name="Case Report"/>
          <p:cNvSpPr txBox="1"/>
          <p:nvPr>
            <p:ph type="title"/>
          </p:nvPr>
        </p:nvSpPr>
        <p:spPr>
          <a:prstGeom prst="rect">
            <a:avLst/>
          </a:prstGeom>
        </p:spPr>
        <p:txBody>
          <a:bodyPr/>
          <a:lstStyle/>
          <a:p>
            <a:pPr/>
            <a:r>
              <a:t>Case Report</a:t>
            </a:r>
          </a:p>
        </p:txBody>
      </p:sp>
      <p:sp>
        <p:nvSpPr>
          <p:cNvPr id="506" name="June 2017…"/>
          <p:cNvSpPr txBox="1"/>
          <p:nvPr>
            <p:ph type="body" idx="1"/>
          </p:nvPr>
        </p:nvSpPr>
        <p:spPr>
          <a:prstGeom prst="rect">
            <a:avLst/>
          </a:prstGeom>
        </p:spPr>
        <p:txBody>
          <a:bodyPr/>
          <a:lstStyle/>
          <a:p>
            <a:pPr/>
            <a:r>
              <a:t>June 2017</a:t>
            </a:r>
          </a:p>
          <a:p>
            <a:pPr/>
            <a:r>
              <a:t>Morphine ER 60mg 2x/day with morphine for breakthrough pain</a:t>
            </a:r>
          </a:p>
          <a:p>
            <a:pPr/>
            <a:r>
              <a:t>Pain levels 8/10</a:t>
            </a:r>
          </a:p>
          <a:p>
            <a:pPr/>
            <a:r>
              <a:t>Reports use of CBD cream is helpful</a:t>
            </a:r>
          </a:p>
          <a:p>
            <a:pPr/>
            <a:r>
              <a:t>Discuss opioid taper</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8" name="Case Report"/>
          <p:cNvSpPr txBox="1"/>
          <p:nvPr>
            <p:ph type="title"/>
          </p:nvPr>
        </p:nvSpPr>
        <p:spPr>
          <a:prstGeom prst="rect">
            <a:avLst/>
          </a:prstGeom>
        </p:spPr>
        <p:txBody>
          <a:bodyPr/>
          <a:lstStyle/>
          <a:p>
            <a:pPr/>
            <a:r>
              <a:t>Case Report</a:t>
            </a:r>
          </a:p>
        </p:txBody>
      </p:sp>
      <p:sp>
        <p:nvSpPr>
          <p:cNvPr id="509" name="July 2017…"/>
          <p:cNvSpPr txBox="1"/>
          <p:nvPr>
            <p:ph type="body" sz="half" idx="1"/>
          </p:nvPr>
        </p:nvSpPr>
        <p:spPr>
          <a:prstGeom prst="rect">
            <a:avLst/>
          </a:prstGeom>
        </p:spPr>
        <p:txBody>
          <a:bodyPr/>
          <a:lstStyle/>
          <a:p>
            <a:pPr/>
            <a:r>
              <a:t>July 2017</a:t>
            </a:r>
          </a:p>
          <a:p>
            <a:pPr/>
            <a:r>
              <a:t>Tapering off opioids without problem</a:t>
            </a:r>
          </a:p>
          <a:p>
            <a:pPr/>
            <a:r>
              <a:t>Reports using CBD cream</a:t>
            </a:r>
          </a:p>
          <a:p>
            <a:pPr/>
            <a:r>
              <a:t>Pain levels 9/10</a:t>
            </a:r>
          </a:p>
        </p:txBody>
      </p:sp>
      <p:pic>
        <p:nvPicPr>
          <p:cNvPr id="510" name="FullSizeRender-1.jpg" descr="FullSizeRender-1.jpg"/>
          <p:cNvPicPr>
            <a:picLocks noChangeAspect="1"/>
          </p:cNvPicPr>
          <p:nvPr/>
        </p:nvPicPr>
        <p:blipFill>
          <a:blip r:embed="rId2">
            <a:extLst/>
          </a:blip>
          <a:stretch>
            <a:fillRect/>
          </a:stretch>
        </p:blipFill>
        <p:spPr>
          <a:xfrm>
            <a:off x="7247476" y="2168244"/>
            <a:ext cx="4275648" cy="3874806"/>
          </a:xfrm>
          <a:prstGeom prst="rect">
            <a:avLst/>
          </a:prstGeom>
          <a:ln w="12700">
            <a:miter lim="400000"/>
          </a:ln>
        </p:spPr>
      </p:pic>
      <p:pic>
        <p:nvPicPr>
          <p:cNvPr id="511" name="FullSizeRender-2.jpg" descr="FullSizeRender-2.jpg"/>
          <p:cNvPicPr>
            <a:picLocks noChangeAspect="1"/>
          </p:cNvPicPr>
          <p:nvPr/>
        </p:nvPicPr>
        <p:blipFill>
          <a:blip r:embed="rId3">
            <a:extLst/>
          </a:blip>
          <a:stretch>
            <a:fillRect/>
          </a:stretch>
        </p:blipFill>
        <p:spPr>
          <a:xfrm>
            <a:off x="7247476" y="6016294"/>
            <a:ext cx="4275648" cy="3634301"/>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3" name="2017 Pueblo Weed.png" descr="2017 Pueblo Weed.png"/>
          <p:cNvPicPr>
            <a:picLocks noChangeAspect="1"/>
          </p:cNvPicPr>
          <p:nvPr/>
        </p:nvPicPr>
        <p:blipFill>
          <a:blip r:embed="rId2">
            <a:extLst/>
          </a:blip>
          <a:stretch>
            <a:fillRect/>
          </a:stretch>
        </p:blipFill>
        <p:spPr>
          <a:xfrm>
            <a:off x="3790811" y="56198"/>
            <a:ext cx="5423177" cy="9641204"/>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5" name="IMG_8361.jpg" descr="IMG_8361.jpg"/>
          <p:cNvPicPr>
            <a:picLocks noChangeAspect="1"/>
          </p:cNvPicPr>
          <p:nvPr/>
        </p:nvPicPr>
        <p:blipFill>
          <a:blip r:embed="rId2">
            <a:extLst/>
          </a:blip>
          <a:stretch>
            <a:fillRect/>
          </a:stretch>
        </p:blipFill>
        <p:spPr>
          <a:xfrm>
            <a:off x="2438400" y="1054100"/>
            <a:ext cx="8128000" cy="76454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7" name="imagejpeg_0.jpg" descr="imagejpeg_0.jpg"/>
          <p:cNvPicPr>
            <a:picLocks noChangeAspect="1"/>
          </p:cNvPicPr>
          <p:nvPr/>
        </p:nvPicPr>
        <p:blipFill>
          <a:blip r:embed="rId2">
            <a:extLst/>
          </a:blip>
          <a:stretch>
            <a:fillRect/>
          </a:stretch>
        </p:blipFill>
        <p:spPr>
          <a:xfrm>
            <a:off x="2929929" y="113506"/>
            <a:ext cx="7144942" cy="9526588"/>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9" name="Screen Shot 2018-03-20 at 11.11.58 AM.png" descr="Screen Shot 2018-03-20 at 11.11.58 AM.png"/>
          <p:cNvPicPr>
            <a:picLocks noChangeAspect="1"/>
          </p:cNvPicPr>
          <p:nvPr/>
        </p:nvPicPr>
        <p:blipFill>
          <a:blip r:embed="rId2">
            <a:extLst/>
          </a:blip>
          <a:stretch>
            <a:fillRect/>
          </a:stretch>
        </p:blipFill>
        <p:spPr>
          <a:xfrm>
            <a:off x="35669" y="147973"/>
            <a:ext cx="5840044" cy="5706146"/>
          </a:xfrm>
          <a:prstGeom prst="rect">
            <a:avLst/>
          </a:prstGeom>
          <a:ln w="12700">
            <a:miter lim="400000"/>
          </a:ln>
        </p:spPr>
      </p:pic>
      <p:pic>
        <p:nvPicPr>
          <p:cNvPr id="520" name="Screen Shot 2018-03-20 at 11.12.35 AM.png" descr="Screen Shot 2018-03-20 at 11.12.35 AM.png"/>
          <p:cNvPicPr>
            <a:picLocks noChangeAspect="1"/>
          </p:cNvPicPr>
          <p:nvPr/>
        </p:nvPicPr>
        <p:blipFill>
          <a:blip r:embed="rId3">
            <a:extLst/>
          </a:blip>
          <a:stretch>
            <a:fillRect/>
          </a:stretch>
        </p:blipFill>
        <p:spPr>
          <a:xfrm>
            <a:off x="5990861" y="97809"/>
            <a:ext cx="7162585" cy="4834551"/>
          </a:xfrm>
          <a:prstGeom prst="rect">
            <a:avLst/>
          </a:prstGeom>
          <a:ln w="12700">
            <a:miter lim="400000"/>
          </a:ln>
        </p:spPr>
      </p:pic>
      <p:pic>
        <p:nvPicPr>
          <p:cNvPr id="521" name="Screen Shot 2018-03-20 at 11.11.13 AM.png" descr="Screen Shot 2018-03-20 at 11.11.13 AM.png"/>
          <p:cNvPicPr>
            <a:picLocks noChangeAspect="1"/>
          </p:cNvPicPr>
          <p:nvPr/>
        </p:nvPicPr>
        <p:blipFill>
          <a:blip r:embed="rId4">
            <a:extLst/>
          </a:blip>
          <a:stretch>
            <a:fillRect/>
          </a:stretch>
        </p:blipFill>
        <p:spPr>
          <a:xfrm>
            <a:off x="5234112" y="4889300"/>
            <a:ext cx="7759235" cy="4681549"/>
          </a:xfrm>
          <a:prstGeom prst="rect">
            <a:avLst/>
          </a:prstGeom>
          <a:ln w="12700">
            <a:miter lim="400000"/>
          </a:ln>
        </p:spPr>
      </p:pic>
      <p:pic>
        <p:nvPicPr>
          <p:cNvPr id="522" name="Screen Shot 2018-03-20 at 11.13.24 AM.png" descr="Screen Shot 2018-03-20 at 11.13.24 AM.png"/>
          <p:cNvPicPr>
            <a:picLocks noChangeAspect="1"/>
          </p:cNvPicPr>
          <p:nvPr/>
        </p:nvPicPr>
        <p:blipFill>
          <a:blip r:embed="rId5">
            <a:extLst/>
          </a:blip>
          <a:stretch>
            <a:fillRect/>
          </a:stretch>
        </p:blipFill>
        <p:spPr>
          <a:xfrm>
            <a:off x="192547" y="5844926"/>
            <a:ext cx="4999706" cy="374238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Most Common…"/>
          <p:cNvSpPr txBox="1"/>
          <p:nvPr>
            <p:ph type="title"/>
          </p:nvPr>
        </p:nvSpPr>
        <p:spPr>
          <a:prstGeom prst="rect">
            <a:avLst/>
          </a:prstGeom>
        </p:spPr>
        <p:txBody>
          <a:bodyPr/>
          <a:lstStyle/>
          <a:p>
            <a:pPr defTabSz="484886">
              <a:defRPr spc="-207" sz="6640"/>
            </a:pPr>
            <a:r>
              <a:t>Most Common </a:t>
            </a:r>
          </a:p>
          <a:p>
            <a:pPr defTabSz="484886">
              <a:defRPr spc="-207" sz="6640"/>
            </a:pPr>
            <a:r>
              <a:t>Drugs Mentioned </a:t>
            </a:r>
          </a:p>
        </p:txBody>
      </p:sp>
      <p:sp>
        <p:nvSpPr>
          <p:cNvPr id="171" name="Analgesics (1st, 11%)…"/>
          <p:cNvSpPr txBox="1"/>
          <p:nvPr>
            <p:ph type="body" idx="1"/>
          </p:nvPr>
        </p:nvSpPr>
        <p:spPr>
          <a:xfrm>
            <a:off x="952500" y="3098800"/>
            <a:ext cx="11099800" cy="6286500"/>
          </a:xfrm>
          <a:prstGeom prst="rect">
            <a:avLst/>
          </a:prstGeom>
        </p:spPr>
        <p:txBody>
          <a:bodyPr/>
          <a:lstStyle/>
          <a:p>
            <a:pPr marL="508000" indent="-508000">
              <a:defRPr sz="3500"/>
            </a:pPr>
            <a:r>
              <a:t>Analgesics (1st, 11%)</a:t>
            </a:r>
          </a:p>
          <a:p>
            <a:pPr marL="508000" indent="-508000">
              <a:defRPr sz="3500"/>
            </a:pPr>
            <a:r>
              <a:t>Antidepressants (3rd, 4.5%)</a:t>
            </a:r>
          </a:p>
          <a:p>
            <a:pPr marL="508000" indent="-508000">
              <a:defRPr sz="3500"/>
            </a:pPr>
            <a:r>
              <a:t>Anxiolytics (6th, 3.9%)</a:t>
            </a:r>
          </a:p>
          <a:p>
            <a:pPr marL="508000" indent="-508000">
              <a:defRPr sz="3500"/>
            </a:pPr>
            <a:r>
              <a:t>Second:  Hyperlipidemic agents (4.7%)</a:t>
            </a:r>
          </a:p>
        </p:txBody>
      </p:sp>
      <p:sp>
        <p:nvSpPr>
          <p:cNvPr id="172" name="https://www.cdc.gov/nchs/data/ahcd/namcs_summary/2015_namcs_web_tables.pdf"/>
          <p:cNvSpPr txBox="1"/>
          <p:nvPr/>
        </p:nvSpPr>
        <p:spPr>
          <a:xfrm>
            <a:off x="180723" y="8694635"/>
            <a:ext cx="10345418"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effectLst>
                  <a:outerShdw sx="100000" sy="100000" kx="0" ky="0" algn="b" rotWithShape="0" blurRad="25400" dist="12700" dir="5400000">
                    <a:srgbClr val="FFFFFF"/>
                  </a:outerShdw>
                </a:effectLst>
              </a:defRPr>
            </a:lvl1pPr>
          </a:lstStyle>
          <a:p>
            <a:pPr/>
            <a:r>
              <a:t>https://www.cdc.gov/nchs/data/ahcd/namcs_summary/2015_namcs_web_tables.pdf</a:t>
            </a:r>
          </a:p>
        </p:txBody>
      </p:sp>
      <p:sp>
        <p:nvSpPr>
          <p:cNvPr id="173" name="National Ambulatory Medical Care Survey: 2015 State and National Summary Tables"/>
          <p:cNvSpPr txBox="1"/>
          <p:nvPr/>
        </p:nvSpPr>
        <p:spPr>
          <a:xfrm>
            <a:off x="1738279" y="2651733"/>
            <a:ext cx="9528242"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500">
                <a:effectLst>
                  <a:outerShdw sx="100000" sy="100000" kx="0" ky="0" algn="b" rotWithShape="0" blurRad="25400" dist="12700" dir="5400000">
                    <a:srgbClr val="FFFFFF"/>
                  </a:outerShdw>
                </a:effectLst>
                <a:latin typeface="Helvetica"/>
                <a:ea typeface="Helvetica"/>
                <a:cs typeface="Helvetica"/>
                <a:sym typeface="Helvetica"/>
              </a:defRPr>
            </a:lvl1pPr>
          </a:lstStyle>
          <a:p>
            <a:pPr/>
            <a:r>
              <a:t>National Ambulatory Medical Care Survey: 2015 State and National Summary Tables</a:t>
            </a:r>
          </a:p>
        </p:txBody>
      </p:sp>
      <p:sp>
        <p:nvSpPr>
          <p:cNvPr id="174" name="Table 25"/>
          <p:cNvSpPr txBox="1"/>
          <p:nvPr/>
        </p:nvSpPr>
        <p:spPr>
          <a:xfrm>
            <a:off x="202079" y="9151565"/>
            <a:ext cx="1109980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Table 25</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4" name="Screen Shot 2018-03-20 at 11.10.25 AM.png" descr="Screen Shot 2018-03-20 at 11.10.25 AM.png"/>
          <p:cNvPicPr>
            <a:picLocks noChangeAspect="1"/>
          </p:cNvPicPr>
          <p:nvPr/>
        </p:nvPicPr>
        <p:blipFill>
          <a:blip r:embed="rId2">
            <a:extLst/>
          </a:blip>
          <a:stretch>
            <a:fillRect/>
          </a:stretch>
        </p:blipFill>
        <p:spPr>
          <a:xfrm>
            <a:off x="6283549" y="4155454"/>
            <a:ext cx="6605104" cy="5593930"/>
          </a:xfrm>
          <a:prstGeom prst="rect">
            <a:avLst/>
          </a:prstGeom>
          <a:ln w="12700">
            <a:miter lim="400000"/>
          </a:ln>
        </p:spPr>
      </p:pic>
      <p:pic>
        <p:nvPicPr>
          <p:cNvPr id="525" name="Screen Shot 2018-03-20 at 11.13.35 AM.png" descr="Screen Shot 2018-03-20 at 11.13.35 AM.png"/>
          <p:cNvPicPr>
            <a:picLocks noChangeAspect="1"/>
          </p:cNvPicPr>
          <p:nvPr/>
        </p:nvPicPr>
        <p:blipFill>
          <a:blip r:embed="rId3">
            <a:extLst/>
          </a:blip>
          <a:stretch>
            <a:fillRect/>
          </a:stretch>
        </p:blipFill>
        <p:spPr>
          <a:xfrm>
            <a:off x="487343" y="58687"/>
            <a:ext cx="5740836" cy="7033817"/>
          </a:xfrm>
          <a:prstGeom prst="rect">
            <a:avLst/>
          </a:prstGeom>
          <a:ln w="12700">
            <a:miter lim="400000"/>
          </a:ln>
        </p:spPr>
      </p:pic>
      <p:pic>
        <p:nvPicPr>
          <p:cNvPr id="526" name="Screen Shot 2018-03-20 at 12.40.35 PM.png" descr="Screen Shot 2018-03-20 at 12.40.35 PM.png"/>
          <p:cNvPicPr>
            <a:picLocks noChangeAspect="1"/>
          </p:cNvPicPr>
          <p:nvPr/>
        </p:nvPicPr>
        <p:blipFill>
          <a:blip r:embed="rId4">
            <a:extLst/>
          </a:blip>
          <a:stretch>
            <a:fillRect/>
          </a:stretch>
        </p:blipFill>
        <p:spPr>
          <a:xfrm>
            <a:off x="6395753" y="-121210"/>
            <a:ext cx="6380696" cy="4256700"/>
          </a:xfrm>
          <a:prstGeom prst="rect">
            <a:avLst/>
          </a:prstGeom>
          <a:ln w="12700">
            <a:miter lim="400000"/>
          </a:ln>
        </p:spPr>
      </p:pic>
      <p:pic>
        <p:nvPicPr>
          <p:cNvPr id="527" name="Screen Shot 2018-03-20 at 11.10.35 AM.png" descr="Screen Shot 2018-03-20 at 11.10.35 AM.png"/>
          <p:cNvPicPr>
            <a:picLocks noChangeAspect="1"/>
          </p:cNvPicPr>
          <p:nvPr/>
        </p:nvPicPr>
        <p:blipFill>
          <a:blip r:embed="rId5">
            <a:extLst/>
          </a:blip>
          <a:stretch>
            <a:fillRect/>
          </a:stretch>
        </p:blipFill>
        <p:spPr>
          <a:xfrm>
            <a:off x="487343" y="6787873"/>
            <a:ext cx="5740836" cy="3047604"/>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9" name="Screen Shot 2018-03-20 at 11.10.35 AM.png" descr="Screen Shot 2018-03-20 at 11.10.35 AM.png"/>
          <p:cNvPicPr>
            <a:picLocks noChangeAspect="1"/>
          </p:cNvPicPr>
          <p:nvPr/>
        </p:nvPicPr>
        <p:blipFill>
          <a:blip r:embed="rId2">
            <a:extLst/>
          </a:blip>
          <a:stretch>
            <a:fillRect/>
          </a:stretch>
        </p:blipFill>
        <p:spPr>
          <a:xfrm>
            <a:off x="1401765" y="157555"/>
            <a:ext cx="10201270" cy="5415488"/>
          </a:xfrm>
          <a:prstGeom prst="rect">
            <a:avLst/>
          </a:prstGeom>
          <a:ln w="12700">
            <a:miter lim="400000"/>
          </a:ln>
        </p:spPr>
      </p:pic>
      <p:pic>
        <p:nvPicPr>
          <p:cNvPr id="530" name="Screen Shot 2018-03-20 at 12.41.15 PM.png" descr="Screen Shot 2018-03-20 at 12.41.15 PM.png"/>
          <p:cNvPicPr>
            <a:picLocks noChangeAspect="1"/>
          </p:cNvPicPr>
          <p:nvPr/>
        </p:nvPicPr>
        <p:blipFill>
          <a:blip r:embed="rId3">
            <a:extLst/>
          </a:blip>
          <a:stretch>
            <a:fillRect/>
          </a:stretch>
        </p:blipFill>
        <p:spPr>
          <a:xfrm>
            <a:off x="3437496" y="5626128"/>
            <a:ext cx="6129808" cy="3999019"/>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UMMARY"/>
          <p:cNvSpPr txBox="1"/>
          <p:nvPr>
            <p:ph type="title"/>
          </p:nvPr>
        </p:nvSpPr>
        <p:spPr>
          <a:prstGeom prst="rect">
            <a:avLst/>
          </a:prstGeom>
        </p:spPr>
        <p:txBody>
          <a:bodyPr/>
          <a:lstStyle>
            <a:lvl1pPr>
              <a:defRPr b="1">
                <a:latin typeface="Helvetica"/>
                <a:ea typeface="Helvetica"/>
                <a:cs typeface="Helvetica"/>
                <a:sym typeface="Helvetica"/>
              </a:defRPr>
            </a:lvl1pPr>
          </a:lstStyle>
          <a:p>
            <a:pPr/>
            <a:r>
              <a:t>SUMMARY</a:t>
            </a:r>
          </a:p>
        </p:txBody>
      </p:sp>
      <p:sp>
        <p:nvSpPr>
          <p:cNvPr id="533" name="Cannabinoids may have therapeutic benefit in some pain conditions, most notably cancer pain and neuropathic pain…"/>
          <p:cNvSpPr txBox="1"/>
          <p:nvPr>
            <p:ph type="body" idx="1"/>
          </p:nvPr>
        </p:nvSpPr>
        <p:spPr>
          <a:prstGeom prst="rect">
            <a:avLst/>
          </a:prstGeom>
        </p:spPr>
        <p:txBody>
          <a:bodyPr/>
          <a:lstStyle/>
          <a:p>
            <a:pPr marL="425195" indent="-425195" defTabSz="543305">
              <a:spcBef>
                <a:spcPts val="3900"/>
              </a:spcBef>
              <a:defRPr sz="3534"/>
            </a:pPr>
            <a:r>
              <a:t>Cannabinoids </a:t>
            </a:r>
            <a:r>
              <a:rPr>
                <a:solidFill>
                  <a:schemeClr val="accent2">
                    <a:hueOff val="-1342298"/>
                    <a:satOff val="-4651"/>
                    <a:lumOff val="19617"/>
                  </a:schemeClr>
                </a:solidFill>
              </a:rPr>
              <a:t>may have</a:t>
            </a:r>
            <a:r>
              <a:t> therapeutic benefit in some pain conditions, most notably cancer pain and neuropathic pain</a:t>
            </a:r>
          </a:p>
          <a:p>
            <a:pPr marL="425195" indent="-425195" defTabSz="543305">
              <a:spcBef>
                <a:spcPts val="3900"/>
              </a:spcBef>
              <a:defRPr sz="3534"/>
            </a:pPr>
            <a:r>
              <a:t>There appears to be more research with </a:t>
            </a:r>
            <a:r>
              <a:rPr>
                <a:solidFill>
                  <a:schemeClr val="accent2">
                    <a:hueOff val="-1342298"/>
                    <a:satOff val="-4651"/>
                    <a:lumOff val="19617"/>
                  </a:schemeClr>
                </a:solidFill>
              </a:rPr>
              <a:t>synthetic or well-described natural cannabinoids</a:t>
            </a:r>
            <a:r>
              <a:t> with controlled dose and delivery systems rather than generally available products</a:t>
            </a:r>
          </a:p>
          <a:p>
            <a:pPr marL="425195" indent="-425195" defTabSz="543305">
              <a:spcBef>
                <a:spcPts val="3900"/>
              </a:spcBef>
              <a:defRPr sz="3534"/>
            </a:pPr>
            <a:r>
              <a:t>There is </a:t>
            </a:r>
            <a:r>
              <a:rPr>
                <a:solidFill>
                  <a:schemeClr val="accent2">
                    <a:hueOff val="-1342298"/>
                    <a:satOff val="-4651"/>
                    <a:lumOff val="19617"/>
                  </a:schemeClr>
                </a:solidFill>
              </a:rPr>
              <a:t>no</a:t>
            </a:r>
            <a:r>
              <a:t> accepted, peer-reviewed research to support cannabinoid use in common pain conditions</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5" name="SUMMARY"/>
          <p:cNvSpPr txBox="1"/>
          <p:nvPr>
            <p:ph type="title"/>
          </p:nvPr>
        </p:nvSpPr>
        <p:spPr>
          <a:prstGeom prst="rect">
            <a:avLst/>
          </a:prstGeom>
        </p:spPr>
        <p:txBody>
          <a:bodyPr/>
          <a:lstStyle>
            <a:lvl1pPr>
              <a:defRPr b="1">
                <a:latin typeface="Helvetica"/>
                <a:ea typeface="Helvetica"/>
                <a:cs typeface="Helvetica"/>
                <a:sym typeface="Helvetica"/>
              </a:defRPr>
            </a:lvl1pPr>
          </a:lstStyle>
          <a:p>
            <a:pPr/>
            <a:r>
              <a:t>SUMMARY</a:t>
            </a:r>
          </a:p>
        </p:txBody>
      </p:sp>
      <p:sp>
        <p:nvSpPr>
          <p:cNvPr id="536" name="Opioids and cannabinoids share pharmacological profiles, including antinociception…"/>
          <p:cNvSpPr txBox="1"/>
          <p:nvPr>
            <p:ph type="body" idx="1"/>
          </p:nvPr>
        </p:nvSpPr>
        <p:spPr>
          <a:prstGeom prst="rect">
            <a:avLst/>
          </a:prstGeom>
        </p:spPr>
        <p:txBody>
          <a:bodyPr/>
          <a:lstStyle/>
          <a:p>
            <a:pPr marL="443484" indent="-443484" defTabSz="566674">
              <a:spcBef>
                <a:spcPts val="4000"/>
              </a:spcBef>
              <a:defRPr sz="3686"/>
            </a:pPr>
            <a:r>
              <a:t>Opioids and cannabinoids </a:t>
            </a:r>
            <a:r>
              <a:rPr>
                <a:solidFill>
                  <a:schemeClr val="accent2">
                    <a:hueOff val="-1342298"/>
                    <a:satOff val="-4651"/>
                    <a:lumOff val="19617"/>
                  </a:schemeClr>
                </a:solidFill>
              </a:rPr>
              <a:t>share</a:t>
            </a:r>
            <a:r>
              <a:t> pharmacological profiles, including antinociception</a:t>
            </a:r>
          </a:p>
          <a:p>
            <a:pPr marL="443484" indent="-443484" defTabSz="566674">
              <a:spcBef>
                <a:spcPts val="4000"/>
              </a:spcBef>
              <a:defRPr sz="3686"/>
            </a:pPr>
            <a:r>
              <a:t>Opioids and cannabinoids modulate </a:t>
            </a:r>
            <a:r>
              <a:rPr>
                <a:solidFill>
                  <a:schemeClr val="accent2">
                    <a:hueOff val="-1342298"/>
                    <a:satOff val="-4651"/>
                    <a:lumOff val="19617"/>
                  </a:schemeClr>
                </a:solidFill>
              </a:rPr>
              <a:t>similar</a:t>
            </a:r>
            <a:r>
              <a:t> neurotransmitters governing pain pathways</a:t>
            </a:r>
          </a:p>
          <a:p>
            <a:pPr marL="443484" indent="-443484" defTabSz="566674">
              <a:spcBef>
                <a:spcPts val="4000"/>
              </a:spcBef>
              <a:defRPr sz="3686"/>
            </a:pPr>
            <a:r>
              <a:t>Cannabinoids </a:t>
            </a:r>
            <a:r>
              <a:rPr>
                <a:solidFill>
                  <a:schemeClr val="accent2">
                    <a:hueOff val="-1342298"/>
                    <a:satOff val="-4651"/>
                    <a:lumOff val="19617"/>
                  </a:schemeClr>
                </a:solidFill>
              </a:rPr>
              <a:t>HAVE NOT</a:t>
            </a:r>
            <a:r>
              <a:t> been able to demonstrate an impact on the opioid epidemic</a:t>
            </a:r>
          </a:p>
          <a:p>
            <a:pPr marL="443484" indent="-443484" defTabSz="566674">
              <a:spcBef>
                <a:spcPts val="4000"/>
              </a:spcBef>
              <a:defRPr sz="3686"/>
            </a:pPr>
            <a:r>
              <a:t>Blinders off</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SUMMARY"/>
          <p:cNvSpPr txBox="1"/>
          <p:nvPr>
            <p:ph type="title"/>
          </p:nvPr>
        </p:nvSpPr>
        <p:spPr>
          <a:prstGeom prst="rect">
            <a:avLst/>
          </a:prstGeom>
        </p:spPr>
        <p:txBody>
          <a:bodyPr/>
          <a:lstStyle>
            <a:lvl1pPr>
              <a:defRPr b="1">
                <a:latin typeface="Helvetica"/>
                <a:ea typeface="Helvetica"/>
                <a:cs typeface="Helvetica"/>
                <a:sym typeface="Helvetica"/>
              </a:defRPr>
            </a:lvl1pPr>
          </a:lstStyle>
          <a:p>
            <a:pPr/>
            <a:r>
              <a:t>SUMMARY</a:t>
            </a:r>
          </a:p>
        </p:txBody>
      </p:sp>
      <p:sp>
        <p:nvSpPr>
          <p:cNvPr id="539" name="Longer duration, double-blind, placebo controlled, multi-center studies are imperative to prove efficacy of cannabinoids in the treatment of chronic non-malignant pain syndromes…"/>
          <p:cNvSpPr txBox="1"/>
          <p:nvPr>
            <p:ph type="body" idx="1"/>
          </p:nvPr>
        </p:nvSpPr>
        <p:spPr>
          <a:prstGeom prst="rect">
            <a:avLst/>
          </a:prstGeom>
        </p:spPr>
        <p:txBody>
          <a:bodyPr/>
          <a:lstStyle/>
          <a:p>
            <a:pPr marL="390014" indent="-390014" defTabSz="543656">
              <a:spcBef>
                <a:spcPts val="2500"/>
              </a:spcBef>
              <a:defRPr sz="3267">
                <a:effectLst>
                  <a:outerShdw sx="100000" sy="100000" kx="0" ky="0" algn="b" rotWithShape="0" blurRad="25146" dist="11818" dir="5400000">
                    <a:srgbClr val="FFFFFF"/>
                  </a:outerShdw>
                </a:effectLst>
              </a:defRPr>
            </a:pPr>
            <a:r>
              <a:t>Longer duration, double-blind, placebo controlled, multi-center </a:t>
            </a:r>
            <a:r>
              <a:rPr>
                <a:solidFill>
                  <a:schemeClr val="accent2">
                    <a:hueOff val="-1342298"/>
                    <a:satOff val="-4651"/>
                    <a:lumOff val="19617"/>
                  </a:schemeClr>
                </a:solidFill>
              </a:rPr>
              <a:t>studies are imperative</a:t>
            </a:r>
            <a:r>
              <a:t> to prove efficacy of cannabinoids in the treatment of chronic non-malignant pain syndromes</a:t>
            </a:r>
          </a:p>
          <a:p>
            <a:pPr marL="390014" indent="-390014" defTabSz="543656">
              <a:spcBef>
                <a:spcPts val="2500"/>
              </a:spcBef>
              <a:defRPr sz="3267">
                <a:effectLst>
                  <a:outerShdw sx="100000" sy="100000" kx="0" ky="0" algn="b" rotWithShape="0" blurRad="25146" dist="11818" dir="5400000">
                    <a:srgbClr val="FFFFFF"/>
                  </a:outerShdw>
                </a:effectLst>
              </a:defRPr>
            </a:pPr>
            <a:r>
              <a:t>Well-controlled and regulated products with </a:t>
            </a:r>
            <a:r>
              <a:rPr>
                <a:solidFill>
                  <a:schemeClr val="accent2">
                    <a:hueOff val="-1342298"/>
                    <a:satOff val="-4651"/>
                    <a:lumOff val="19617"/>
                  </a:schemeClr>
                </a:solidFill>
              </a:rPr>
              <a:t>consistent delivery systems</a:t>
            </a:r>
            <a:r>
              <a:t> would likely be beneficial for more effective research and more effective pain management or treatment of other conditions</a:t>
            </a:r>
          </a:p>
          <a:p>
            <a:pPr marL="390014" indent="-390014" defTabSz="543656">
              <a:spcBef>
                <a:spcPts val="2500"/>
              </a:spcBef>
              <a:defRPr sz="3267">
                <a:effectLst>
                  <a:outerShdw sx="100000" sy="100000" kx="0" ky="0" algn="b" rotWithShape="0" blurRad="25146" dist="11818" dir="5400000">
                    <a:srgbClr val="FFFFFF"/>
                  </a:outerShdw>
                </a:effectLst>
              </a:defRPr>
            </a:pPr>
            <a:r>
              <a:t>Science-based, plant-based, FDA-approved, regulated and purified medications are needed (Epidiolex, Sativex)</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Thank You"/>
          <p:cNvSpPr txBox="1"/>
          <p:nvPr>
            <p:ph type="title"/>
          </p:nvPr>
        </p:nvSpPr>
        <p:spPr>
          <a:prstGeom prst="rect">
            <a:avLst/>
          </a:prstGeom>
        </p:spPr>
        <p:txBody>
          <a:bodyPr/>
          <a:lstStyle>
            <a:lvl1pPr>
              <a:defRPr b="1">
                <a:latin typeface="Helvetica"/>
                <a:ea typeface="Helvetica"/>
                <a:cs typeface="Helvetica"/>
                <a:sym typeface="Helvetica"/>
              </a:defRPr>
            </a:lvl1pPr>
          </a:lstStyle>
          <a:p>
            <a:pPr/>
            <a:r>
              <a:t>Thank You</a:t>
            </a:r>
          </a:p>
        </p:txBody>
      </p:sp>
      <p:pic>
        <p:nvPicPr>
          <p:cNvPr id="542" name="image49.jpeg" descr="image49.jpeg"/>
          <p:cNvPicPr>
            <a:picLocks noChangeAspect="1"/>
          </p:cNvPicPr>
          <p:nvPr/>
        </p:nvPicPr>
        <p:blipFill>
          <a:blip r:embed="rId2">
            <a:extLst/>
          </a:blip>
          <a:stretch>
            <a:fillRect/>
          </a:stretch>
        </p:blipFill>
        <p:spPr>
          <a:xfrm>
            <a:off x="1563489" y="2451008"/>
            <a:ext cx="9877822" cy="657878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Pain"/>
          <p:cNvSpPr txBox="1"/>
          <p:nvPr>
            <p:ph type="title"/>
          </p:nvPr>
        </p:nvSpPr>
        <p:spPr>
          <a:prstGeom prst="rect">
            <a:avLst/>
          </a:prstGeom>
        </p:spPr>
        <p:txBody>
          <a:bodyPr/>
          <a:lstStyle>
            <a:lvl1pPr defTabSz="566673">
              <a:defRPr sz="7300">
                <a:effectLst>
                  <a:outerShdw sx="100000" sy="100000" kx="0" ky="0" algn="b" rotWithShape="0" blurRad="25400" dist="24638" dir="16200000">
                    <a:srgbClr val="000000">
                      <a:alpha val="34000"/>
                    </a:srgbClr>
                  </a:outerShdw>
                </a:effectLst>
              </a:defRPr>
            </a:lvl1pPr>
          </a:lstStyle>
          <a:p>
            <a:pPr/>
            <a:r>
              <a:t>Pain</a:t>
            </a:r>
          </a:p>
        </p:txBody>
      </p:sp>
      <p:pic>
        <p:nvPicPr>
          <p:cNvPr id="177" name="Zach-Miller-Leg.jpg" descr="Zach-Miller-Leg.jpg"/>
          <p:cNvPicPr>
            <a:picLocks noChangeAspect="1"/>
          </p:cNvPicPr>
          <p:nvPr/>
        </p:nvPicPr>
        <p:blipFill>
          <a:blip r:embed="rId2">
            <a:extLst/>
          </a:blip>
          <a:stretch>
            <a:fillRect/>
          </a:stretch>
        </p:blipFill>
        <p:spPr>
          <a:xfrm>
            <a:off x="1524000" y="2679700"/>
            <a:ext cx="9956800" cy="61468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Cannabinoids for Medical Use…"/>
          <p:cNvSpPr txBox="1"/>
          <p:nvPr>
            <p:ph type="title"/>
          </p:nvPr>
        </p:nvSpPr>
        <p:spPr>
          <a:prstGeom prst="rect">
            <a:avLst/>
          </a:prstGeom>
        </p:spPr>
        <p:txBody>
          <a:bodyPr/>
          <a:lstStyle/>
          <a:p>
            <a:pPr defTabSz="443991">
              <a:defRPr b="1" sz="5100">
                <a:effectLst>
                  <a:outerShdw sx="100000" sy="100000" kx="0" ky="0" algn="b" rotWithShape="0" blurRad="12700" dist="9652" dir="16200000">
                    <a:srgbClr val="000000">
                      <a:alpha val="50000"/>
                    </a:srgbClr>
                  </a:outerShdw>
                </a:effectLst>
                <a:latin typeface="Helvetica"/>
                <a:ea typeface="Helvetica"/>
                <a:cs typeface="Helvetica"/>
                <a:sym typeface="Helvetica"/>
              </a:defRPr>
            </a:pPr>
            <a:r>
              <a:t>Cannabinoids for Medical Use </a:t>
            </a:r>
          </a:p>
          <a:p>
            <a:pPr defTabSz="443991">
              <a:defRPr b="1" sz="5100">
                <a:effectLst>
                  <a:outerShdw sx="100000" sy="100000" kx="0" ky="0" algn="b" rotWithShape="0" blurRad="12700" dist="9652" dir="16200000">
                    <a:srgbClr val="000000">
                      <a:alpha val="50000"/>
                    </a:srgbClr>
                  </a:outerShdw>
                </a:effectLst>
                <a:latin typeface="Helvetica"/>
                <a:ea typeface="Helvetica"/>
                <a:cs typeface="Helvetica"/>
                <a:sym typeface="Helvetica"/>
              </a:defRPr>
            </a:pPr>
            <a:r>
              <a:t>JAMA June 2015</a:t>
            </a:r>
          </a:p>
        </p:txBody>
      </p:sp>
      <p:sp>
        <p:nvSpPr>
          <p:cNvPr id="180" name="Penny Whiting, PhD, United Kingdom…"/>
          <p:cNvSpPr txBox="1"/>
          <p:nvPr>
            <p:ph type="body" idx="1"/>
          </p:nvPr>
        </p:nvSpPr>
        <p:spPr>
          <a:prstGeom prst="rect">
            <a:avLst/>
          </a:prstGeom>
        </p:spPr>
        <p:txBody>
          <a:bodyPr/>
          <a:lstStyle/>
          <a:p>
            <a:pPr marL="419100" indent="-419100">
              <a:defRPr sz="3000"/>
            </a:pPr>
            <a:r>
              <a:t>Penny Whiting, PhD, United Kingdom </a:t>
            </a:r>
          </a:p>
          <a:p>
            <a:pPr marL="419100" indent="-419100">
              <a:defRPr sz="3000"/>
            </a:pPr>
            <a:r>
              <a:t>Cannabis and cannabinoid drugs are widely used to treat diseases or alleviate symptoms, but their </a:t>
            </a:r>
            <a:r>
              <a:rPr>
                <a:solidFill>
                  <a:schemeClr val="accent2">
                    <a:hueOff val="-1342298"/>
                    <a:satOff val="-4651"/>
                    <a:lumOff val="19617"/>
                  </a:schemeClr>
                </a:solidFill>
              </a:rPr>
              <a:t>efficacy</a:t>
            </a:r>
            <a:r>
              <a:t> for specific indications is </a:t>
            </a:r>
            <a:r>
              <a:rPr>
                <a:solidFill>
                  <a:schemeClr val="accent2">
                    <a:hueOff val="-1342298"/>
                    <a:satOff val="-4651"/>
                    <a:lumOff val="19617"/>
                  </a:schemeClr>
                </a:solidFill>
              </a:rPr>
              <a:t>not clear</a:t>
            </a:r>
          </a:p>
          <a:p>
            <a:pPr marL="419100" indent="-419100">
              <a:defRPr sz="3000"/>
            </a:pPr>
            <a:r>
              <a:t>Conduct a systematic review of the benefits and adverse events of cannabinoids</a:t>
            </a:r>
          </a:p>
        </p:txBody>
      </p:sp>
      <p:sp>
        <p:nvSpPr>
          <p:cNvPr id="181" name="JAMA. 2015 Jun 23-30;313(24):2456-73. doi: 10.1001/jama.2015.6358.…"/>
          <p:cNvSpPr txBox="1"/>
          <p:nvPr/>
        </p:nvSpPr>
        <p:spPr>
          <a:xfrm>
            <a:off x="64811" y="8665182"/>
            <a:ext cx="1244662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000">
                <a:uFill>
                  <a:solidFill>
                    <a:srgbClr val="323333"/>
                  </a:solidFill>
                </a:uFill>
              </a:defRPr>
            </a:pPr>
            <a:r>
              <a:rPr u="sng"/>
              <a:t>JAMA.</a:t>
            </a:r>
            <a:r>
              <a:t> 2015 Jun 23-30;313(24):2456-73. doi: 10.1001/jama.2015.6358.</a:t>
            </a:r>
          </a:p>
          <a:p>
            <a:pPr algn="l" defTabSz="457200">
              <a:defRPr sz="2000">
                <a:uFill>
                  <a:solidFill>
                    <a:srgbClr val="323333"/>
                  </a:solidFill>
                </a:uFill>
              </a:defRPr>
            </a:pPr>
            <a:r>
              <a:rPr u="sng">
                <a:hlinkClick r:id="rId2" invalidUrl="" action="" tgtFrame="" tooltip="" history="1" highlightClick="0" endSnd="0"/>
              </a:rPr>
              <a:t>https://www.ncbi.nlm.nih.gov/pubmed/26103030</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Cannabinoids for Medical Use…"/>
          <p:cNvSpPr txBox="1"/>
          <p:nvPr>
            <p:ph type="title"/>
          </p:nvPr>
        </p:nvSpPr>
        <p:spPr>
          <a:xfrm>
            <a:off x="848738" y="412750"/>
            <a:ext cx="11099801" cy="2120900"/>
          </a:xfrm>
          <a:prstGeom prst="rect">
            <a:avLst/>
          </a:prstGeom>
        </p:spPr>
        <p:txBody>
          <a:bodyPr/>
          <a:lstStyle/>
          <a:p>
            <a:pPr defTabSz="443991">
              <a:defRPr b="1" sz="5100">
                <a:effectLst>
                  <a:outerShdw sx="100000" sy="100000" kx="0" ky="0" algn="b" rotWithShape="0" blurRad="12700" dist="9652" dir="16200000">
                    <a:srgbClr val="000000">
                      <a:alpha val="50000"/>
                    </a:srgbClr>
                  </a:outerShdw>
                </a:effectLst>
                <a:latin typeface="Helvetica"/>
                <a:ea typeface="Helvetica"/>
                <a:cs typeface="Helvetica"/>
                <a:sym typeface="Helvetica"/>
              </a:defRPr>
            </a:pPr>
            <a:r>
              <a:t>Cannabinoids for Medical Use </a:t>
            </a:r>
          </a:p>
          <a:p>
            <a:pPr defTabSz="443991">
              <a:defRPr b="1" sz="5100">
                <a:effectLst>
                  <a:outerShdw sx="100000" sy="100000" kx="0" ky="0" algn="b" rotWithShape="0" blurRad="12700" dist="9652" dir="16200000">
                    <a:srgbClr val="000000">
                      <a:alpha val="50000"/>
                    </a:srgbClr>
                  </a:outerShdw>
                </a:effectLst>
                <a:latin typeface="Helvetica"/>
                <a:ea typeface="Helvetica"/>
                <a:cs typeface="Helvetica"/>
                <a:sym typeface="Helvetica"/>
              </a:defRPr>
            </a:pPr>
            <a:r>
              <a:t>JAMA June 2015</a:t>
            </a:r>
          </a:p>
        </p:txBody>
      </p:sp>
      <p:sp>
        <p:nvSpPr>
          <p:cNvPr id="184" name="Chronic Pain was assessed in 28 studies (63 reports, 2454 participants)…"/>
          <p:cNvSpPr txBox="1"/>
          <p:nvPr>
            <p:ph type="body" idx="1"/>
          </p:nvPr>
        </p:nvSpPr>
        <p:spPr>
          <a:prstGeom prst="rect">
            <a:avLst/>
          </a:prstGeom>
        </p:spPr>
        <p:txBody>
          <a:bodyPr/>
          <a:lstStyle/>
          <a:p>
            <a:pPr marL="347852" indent="-347852" defTabSz="484886">
              <a:spcBef>
                <a:spcPts val="3400"/>
              </a:spcBef>
              <a:defRPr sz="2490"/>
            </a:pPr>
            <a:r>
              <a:t>Chronic Pain was assessed in 28 studies (63 reports, 2454 participants)</a:t>
            </a:r>
          </a:p>
          <a:p>
            <a:pPr marL="347852" indent="-347852" defTabSz="484886">
              <a:spcBef>
                <a:spcPts val="3400"/>
              </a:spcBef>
              <a:defRPr sz="2490"/>
            </a:pPr>
            <a:r>
              <a:t>13 studies:  Nabiximols (Sativex), natural, purified, unavailable in US</a:t>
            </a:r>
          </a:p>
          <a:p>
            <a:pPr marL="347852" indent="-347852" defTabSz="484886">
              <a:spcBef>
                <a:spcPts val="3400"/>
              </a:spcBef>
              <a:defRPr sz="2490"/>
            </a:pPr>
            <a:r>
              <a:t>5 studies:  Nabilone (Cesamet), synthetic, “off label use”</a:t>
            </a:r>
          </a:p>
          <a:p>
            <a:pPr marL="347852" indent="-347852" defTabSz="484886">
              <a:spcBef>
                <a:spcPts val="3400"/>
              </a:spcBef>
              <a:defRPr sz="2490"/>
            </a:pPr>
            <a:r>
              <a:t>4 studies:  smoked THC</a:t>
            </a:r>
          </a:p>
          <a:p>
            <a:pPr marL="347852" indent="-347852" defTabSz="484886">
              <a:spcBef>
                <a:spcPts val="3400"/>
              </a:spcBef>
              <a:defRPr sz="2490"/>
            </a:pPr>
            <a:r>
              <a:t>3 studies:  THC oromucosal spray</a:t>
            </a:r>
          </a:p>
          <a:p>
            <a:pPr marL="347852" indent="-347852" defTabSz="484886">
              <a:spcBef>
                <a:spcPts val="3400"/>
              </a:spcBef>
              <a:defRPr sz="2490"/>
            </a:pPr>
            <a:r>
              <a:t>2 studies:  Dronabinol (Marinol), synthetic, “off label use”</a:t>
            </a:r>
          </a:p>
          <a:p>
            <a:pPr marL="347852" indent="-347852" defTabSz="484886">
              <a:spcBef>
                <a:spcPts val="3400"/>
              </a:spcBef>
              <a:defRPr sz="2490"/>
            </a:pPr>
            <a:r>
              <a:t>1 study:  vaporized cannabis</a:t>
            </a:r>
            <a:endParaRPr sz="2739"/>
          </a:p>
          <a:p>
            <a:pPr marL="347852" indent="-347852" defTabSz="484886">
              <a:spcBef>
                <a:spcPts val="3400"/>
              </a:spcBef>
              <a:defRPr sz="2739"/>
            </a:pPr>
            <a:r>
              <a:t>1 study:  oral THC</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Cannabinoids for Medical Use…"/>
          <p:cNvSpPr txBox="1"/>
          <p:nvPr>
            <p:ph type="title"/>
          </p:nvPr>
        </p:nvSpPr>
        <p:spPr>
          <a:prstGeom prst="rect">
            <a:avLst/>
          </a:prstGeom>
        </p:spPr>
        <p:txBody>
          <a:bodyPr/>
          <a:lstStyle/>
          <a:p>
            <a:pPr defTabSz="443991">
              <a:defRPr b="1" sz="5100">
                <a:effectLst>
                  <a:outerShdw sx="100000" sy="100000" kx="0" ky="0" algn="b" rotWithShape="0" blurRad="12700" dist="9652" dir="16200000">
                    <a:srgbClr val="000000">
                      <a:alpha val="50000"/>
                    </a:srgbClr>
                  </a:outerShdw>
                </a:effectLst>
                <a:latin typeface="Helvetica"/>
                <a:ea typeface="Helvetica"/>
                <a:cs typeface="Helvetica"/>
                <a:sym typeface="Helvetica"/>
              </a:defRPr>
            </a:pPr>
            <a:r>
              <a:t>Cannabinoids for Medical Use </a:t>
            </a:r>
          </a:p>
          <a:p>
            <a:pPr defTabSz="443991">
              <a:defRPr b="1" sz="5100">
                <a:effectLst>
                  <a:outerShdw sx="100000" sy="100000" kx="0" ky="0" algn="b" rotWithShape="0" blurRad="12700" dist="9652" dir="16200000">
                    <a:srgbClr val="000000">
                      <a:alpha val="50000"/>
                    </a:srgbClr>
                  </a:outerShdw>
                </a:effectLst>
                <a:latin typeface="Helvetica"/>
                <a:ea typeface="Helvetica"/>
                <a:cs typeface="Helvetica"/>
                <a:sym typeface="Helvetica"/>
              </a:defRPr>
            </a:pPr>
            <a:r>
              <a:t>JAMA June 2015</a:t>
            </a:r>
          </a:p>
        </p:txBody>
      </p:sp>
      <p:sp>
        <p:nvSpPr>
          <p:cNvPr id="187" name="12 studies:  Neuropathic pain…"/>
          <p:cNvSpPr txBox="1"/>
          <p:nvPr>
            <p:ph type="body" idx="1"/>
          </p:nvPr>
        </p:nvSpPr>
        <p:spPr>
          <a:prstGeom prst="rect">
            <a:avLst/>
          </a:prstGeom>
        </p:spPr>
        <p:txBody>
          <a:bodyPr/>
          <a:lstStyle/>
          <a:p>
            <a:pPr marL="419100" indent="-419100">
              <a:defRPr sz="3000"/>
            </a:pPr>
            <a:r>
              <a:t>12 studies:  Neuropathic pain</a:t>
            </a:r>
          </a:p>
          <a:p>
            <a:pPr marL="419100" indent="-419100">
              <a:defRPr sz="3000"/>
            </a:pPr>
            <a:r>
              <a:t>3 studies:  Cancer pain</a:t>
            </a:r>
          </a:p>
          <a:p>
            <a:pPr marL="419100" indent="-419100">
              <a:defRPr sz="3000"/>
            </a:pPr>
            <a:r>
              <a:t>3 studies:  Diabetic peripheral neuropathy</a:t>
            </a:r>
          </a:p>
          <a:p>
            <a:pPr marL="419100" indent="-419100">
              <a:defRPr sz="3000"/>
            </a:pPr>
            <a:r>
              <a:t>2 studies:  Fibromyalgia</a:t>
            </a:r>
          </a:p>
          <a:p>
            <a:pPr marL="419100" indent="-419100">
              <a:defRPr sz="3000"/>
            </a:pPr>
            <a:r>
              <a:t>1 study:  “Musculoskeletal problems”</a:t>
            </a:r>
          </a:p>
          <a:p>
            <a:pPr marL="419100" indent="-419100">
              <a:defRPr sz="3000"/>
            </a:pPr>
            <a:r>
              <a:t>1 study:  Non-cancer pain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Cannabinoids for Medical Use…"/>
          <p:cNvSpPr txBox="1"/>
          <p:nvPr>
            <p:ph type="title"/>
          </p:nvPr>
        </p:nvSpPr>
        <p:spPr>
          <a:prstGeom prst="rect">
            <a:avLst/>
          </a:prstGeom>
        </p:spPr>
        <p:txBody>
          <a:bodyPr/>
          <a:lstStyle/>
          <a:p>
            <a:pPr defTabSz="443991">
              <a:defRPr b="1" sz="5100">
                <a:effectLst>
                  <a:outerShdw sx="100000" sy="100000" kx="0" ky="0" algn="b" rotWithShape="0" blurRad="12700" dist="9652" dir="16200000">
                    <a:srgbClr val="000000">
                      <a:alpha val="50000"/>
                    </a:srgbClr>
                  </a:outerShdw>
                </a:effectLst>
                <a:latin typeface="Helvetica"/>
                <a:ea typeface="Helvetica"/>
                <a:cs typeface="Helvetica"/>
                <a:sym typeface="Helvetica"/>
              </a:defRPr>
            </a:pPr>
            <a:r>
              <a:t>Cannabinoids for Medical Use </a:t>
            </a:r>
          </a:p>
          <a:p>
            <a:pPr defTabSz="443991">
              <a:defRPr b="1" sz="5100">
                <a:effectLst>
                  <a:outerShdw sx="100000" sy="100000" kx="0" ky="0" algn="b" rotWithShape="0" blurRad="12700" dist="9652" dir="16200000">
                    <a:srgbClr val="000000">
                      <a:alpha val="50000"/>
                    </a:srgbClr>
                  </a:outerShdw>
                </a:effectLst>
                <a:latin typeface="Helvetica"/>
                <a:ea typeface="Helvetica"/>
                <a:cs typeface="Helvetica"/>
                <a:sym typeface="Helvetica"/>
              </a:defRPr>
            </a:pPr>
            <a:r>
              <a:t>JAMA June 2015</a:t>
            </a:r>
          </a:p>
        </p:txBody>
      </p:sp>
      <p:sp>
        <p:nvSpPr>
          <p:cNvPr id="190" name="17 studies:  High risk of bias…"/>
          <p:cNvSpPr txBox="1"/>
          <p:nvPr>
            <p:ph type="body" idx="1"/>
          </p:nvPr>
        </p:nvSpPr>
        <p:spPr>
          <a:prstGeom prst="rect">
            <a:avLst/>
          </a:prstGeom>
        </p:spPr>
        <p:txBody>
          <a:bodyPr/>
          <a:lstStyle/>
          <a:p>
            <a:pPr marL="419100" indent="-419100">
              <a:defRPr sz="3000"/>
            </a:pPr>
            <a:r>
              <a:t>17 studies:  High risk of bias</a:t>
            </a:r>
          </a:p>
          <a:p>
            <a:pPr marL="419100" indent="-419100">
              <a:defRPr sz="3000"/>
            </a:pPr>
            <a:r>
              <a:t>9 studies:  Unclear risk of bias</a:t>
            </a:r>
          </a:p>
          <a:p>
            <a:pPr marL="419100" indent="-419100">
              <a:defRPr sz="3000"/>
            </a:pPr>
            <a:r>
              <a:t>2 studies:  Low risk of bias</a:t>
            </a:r>
          </a:p>
          <a:p>
            <a:pPr marL="419100" indent="-419100">
              <a:defRPr sz="3000"/>
            </a:pPr>
            <a:r>
              <a:t>Conclusion:  Moderate-quality evidence to support the use of cannabinoids for the treatment of chronic pain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Pain"/>
          <p:cNvSpPr txBox="1"/>
          <p:nvPr>
            <p:ph type="title"/>
          </p:nvPr>
        </p:nvSpPr>
        <p:spPr>
          <a:prstGeom prst="rect">
            <a:avLst/>
          </a:prstGeom>
        </p:spPr>
        <p:txBody>
          <a:bodyPr/>
          <a:lstStyle/>
          <a:p>
            <a:pPr/>
            <a:r>
              <a:t>Pain</a:t>
            </a:r>
          </a:p>
        </p:txBody>
      </p:sp>
      <p:pic>
        <p:nvPicPr>
          <p:cNvPr id="193" name="IMG_1421.PNG" descr="IMG_1421.PNG"/>
          <p:cNvPicPr>
            <a:picLocks noChangeAspect="1"/>
          </p:cNvPicPr>
          <p:nvPr/>
        </p:nvPicPr>
        <p:blipFill>
          <a:blip r:embed="rId2">
            <a:extLst/>
          </a:blip>
          <a:stretch>
            <a:fillRect/>
          </a:stretch>
        </p:blipFill>
        <p:spPr>
          <a:xfrm>
            <a:off x="2438400" y="3460750"/>
            <a:ext cx="8128000" cy="45593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The Health Effects of Cannabis and Cannabinoids: The Current State of Evidence and Recommendations for Research…"/>
          <p:cNvSpPr txBox="1"/>
          <p:nvPr>
            <p:ph type="title"/>
          </p:nvPr>
        </p:nvSpPr>
        <p:spPr>
          <a:prstGeom prst="rect">
            <a:avLst/>
          </a:prstGeom>
        </p:spPr>
        <p:txBody>
          <a:bodyPr/>
          <a:lstStyle/>
          <a:p>
            <a:pPr defTabSz="288036">
              <a:defRPr b="1" sz="3213">
                <a:latin typeface="Helvetica"/>
                <a:ea typeface="Helvetica"/>
                <a:cs typeface="Helvetica"/>
                <a:sym typeface="Helvetica"/>
              </a:defRPr>
            </a:pPr>
            <a:r>
              <a:t>The Health Effects of Cannabis and Cannabinoids: The Current State of Evidence and Recommendations for Research</a:t>
            </a:r>
          </a:p>
          <a:p>
            <a:pPr defTabSz="288036">
              <a:defRPr b="1" sz="3213">
                <a:latin typeface="Helvetica"/>
                <a:ea typeface="Helvetica"/>
                <a:cs typeface="Helvetica"/>
                <a:sym typeface="Helvetica"/>
              </a:defRPr>
            </a:pPr>
            <a:r>
              <a:t>January 12, 2017</a:t>
            </a:r>
          </a:p>
        </p:txBody>
      </p:sp>
      <p:sp>
        <p:nvSpPr>
          <p:cNvPr id="196" name="National Academies of Sciences, Engineering, and Medicine…"/>
          <p:cNvSpPr txBox="1"/>
          <p:nvPr>
            <p:ph type="body" idx="1"/>
          </p:nvPr>
        </p:nvSpPr>
        <p:spPr>
          <a:prstGeom prst="rect">
            <a:avLst/>
          </a:prstGeom>
        </p:spPr>
        <p:txBody>
          <a:bodyPr/>
          <a:lstStyle/>
          <a:p>
            <a:pPr/>
            <a:r>
              <a:t>National Academies of Sciences, Engineering, and Medicine</a:t>
            </a:r>
          </a:p>
          <a:p>
            <a:pPr/>
            <a:r>
              <a:t>Multiple authors, respected institutions</a:t>
            </a:r>
          </a:p>
          <a:p>
            <a:pPr/>
            <a:r>
              <a:rPr>
                <a:solidFill>
                  <a:schemeClr val="accent2">
                    <a:hueOff val="-1342298"/>
                    <a:satOff val="-4651"/>
                    <a:lumOff val="19617"/>
                  </a:schemeClr>
                </a:solidFill>
              </a:rPr>
              <a:t>None</a:t>
            </a:r>
            <a:r>
              <a:t> with a pain or anesthesiology background</a:t>
            </a:r>
          </a:p>
        </p:txBody>
      </p:sp>
      <p:sp>
        <p:nvSpPr>
          <p:cNvPr id="197" name="https://www.nap.edu/catalog/24625/the-health-effects-of-cannabis-and-cannabinoids-the-current-state"/>
          <p:cNvSpPr txBox="1"/>
          <p:nvPr/>
        </p:nvSpPr>
        <p:spPr>
          <a:xfrm>
            <a:off x="220453" y="8564663"/>
            <a:ext cx="12167914"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2" invalidUrl="" action="" tgtFrame="" tooltip="" history="1" highlightClick="0" endSnd="0"/>
              </a:defRPr>
            </a:lvl1pPr>
          </a:lstStyle>
          <a:p>
            <a:pPr>
              <a:defRPr u="none"/>
            </a:pPr>
            <a:r>
              <a:rPr u="sng">
                <a:hlinkClick r:id="rId2" invalidUrl="" action="" tgtFrame="" tooltip="" history="1" highlightClick="0" endSnd="0"/>
              </a:rPr>
              <a:t>https://www.nap.edu/catalog/24625/the-health-effects-of-cannabis-and-cannabinoids-the-current-state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Approved Conditions in Colorado"/>
          <p:cNvSpPr txBox="1"/>
          <p:nvPr>
            <p:ph type="title"/>
          </p:nvPr>
        </p:nvSpPr>
        <p:spPr>
          <a:prstGeom prst="rect">
            <a:avLst/>
          </a:prstGeom>
        </p:spPr>
        <p:txBody>
          <a:bodyPr/>
          <a:lstStyle>
            <a:lvl1pPr defTabSz="484886">
              <a:defRPr sz="6640"/>
            </a:lvl1pPr>
          </a:lstStyle>
          <a:p>
            <a:pPr/>
            <a:r>
              <a:t>Approved Conditions in Colorado</a:t>
            </a:r>
          </a:p>
        </p:txBody>
      </p:sp>
      <p:sp>
        <p:nvSpPr>
          <p:cNvPr id="132" name="Pain…"/>
          <p:cNvSpPr txBox="1"/>
          <p:nvPr>
            <p:ph type="body" idx="1"/>
          </p:nvPr>
        </p:nvSpPr>
        <p:spPr>
          <a:prstGeom prst="rect">
            <a:avLst/>
          </a:prstGeom>
        </p:spPr>
        <p:txBody>
          <a:bodyPr/>
          <a:lstStyle/>
          <a:p>
            <a:pPr marL="292607" indent="-292607" defTabSz="373887">
              <a:spcBef>
                <a:spcPts val="2600"/>
              </a:spcBef>
              <a:defRPr sz="2432"/>
            </a:pPr>
            <a:r>
              <a:t>Pain</a:t>
            </a:r>
          </a:p>
          <a:p>
            <a:pPr marL="292607" indent="-292607" defTabSz="373887">
              <a:spcBef>
                <a:spcPts val="2600"/>
              </a:spcBef>
              <a:defRPr sz="2432"/>
            </a:pPr>
            <a:r>
              <a:t>Muscle Spasms</a:t>
            </a:r>
          </a:p>
          <a:p>
            <a:pPr marL="292607" indent="-292607" defTabSz="373887">
              <a:spcBef>
                <a:spcPts val="2600"/>
              </a:spcBef>
              <a:defRPr sz="2432"/>
            </a:pPr>
            <a:r>
              <a:t>Nausea</a:t>
            </a:r>
          </a:p>
          <a:p>
            <a:pPr marL="292607" indent="-292607" defTabSz="373887">
              <a:spcBef>
                <a:spcPts val="2600"/>
              </a:spcBef>
              <a:defRPr sz="2432"/>
            </a:pPr>
            <a:r>
              <a:t>Cancer</a:t>
            </a:r>
          </a:p>
          <a:p>
            <a:pPr marL="292607" indent="-292607" defTabSz="373887">
              <a:spcBef>
                <a:spcPts val="2600"/>
              </a:spcBef>
              <a:defRPr sz="2432"/>
            </a:pPr>
            <a:r>
              <a:t>Seizure</a:t>
            </a:r>
          </a:p>
          <a:p>
            <a:pPr marL="292607" indent="-292607" defTabSz="373887">
              <a:spcBef>
                <a:spcPts val="2600"/>
              </a:spcBef>
              <a:defRPr sz="2432"/>
            </a:pPr>
            <a:r>
              <a:t>Glaucoma</a:t>
            </a:r>
          </a:p>
          <a:p>
            <a:pPr marL="292607" indent="-292607" defTabSz="373887">
              <a:spcBef>
                <a:spcPts val="2600"/>
              </a:spcBef>
              <a:defRPr sz="2432"/>
            </a:pPr>
            <a:r>
              <a:t>PTSD</a:t>
            </a:r>
          </a:p>
          <a:p>
            <a:pPr marL="292607" indent="-292607" defTabSz="373887">
              <a:spcBef>
                <a:spcPts val="2600"/>
              </a:spcBef>
              <a:defRPr sz="2432"/>
            </a:pPr>
            <a:r>
              <a:t>Cachexia</a:t>
            </a:r>
          </a:p>
          <a:p>
            <a:pPr marL="292607" indent="-292607" defTabSz="373887">
              <a:spcBef>
                <a:spcPts val="2600"/>
              </a:spcBef>
              <a:defRPr sz="2432"/>
            </a:pPr>
            <a:r>
              <a:t>HIV/AIDS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The Health Effects of Cannabis and Cannabinoids: The Current State of Evidence and Recommendations for Research…"/>
          <p:cNvSpPr txBox="1"/>
          <p:nvPr>
            <p:ph type="title"/>
          </p:nvPr>
        </p:nvSpPr>
        <p:spPr>
          <a:prstGeom prst="rect">
            <a:avLst/>
          </a:prstGeom>
        </p:spPr>
        <p:txBody>
          <a:bodyPr/>
          <a:lstStyle/>
          <a:p>
            <a:pPr defTabSz="379475">
              <a:defRPr b="1" sz="3237">
                <a:latin typeface="Helvetica"/>
                <a:ea typeface="Helvetica"/>
                <a:cs typeface="Helvetica"/>
                <a:sym typeface="Helvetica"/>
              </a:defRPr>
            </a:pPr>
            <a:r>
              <a:t>The Health Effects of Cannabis and Cannabinoids: The Current State of Evidence and Recommendations for Research</a:t>
            </a:r>
          </a:p>
          <a:p>
            <a:pPr defTabSz="379475">
              <a:defRPr b="1" sz="3237">
                <a:latin typeface="Helvetica"/>
                <a:ea typeface="Helvetica"/>
                <a:cs typeface="Helvetica"/>
                <a:sym typeface="Helvetica"/>
              </a:defRPr>
            </a:pPr>
            <a:r>
              <a:t>January 12, 2017</a:t>
            </a:r>
          </a:p>
        </p:txBody>
      </p:sp>
      <p:sp>
        <p:nvSpPr>
          <p:cNvPr id="200" name="Felt the Whiting article was the most comprehensive…"/>
          <p:cNvSpPr txBox="1"/>
          <p:nvPr>
            <p:ph type="body" idx="1"/>
          </p:nvPr>
        </p:nvSpPr>
        <p:spPr>
          <a:prstGeom prst="rect">
            <a:avLst/>
          </a:prstGeom>
        </p:spPr>
        <p:txBody>
          <a:bodyPr/>
          <a:lstStyle/>
          <a:p>
            <a:pPr/>
            <a:r>
              <a:t>Felt the Whiting article was the most comprehensive</a:t>
            </a:r>
          </a:p>
          <a:p>
            <a:pPr/>
            <a:r>
              <a:t>Noted the medical condition underlying the chronic pain was most often related to a </a:t>
            </a:r>
            <a:r>
              <a:rPr>
                <a:solidFill>
                  <a:schemeClr val="accent2">
                    <a:hueOff val="-1342298"/>
                    <a:satOff val="-4651"/>
                    <a:lumOff val="19617"/>
                  </a:schemeClr>
                </a:solidFill>
              </a:rPr>
              <a:t>neuropathy</a:t>
            </a:r>
          </a:p>
          <a:p>
            <a:pPr/>
            <a:r>
              <a:t>The majority of studies on pain cited in Whiting et al. (2015) evaluated </a:t>
            </a:r>
            <a:r>
              <a:rPr>
                <a:solidFill>
                  <a:schemeClr val="accent2">
                    <a:hueOff val="-1342298"/>
                    <a:satOff val="-4651"/>
                    <a:lumOff val="19617"/>
                  </a:schemeClr>
                </a:solidFill>
              </a:rPr>
              <a:t>nabiximols</a:t>
            </a:r>
            <a:r>
              <a:t> not available in the United States. </a:t>
            </a:r>
          </a:p>
        </p:txBody>
      </p:sp>
      <p:sp>
        <p:nvSpPr>
          <p:cNvPr id="201" name="https://nationalacademies.org/hmd/Reports/2017/health-effects-of-cannabis-and-cannabinoids.aspx"/>
          <p:cNvSpPr txBox="1"/>
          <p:nvPr/>
        </p:nvSpPr>
        <p:spPr>
          <a:xfrm>
            <a:off x="259364" y="9070502"/>
            <a:ext cx="11654475"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2" invalidUrl="" action="" tgtFrame="" tooltip="" history="1" highlightClick="0" endSnd="0"/>
              </a:defRPr>
            </a:lvl1pPr>
          </a:lstStyle>
          <a:p>
            <a:pPr>
              <a:defRPr u="none"/>
            </a:pPr>
            <a:r>
              <a:rPr u="sng">
                <a:hlinkClick r:id="rId2" invalidUrl="" action="" tgtFrame="" tooltip="" history="1" highlightClick="0" endSnd="0"/>
              </a:rPr>
              <a:t>https://nationalacademies.org/hmd/Reports/2017/health-effects-of-cannabis-and-cannabinoids.aspx</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The Health Effects of Cannabis and Cannabinoids: The Current State of Evidence and Recommendations for Research…"/>
          <p:cNvSpPr txBox="1"/>
          <p:nvPr>
            <p:ph type="title"/>
          </p:nvPr>
        </p:nvSpPr>
        <p:spPr>
          <a:prstGeom prst="rect">
            <a:avLst/>
          </a:prstGeom>
        </p:spPr>
        <p:txBody>
          <a:bodyPr/>
          <a:lstStyle/>
          <a:p>
            <a:pPr defTabSz="379475">
              <a:defRPr b="1" sz="3237">
                <a:latin typeface="Helvetica"/>
                <a:ea typeface="Helvetica"/>
                <a:cs typeface="Helvetica"/>
                <a:sym typeface="Helvetica"/>
              </a:defRPr>
            </a:pPr>
            <a:r>
              <a:t>The Health Effects of Cannabis and Cannabinoids: The Current State of Evidence and Recommendations for Research</a:t>
            </a:r>
          </a:p>
          <a:p>
            <a:pPr defTabSz="379475">
              <a:defRPr b="1" sz="3237">
                <a:latin typeface="Helvetica"/>
                <a:ea typeface="Helvetica"/>
                <a:cs typeface="Helvetica"/>
                <a:sym typeface="Helvetica"/>
              </a:defRPr>
            </a:pPr>
            <a:r>
              <a:t>January 12, 2017</a:t>
            </a:r>
          </a:p>
        </p:txBody>
      </p:sp>
      <p:sp>
        <p:nvSpPr>
          <p:cNvPr id="204" name="The committee found that only a handful of studies have evaluated the use of cannabis in the United States…"/>
          <p:cNvSpPr txBox="1"/>
          <p:nvPr>
            <p:ph type="body" idx="1"/>
          </p:nvPr>
        </p:nvSpPr>
        <p:spPr>
          <a:prstGeom prst="rect">
            <a:avLst/>
          </a:prstGeom>
        </p:spPr>
        <p:txBody>
          <a:bodyPr/>
          <a:lstStyle/>
          <a:p>
            <a:pPr marL="0" indent="0" defTabSz="283463">
              <a:lnSpc>
                <a:spcPts val="3900"/>
              </a:lnSpc>
              <a:spcBef>
                <a:spcPts val="700"/>
              </a:spcBef>
              <a:buSzTx/>
              <a:buNone/>
              <a:defRPr sz="2356"/>
            </a:pPr>
          </a:p>
          <a:p>
            <a:pPr marL="0" indent="0" defTabSz="283463">
              <a:lnSpc>
                <a:spcPts val="5800"/>
              </a:lnSpc>
              <a:spcBef>
                <a:spcPts val="700"/>
              </a:spcBef>
              <a:buSzTx/>
              <a:buNone/>
              <a:defRPr sz="3906"/>
            </a:pPr>
            <a:r>
              <a:t>The committee found that </a:t>
            </a:r>
            <a:r>
              <a:rPr>
                <a:solidFill>
                  <a:schemeClr val="accent2">
                    <a:hueOff val="-1342298"/>
                    <a:satOff val="-4651"/>
                    <a:lumOff val="19617"/>
                  </a:schemeClr>
                </a:solidFill>
              </a:rPr>
              <a:t>only a handful of studies have evaluated the use of cannabis</a:t>
            </a:r>
            <a:r>
              <a:t> in the United States</a:t>
            </a:r>
          </a:p>
          <a:p>
            <a:pPr marL="0" indent="0" defTabSz="283463">
              <a:lnSpc>
                <a:spcPts val="5800"/>
              </a:lnSpc>
              <a:spcBef>
                <a:spcPts val="700"/>
              </a:spcBef>
              <a:buSzTx/>
              <a:buNone/>
              <a:defRPr sz="3906"/>
            </a:pPr>
          </a:p>
          <a:p>
            <a:pPr marL="0" indent="0" defTabSz="283463">
              <a:lnSpc>
                <a:spcPts val="5800"/>
              </a:lnSpc>
              <a:spcBef>
                <a:spcPts val="700"/>
              </a:spcBef>
              <a:buSzTx/>
              <a:buNone/>
              <a:defRPr sz="3906"/>
            </a:pPr>
            <a:r>
              <a:t>Many of the </a:t>
            </a:r>
            <a:r>
              <a:rPr>
                <a:solidFill>
                  <a:schemeClr val="accent2">
                    <a:hueOff val="-1342298"/>
                    <a:satOff val="-4651"/>
                    <a:lumOff val="19617"/>
                  </a:schemeClr>
                </a:solidFill>
              </a:rPr>
              <a:t>cannabis products</a:t>
            </a:r>
            <a:r>
              <a:t> that are sold in state regulated markets </a:t>
            </a:r>
            <a:r>
              <a:rPr>
                <a:solidFill>
                  <a:schemeClr val="accent2">
                    <a:hueOff val="-1342298"/>
                    <a:satOff val="-4651"/>
                    <a:lumOff val="19617"/>
                  </a:schemeClr>
                </a:solidFill>
              </a:rPr>
              <a:t>bear little resemblance</a:t>
            </a:r>
            <a:r>
              <a:t> to the products that are available for research at the federal level in the United States.</a:t>
            </a:r>
          </a:p>
          <a:p>
            <a:pPr marL="0" indent="0" defTabSz="283463">
              <a:lnSpc>
                <a:spcPts val="3900"/>
              </a:lnSpc>
              <a:spcBef>
                <a:spcPts val="700"/>
              </a:spcBef>
              <a:buSzTx/>
              <a:buNone/>
              <a:defRPr sz="2356"/>
            </a:pPr>
            <a:endParaRPr sz="744"/>
          </a:p>
          <a:p>
            <a:pPr marL="0" indent="0" defTabSz="283463">
              <a:lnSpc>
                <a:spcPts val="3900"/>
              </a:lnSpc>
              <a:spcBef>
                <a:spcPts val="700"/>
              </a:spcBef>
              <a:buSzTx/>
              <a:buNone/>
              <a:defRPr sz="2356"/>
            </a:pPr>
            <a:endParaRPr sz="744"/>
          </a:p>
        </p:txBody>
      </p:sp>
      <p:sp>
        <p:nvSpPr>
          <p:cNvPr id="205" name="https://nationalacademies.org/hmd/Reports/2017/health-effects-of-cannabis-and-cannabinoids.aspx"/>
          <p:cNvSpPr txBox="1"/>
          <p:nvPr/>
        </p:nvSpPr>
        <p:spPr>
          <a:xfrm>
            <a:off x="259364" y="9070502"/>
            <a:ext cx="11654475"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2" invalidUrl="" action="" tgtFrame="" tooltip="" history="1" highlightClick="0" endSnd="0"/>
              </a:defRPr>
            </a:lvl1pPr>
          </a:lstStyle>
          <a:p>
            <a:pPr>
              <a:defRPr u="none"/>
            </a:pPr>
            <a:r>
              <a:rPr u="sng">
                <a:hlinkClick r:id="rId2" invalidUrl="" action="" tgtFrame="" tooltip="" history="1" highlightClick="0" endSnd="0"/>
              </a:rPr>
              <a:t>https://nationalacademies.org/hmd/Reports/2017/health-effects-of-cannabis-and-cannabinoids.aspx</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The Health Effects of Cannabis and Cannabinoids: The Current State of Evidence and Recommendations for Research…"/>
          <p:cNvSpPr txBox="1"/>
          <p:nvPr>
            <p:ph type="title"/>
          </p:nvPr>
        </p:nvSpPr>
        <p:spPr>
          <a:prstGeom prst="rect">
            <a:avLst/>
          </a:prstGeom>
        </p:spPr>
        <p:txBody>
          <a:bodyPr/>
          <a:lstStyle/>
          <a:p>
            <a:pPr defTabSz="379475">
              <a:defRPr b="1" sz="3237">
                <a:latin typeface="Helvetica"/>
                <a:ea typeface="Helvetica"/>
                <a:cs typeface="Helvetica"/>
                <a:sym typeface="Helvetica"/>
              </a:defRPr>
            </a:pPr>
            <a:r>
              <a:t>The Health Effects of Cannabis and Cannabinoids: The Current State of Evidence and Recommendations for Research</a:t>
            </a:r>
          </a:p>
          <a:p>
            <a:pPr defTabSz="379475">
              <a:defRPr b="1" sz="3237">
                <a:latin typeface="Helvetica"/>
                <a:ea typeface="Helvetica"/>
                <a:cs typeface="Helvetica"/>
                <a:sym typeface="Helvetica"/>
              </a:defRPr>
            </a:pPr>
            <a:r>
              <a:t>January 12, 2017</a:t>
            </a:r>
          </a:p>
        </p:txBody>
      </p:sp>
      <p:sp>
        <p:nvSpPr>
          <p:cNvPr id="208" name="Very little is known about the efficacy, dose, routes of administration, or side effects of commonly used and commercially available cannabis products in the United States."/>
          <p:cNvSpPr txBox="1"/>
          <p:nvPr>
            <p:ph type="body" idx="1"/>
          </p:nvPr>
        </p:nvSpPr>
        <p:spPr>
          <a:prstGeom prst="rect">
            <a:avLst/>
          </a:prstGeom>
        </p:spPr>
        <p:txBody>
          <a:bodyPr/>
          <a:lstStyle/>
          <a:p>
            <a:pPr marL="0" indent="0" defTabSz="457200">
              <a:lnSpc>
                <a:spcPts val="6300"/>
              </a:lnSpc>
              <a:spcBef>
                <a:spcPts val="1200"/>
              </a:spcBef>
              <a:buSzTx/>
              <a:buNone/>
            </a:pPr>
          </a:p>
          <a:p>
            <a:pPr marL="0" indent="0" defTabSz="457200">
              <a:lnSpc>
                <a:spcPts val="7300"/>
              </a:lnSpc>
              <a:spcBef>
                <a:spcPts val="1200"/>
              </a:spcBef>
              <a:buSzTx/>
              <a:buNone/>
              <a:defRPr sz="4600"/>
            </a:pPr>
            <a:r>
              <a:rPr>
                <a:solidFill>
                  <a:schemeClr val="accent2">
                    <a:hueOff val="-1342298"/>
                    <a:satOff val="-4651"/>
                    <a:lumOff val="19617"/>
                  </a:schemeClr>
                </a:solidFill>
              </a:rPr>
              <a:t>Very little is known</a:t>
            </a:r>
            <a:r>
              <a:t> about the efficacy, dose, routes of administration, or side effects of commonly used and commercially available cannabis products in the United States. </a:t>
            </a:r>
            <a:endParaRPr sz="1200"/>
          </a:p>
          <a:p>
            <a:pPr marL="0" indent="0" defTabSz="457200">
              <a:lnSpc>
                <a:spcPts val="6300"/>
              </a:lnSpc>
              <a:spcBef>
                <a:spcPts val="1200"/>
              </a:spcBef>
              <a:buSzTx/>
              <a:buNone/>
            </a:pPr>
            <a:endParaRPr sz="1200"/>
          </a:p>
        </p:txBody>
      </p:sp>
      <p:sp>
        <p:nvSpPr>
          <p:cNvPr id="209" name="https://nationalacademies.org/hmd/Reports/2017/health-effects-of-cannabis-and-cannabinoids.aspx"/>
          <p:cNvSpPr txBox="1"/>
          <p:nvPr/>
        </p:nvSpPr>
        <p:spPr>
          <a:xfrm>
            <a:off x="259364" y="9070502"/>
            <a:ext cx="11654475"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2" invalidUrl="" action="" tgtFrame="" tooltip="" history="1" highlightClick="0" endSnd="0"/>
              </a:defRPr>
            </a:lvl1pPr>
          </a:lstStyle>
          <a:p>
            <a:pPr>
              <a:defRPr u="none"/>
            </a:pPr>
            <a:r>
              <a:rPr u="sng">
                <a:hlinkClick r:id="rId2" invalidUrl="" action="" tgtFrame="" tooltip="" history="1" highlightClick="0" endSnd="0"/>
              </a:rPr>
              <a:t>https://nationalacademies.org/hmd/Reports/2017/health-effects-of-cannabis-and-cannabinoids.aspx</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The Health Effects of Cannabis and Cannabinoids: The Current State of Evidence and Recommendations for Research…"/>
          <p:cNvSpPr txBox="1"/>
          <p:nvPr>
            <p:ph type="title"/>
          </p:nvPr>
        </p:nvSpPr>
        <p:spPr>
          <a:prstGeom prst="rect">
            <a:avLst/>
          </a:prstGeom>
        </p:spPr>
        <p:txBody>
          <a:bodyPr/>
          <a:lstStyle/>
          <a:p>
            <a:pPr defTabSz="379475">
              <a:defRPr b="1" sz="3237">
                <a:latin typeface="Helvetica"/>
                <a:ea typeface="Helvetica"/>
                <a:cs typeface="Helvetica"/>
                <a:sym typeface="Helvetica"/>
              </a:defRPr>
            </a:pPr>
            <a:r>
              <a:t>The Health Effects of Cannabis and Cannabinoids: The Current State of Evidence and Recommendations for Research</a:t>
            </a:r>
          </a:p>
          <a:p>
            <a:pPr defTabSz="379475">
              <a:defRPr b="1" sz="3237">
                <a:latin typeface="Helvetica"/>
                <a:ea typeface="Helvetica"/>
                <a:cs typeface="Helvetica"/>
                <a:sym typeface="Helvetica"/>
              </a:defRPr>
            </a:pPr>
            <a:r>
              <a:t>January 12, 2017</a:t>
            </a:r>
          </a:p>
        </p:txBody>
      </p:sp>
      <p:sp>
        <p:nvSpPr>
          <p:cNvPr id="212" name="CONCLUSION: There is substantial evidence that cannabis is an effective treatment for chronic pain in adults.…"/>
          <p:cNvSpPr txBox="1"/>
          <p:nvPr>
            <p:ph type="body" idx="1"/>
          </p:nvPr>
        </p:nvSpPr>
        <p:spPr>
          <a:prstGeom prst="rect">
            <a:avLst/>
          </a:prstGeom>
        </p:spPr>
        <p:txBody>
          <a:bodyPr/>
          <a:lstStyle/>
          <a:p>
            <a:pPr marL="0" indent="0" defTabSz="457200">
              <a:lnSpc>
                <a:spcPts val="2800"/>
              </a:lnSpc>
              <a:spcBef>
                <a:spcPts val="0"/>
              </a:spcBef>
              <a:buSzTx/>
              <a:buNone/>
              <a:defRPr sz="1200">
                <a:solidFill>
                  <a:srgbClr val="000000"/>
                </a:solidFill>
                <a:latin typeface="Times"/>
                <a:ea typeface="Times"/>
                <a:cs typeface="Times"/>
                <a:sym typeface="Times"/>
              </a:defRPr>
            </a:pPr>
          </a:p>
          <a:p>
            <a:pPr marL="0" indent="0" defTabSz="457200">
              <a:lnSpc>
                <a:spcPts val="7000"/>
              </a:lnSpc>
              <a:spcBef>
                <a:spcPts val="1200"/>
              </a:spcBef>
              <a:buSzTx/>
              <a:buNone/>
              <a:defRPr sz="4400"/>
            </a:pPr>
            <a:r>
              <a:t>CONCLUSION: There is substantial evidence that </a:t>
            </a:r>
            <a:r>
              <a:rPr>
                <a:solidFill>
                  <a:schemeClr val="accent2">
                    <a:hueOff val="-1342298"/>
                    <a:satOff val="-4651"/>
                    <a:lumOff val="19617"/>
                  </a:schemeClr>
                </a:solidFill>
              </a:rPr>
              <a:t>cannabis is an effective treatment</a:t>
            </a:r>
            <a:r>
              <a:t> for chronic pain in adults. </a:t>
            </a:r>
          </a:p>
          <a:p>
            <a:pPr marL="0" indent="0" defTabSz="457200">
              <a:lnSpc>
                <a:spcPts val="7000"/>
              </a:lnSpc>
              <a:spcBef>
                <a:spcPts val="1200"/>
              </a:spcBef>
              <a:buSzTx/>
              <a:buNone/>
              <a:defRPr sz="4400"/>
            </a:pPr>
          </a:p>
          <a:p>
            <a:pPr marL="0" indent="0" defTabSz="457200">
              <a:lnSpc>
                <a:spcPts val="7000"/>
              </a:lnSpc>
              <a:spcBef>
                <a:spcPts val="1200"/>
              </a:spcBef>
              <a:buSzTx/>
              <a:buNone/>
              <a:defRPr sz="4400"/>
            </a:pPr>
            <a:r>
              <a:rPr>
                <a:solidFill>
                  <a:schemeClr val="accent2">
                    <a:hueOff val="-1342298"/>
                    <a:satOff val="-4651"/>
                    <a:lumOff val="19617"/>
                  </a:schemeClr>
                </a:solidFill>
              </a:rPr>
              <a:t>More research is needed </a:t>
            </a:r>
            <a:r>
              <a:t>on the various forms, routes of administration, and combination of cannabinoids. </a:t>
            </a:r>
            <a:endParaRPr sz="1200"/>
          </a:p>
        </p:txBody>
      </p:sp>
      <p:sp>
        <p:nvSpPr>
          <p:cNvPr id="213" name="https://nationalacademies.org/hmd/Reports/2017/health-effects-of-cannabis-and-cannabinoids.aspx"/>
          <p:cNvSpPr txBox="1"/>
          <p:nvPr/>
        </p:nvSpPr>
        <p:spPr>
          <a:xfrm>
            <a:off x="219102" y="8940800"/>
            <a:ext cx="12241225"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2" invalidUrl="" action="" tgtFrame="" tooltip="" history="1" highlightClick="0" endSnd="0"/>
              </a:defRPr>
            </a:lvl1pPr>
          </a:lstStyle>
          <a:p>
            <a:pPr>
              <a:defRPr u="none"/>
            </a:pPr>
            <a:r>
              <a:rPr u="sng">
                <a:hlinkClick r:id="rId2" invalidUrl="" action="" tgtFrame="" tooltip="" history="1" highlightClick="0" endSnd="0"/>
              </a:rPr>
              <a:t>https://nationalacademies.org/hmd/Reports/2017/health-effects-of-cannabis-and-cannabinoids.aspx</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Pain"/>
          <p:cNvSpPr txBox="1"/>
          <p:nvPr>
            <p:ph type="title"/>
          </p:nvPr>
        </p:nvSpPr>
        <p:spPr>
          <a:prstGeom prst="rect">
            <a:avLst/>
          </a:prstGeom>
        </p:spPr>
        <p:txBody>
          <a:bodyPr/>
          <a:lstStyle/>
          <a:p>
            <a:pPr/>
            <a:r>
              <a:t>Pain</a:t>
            </a:r>
          </a:p>
        </p:txBody>
      </p:sp>
      <p:pic>
        <p:nvPicPr>
          <p:cNvPr id="216" name="kneeinjury.jpg" descr="kneeinjury.jpg"/>
          <p:cNvPicPr>
            <a:picLocks noChangeAspect="1"/>
          </p:cNvPicPr>
          <p:nvPr/>
        </p:nvPicPr>
        <p:blipFill>
          <a:blip r:embed="rId2">
            <a:extLst/>
          </a:blip>
          <a:stretch>
            <a:fillRect/>
          </a:stretch>
        </p:blipFill>
        <p:spPr>
          <a:xfrm>
            <a:off x="832092" y="2125261"/>
            <a:ext cx="11340616" cy="6881315"/>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The Effects of Cannabis Among Adults With Chronic Pain and an Overview of General Harms…"/>
          <p:cNvSpPr txBox="1"/>
          <p:nvPr>
            <p:ph type="title"/>
          </p:nvPr>
        </p:nvSpPr>
        <p:spPr>
          <a:xfrm>
            <a:off x="952500" y="876300"/>
            <a:ext cx="11099800" cy="2120900"/>
          </a:xfrm>
          <a:prstGeom prst="rect">
            <a:avLst/>
          </a:prstGeom>
        </p:spPr>
        <p:txBody>
          <a:bodyPr/>
          <a:lstStyle/>
          <a:p>
            <a:pPr defTabSz="301752">
              <a:lnSpc>
                <a:spcPts val="5100"/>
              </a:lnSpc>
              <a:spcBef>
                <a:spcPts val="700"/>
              </a:spcBef>
              <a:defRPr b="1" sz="2574">
                <a:latin typeface="Helvetica"/>
                <a:ea typeface="Helvetica"/>
                <a:cs typeface="Helvetica"/>
                <a:sym typeface="Helvetica"/>
              </a:defRPr>
            </a:pPr>
            <a:r>
              <a:t>The Effects of Cannabis Among Adults With Chronic Pain and an Overview of General Harms</a:t>
            </a:r>
          </a:p>
          <a:p>
            <a:pPr defTabSz="301752">
              <a:lnSpc>
                <a:spcPts val="6000"/>
              </a:lnSpc>
              <a:spcBef>
                <a:spcPts val="700"/>
              </a:spcBef>
              <a:defRPr b="1" sz="3300">
                <a:latin typeface="Helvetica"/>
                <a:ea typeface="Helvetica"/>
                <a:cs typeface="Helvetica"/>
                <a:sym typeface="Helvetica"/>
              </a:defRPr>
            </a:pPr>
            <a:r>
              <a:t>Annals of Internal Medicine, August 2017 </a:t>
            </a:r>
          </a:p>
        </p:txBody>
      </p:sp>
      <p:sp>
        <p:nvSpPr>
          <p:cNvPr id="219" name="Few methodologically rigorous trials…"/>
          <p:cNvSpPr txBox="1"/>
          <p:nvPr>
            <p:ph type="body" idx="1"/>
          </p:nvPr>
        </p:nvSpPr>
        <p:spPr>
          <a:xfrm>
            <a:off x="952500" y="2171700"/>
            <a:ext cx="11099800" cy="6286500"/>
          </a:xfrm>
          <a:prstGeom prst="rect">
            <a:avLst/>
          </a:prstGeom>
        </p:spPr>
        <p:txBody>
          <a:bodyPr/>
          <a:lstStyle/>
          <a:p>
            <a:pPr marL="0" indent="0" defTabSz="379475">
              <a:lnSpc>
                <a:spcPts val="5900"/>
              </a:lnSpc>
              <a:spcBef>
                <a:spcPts val="900"/>
              </a:spcBef>
              <a:buSzTx/>
              <a:buNone/>
              <a:defRPr sz="3984">
                <a:solidFill>
                  <a:srgbClr val="000000"/>
                </a:solidFill>
                <a:latin typeface="Times"/>
                <a:ea typeface="Times"/>
                <a:cs typeface="Times"/>
                <a:sym typeface="Times"/>
              </a:defRPr>
            </a:pPr>
            <a:endParaRPr sz="3154">
              <a:solidFill>
                <a:srgbClr val="FFFFFF"/>
              </a:solidFill>
              <a:latin typeface="+mn-lt"/>
              <a:ea typeface="+mn-ea"/>
              <a:cs typeface="+mn-cs"/>
              <a:sym typeface="Helvetica Light"/>
            </a:endParaRPr>
          </a:p>
          <a:p>
            <a:pPr marL="0" indent="0" defTabSz="379475">
              <a:lnSpc>
                <a:spcPts val="2300"/>
              </a:lnSpc>
              <a:spcBef>
                <a:spcPts val="900"/>
              </a:spcBef>
              <a:buSzTx/>
              <a:buNone/>
              <a:defRPr sz="996">
                <a:solidFill>
                  <a:srgbClr val="000000"/>
                </a:solidFill>
                <a:latin typeface="Times"/>
                <a:ea typeface="Times"/>
                <a:cs typeface="Times"/>
                <a:sym typeface="Times"/>
              </a:defRPr>
            </a:pPr>
            <a:endParaRPr sz="3154">
              <a:solidFill>
                <a:srgbClr val="FFFFFF"/>
              </a:solidFill>
              <a:latin typeface="+mn-lt"/>
              <a:ea typeface="+mn-ea"/>
              <a:cs typeface="+mn-cs"/>
              <a:sym typeface="Helvetica Light"/>
            </a:endParaRPr>
          </a:p>
          <a:p>
            <a:pPr marL="0" indent="0" defTabSz="379475">
              <a:lnSpc>
                <a:spcPts val="4900"/>
              </a:lnSpc>
              <a:spcBef>
                <a:spcPts val="900"/>
              </a:spcBef>
              <a:buSzTx/>
              <a:buNone/>
              <a:defRPr sz="996">
                <a:solidFill>
                  <a:srgbClr val="000000"/>
                </a:solidFill>
                <a:latin typeface="Times"/>
                <a:ea typeface="Times"/>
                <a:cs typeface="Times"/>
                <a:sym typeface="Times"/>
              </a:defRPr>
            </a:pPr>
            <a:r>
              <a:rPr sz="3154">
                <a:solidFill>
                  <a:schemeClr val="accent2">
                    <a:hueOff val="-1342298"/>
                    <a:satOff val="-4651"/>
                    <a:lumOff val="19617"/>
                  </a:schemeClr>
                </a:solidFill>
                <a:latin typeface="+mn-lt"/>
                <a:ea typeface="+mn-ea"/>
                <a:cs typeface="+mn-cs"/>
                <a:sym typeface="Helvetica Light"/>
              </a:rPr>
              <a:t>Few</a:t>
            </a:r>
            <a:r>
              <a:rPr sz="3154">
                <a:solidFill>
                  <a:srgbClr val="FFFFFF"/>
                </a:solidFill>
                <a:latin typeface="+mn-lt"/>
                <a:ea typeface="+mn-ea"/>
                <a:cs typeface="+mn-cs"/>
                <a:sym typeface="Helvetica Light"/>
              </a:rPr>
              <a:t> methodologically rigorous trials</a:t>
            </a:r>
            <a:endParaRPr sz="3154">
              <a:solidFill>
                <a:srgbClr val="FFFFFF"/>
              </a:solidFill>
              <a:latin typeface="+mn-lt"/>
              <a:ea typeface="+mn-ea"/>
              <a:cs typeface="+mn-cs"/>
              <a:sym typeface="Helvetica Light"/>
            </a:endParaRPr>
          </a:p>
          <a:p>
            <a:pPr marL="0" indent="0" defTabSz="379475">
              <a:lnSpc>
                <a:spcPts val="2300"/>
              </a:lnSpc>
              <a:spcBef>
                <a:spcPts val="900"/>
              </a:spcBef>
              <a:buSzTx/>
              <a:buNone/>
              <a:defRPr sz="996">
                <a:solidFill>
                  <a:srgbClr val="000000"/>
                </a:solidFill>
                <a:latin typeface="Times"/>
                <a:ea typeface="Times"/>
                <a:cs typeface="Times"/>
                <a:sym typeface="Times"/>
              </a:defRPr>
            </a:pPr>
            <a:endParaRPr sz="3154">
              <a:solidFill>
                <a:srgbClr val="FFFFFF"/>
              </a:solidFill>
              <a:latin typeface="+mn-lt"/>
              <a:ea typeface="+mn-ea"/>
              <a:cs typeface="+mn-cs"/>
              <a:sym typeface="Helvetica Light"/>
            </a:endParaRPr>
          </a:p>
          <a:p>
            <a:pPr marL="0" indent="0" defTabSz="379475">
              <a:lnSpc>
                <a:spcPts val="4900"/>
              </a:lnSpc>
              <a:spcBef>
                <a:spcPts val="900"/>
              </a:spcBef>
              <a:buSzTx/>
              <a:buNone/>
              <a:defRPr sz="996">
                <a:solidFill>
                  <a:srgbClr val="000000"/>
                </a:solidFill>
                <a:latin typeface="Times"/>
                <a:ea typeface="Times"/>
                <a:cs typeface="Times"/>
                <a:sym typeface="Times"/>
              </a:defRPr>
            </a:pPr>
            <a:r>
              <a:rPr sz="3154">
                <a:solidFill>
                  <a:srgbClr val="FFFFFF"/>
                </a:solidFill>
                <a:latin typeface="+mn-lt"/>
                <a:ea typeface="+mn-ea"/>
                <a:cs typeface="+mn-cs"/>
                <a:sym typeface="Helvetica Light"/>
              </a:rPr>
              <a:t>Cannabis formulations studied may not reflect commercially available products</a:t>
            </a:r>
            <a:endParaRPr sz="3154">
              <a:solidFill>
                <a:srgbClr val="FFFFFF"/>
              </a:solidFill>
              <a:latin typeface="+mn-lt"/>
              <a:ea typeface="+mn-ea"/>
              <a:cs typeface="+mn-cs"/>
              <a:sym typeface="Helvetica Light"/>
            </a:endParaRPr>
          </a:p>
          <a:p>
            <a:pPr marL="0" indent="0" defTabSz="379475">
              <a:lnSpc>
                <a:spcPts val="2300"/>
              </a:lnSpc>
              <a:spcBef>
                <a:spcPts val="900"/>
              </a:spcBef>
              <a:buSzTx/>
              <a:buNone/>
              <a:defRPr sz="996">
                <a:solidFill>
                  <a:srgbClr val="000000"/>
                </a:solidFill>
                <a:latin typeface="Times"/>
                <a:ea typeface="Times"/>
                <a:cs typeface="Times"/>
                <a:sym typeface="Times"/>
              </a:defRPr>
            </a:pPr>
            <a:endParaRPr sz="3154">
              <a:solidFill>
                <a:srgbClr val="FFFFFF"/>
              </a:solidFill>
              <a:latin typeface="+mn-lt"/>
              <a:ea typeface="+mn-ea"/>
              <a:cs typeface="+mn-cs"/>
              <a:sym typeface="Helvetica Light"/>
            </a:endParaRPr>
          </a:p>
          <a:p>
            <a:pPr marL="0" indent="0" defTabSz="379475">
              <a:lnSpc>
                <a:spcPts val="4900"/>
              </a:lnSpc>
              <a:spcBef>
                <a:spcPts val="900"/>
              </a:spcBef>
              <a:buSzTx/>
              <a:buNone/>
              <a:defRPr sz="996">
                <a:solidFill>
                  <a:srgbClr val="000000"/>
                </a:solidFill>
                <a:latin typeface="Times"/>
                <a:ea typeface="Times"/>
                <a:cs typeface="Times"/>
                <a:sym typeface="Times"/>
              </a:defRPr>
            </a:pPr>
            <a:r>
              <a:rPr sz="3154">
                <a:solidFill>
                  <a:schemeClr val="accent2">
                    <a:hueOff val="-1342298"/>
                    <a:satOff val="-4651"/>
                    <a:lumOff val="19617"/>
                  </a:schemeClr>
                </a:solidFill>
                <a:latin typeface="+mn-lt"/>
                <a:ea typeface="+mn-ea"/>
                <a:cs typeface="+mn-cs"/>
                <a:sym typeface="Helvetica Light"/>
              </a:rPr>
              <a:t>Limited applicability</a:t>
            </a:r>
            <a:r>
              <a:rPr sz="3154">
                <a:solidFill>
                  <a:srgbClr val="FFFFFF"/>
                </a:solidFill>
                <a:latin typeface="+mn-lt"/>
                <a:ea typeface="+mn-ea"/>
                <a:cs typeface="+mn-cs"/>
                <a:sym typeface="Helvetica Light"/>
              </a:rPr>
              <a:t> to older, chronically ill populations and patients who use cannabis heavily.</a:t>
            </a:r>
            <a:endParaRPr sz="3154">
              <a:solidFill>
                <a:srgbClr val="FFFFFF"/>
              </a:solidFill>
              <a:latin typeface="+mn-lt"/>
              <a:ea typeface="+mn-ea"/>
              <a:cs typeface="+mn-cs"/>
              <a:sym typeface="Helvetica Light"/>
            </a:endParaRPr>
          </a:p>
          <a:p>
            <a:pPr marL="0" indent="0" defTabSz="379475">
              <a:lnSpc>
                <a:spcPts val="2300"/>
              </a:lnSpc>
              <a:spcBef>
                <a:spcPts val="900"/>
              </a:spcBef>
              <a:buSzTx/>
              <a:buNone/>
              <a:defRPr sz="996">
                <a:solidFill>
                  <a:srgbClr val="000000"/>
                </a:solidFill>
                <a:latin typeface="Times"/>
                <a:ea typeface="Times"/>
                <a:cs typeface="Times"/>
                <a:sym typeface="Times"/>
              </a:defRPr>
            </a:pPr>
            <a:endParaRPr sz="3154">
              <a:solidFill>
                <a:srgbClr val="FFFFFF"/>
              </a:solidFill>
              <a:latin typeface="+mn-lt"/>
              <a:ea typeface="+mn-ea"/>
              <a:cs typeface="+mn-cs"/>
              <a:sym typeface="Helvetica Light"/>
            </a:endParaRPr>
          </a:p>
          <a:p>
            <a:pPr marL="0" indent="0" defTabSz="379475">
              <a:lnSpc>
                <a:spcPts val="2300"/>
              </a:lnSpc>
              <a:spcBef>
                <a:spcPts val="900"/>
              </a:spcBef>
              <a:buSzTx/>
              <a:buNone/>
              <a:defRPr sz="996">
                <a:solidFill>
                  <a:srgbClr val="000000"/>
                </a:solidFill>
                <a:latin typeface="Times"/>
                <a:ea typeface="Times"/>
                <a:cs typeface="Times"/>
                <a:sym typeface="Times"/>
              </a:defRPr>
            </a:pPr>
          </a:p>
        </p:txBody>
      </p:sp>
      <p:sp>
        <p:nvSpPr>
          <p:cNvPr id="220" name="VA Portland Health Care System; Oregon Health and Science University"/>
          <p:cNvSpPr txBox="1"/>
          <p:nvPr/>
        </p:nvSpPr>
        <p:spPr>
          <a:xfrm>
            <a:off x="250177" y="8483600"/>
            <a:ext cx="12044815"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VA Portland Health Care System; Oregon Health and Science University</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The Effects of Cannabis Among Adults With Chronic Pain and an Overview of General Harms…"/>
          <p:cNvSpPr txBox="1"/>
          <p:nvPr>
            <p:ph type="title"/>
          </p:nvPr>
        </p:nvSpPr>
        <p:spPr>
          <a:prstGeom prst="rect">
            <a:avLst/>
          </a:prstGeom>
        </p:spPr>
        <p:txBody>
          <a:bodyPr/>
          <a:lstStyle/>
          <a:p>
            <a:pPr defTabSz="338327">
              <a:lnSpc>
                <a:spcPts val="5700"/>
              </a:lnSpc>
              <a:spcBef>
                <a:spcPts val="800"/>
              </a:spcBef>
              <a:defRPr b="1" sz="2886">
                <a:latin typeface="Helvetica"/>
                <a:ea typeface="Helvetica"/>
                <a:cs typeface="Helvetica"/>
                <a:sym typeface="Helvetica"/>
              </a:defRPr>
            </a:pPr>
            <a:r>
              <a:t>The Effects of Cannabis Among Adults With Chronic Pain and an Overview of General Harms</a:t>
            </a:r>
          </a:p>
          <a:p>
            <a:pPr defTabSz="338327">
              <a:lnSpc>
                <a:spcPts val="5700"/>
              </a:lnSpc>
              <a:spcBef>
                <a:spcPts val="800"/>
              </a:spcBef>
              <a:defRPr b="1" sz="2886">
                <a:latin typeface="Helvetica"/>
                <a:ea typeface="Helvetica"/>
                <a:cs typeface="Helvetica"/>
                <a:sym typeface="Helvetica"/>
              </a:defRPr>
            </a:pPr>
            <a:r>
              <a:t>Annals of Internal Medicine, August 2017 </a:t>
            </a:r>
          </a:p>
        </p:txBody>
      </p:sp>
      <p:sp>
        <p:nvSpPr>
          <p:cNvPr id="223" name="Limited evidence suggests that cannabis may alleviate neuropathic pain in some patients…"/>
          <p:cNvSpPr txBox="1"/>
          <p:nvPr>
            <p:ph type="body" idx="1"/>
          </p:nvPr>
        </p:nvSpPr>
        <p:spPr>
          <a:xfrm>
            <a:off x="952500" y="2597150"/>
            <a:ext cx="11099800" cy="6286500"/>
          </a:xfrm>
          <a:prstGeom prst="rect">
            <a:avLst/>
          </a:prstGeom>
        </p:spPr>
        <p:txBody>
          <a:bodyPr/>
          <a:lstStyle/>
          <a:p>
            <a:pPr marL="0" indent="0" defTabSz="251460">
              <a:lnSpc>
                <a:spcPts val="3900"/>
              </a:lnSpc>
              <a:spcBef>
                <a:spcPts val="600"/>
              </a:spcBef>
              <a:buSzTx/>
              <a:buNone/>
              <a:defRPr sz="2640"/>
            </a:pPr>
          </a:p>
          <a:p>
            <a:pPr marL="0" indent="0" defTabSz="251460">
              <a:lnSpc>
                <a:spcPts val="3200"/>
              </a:lnSpc>
              <a:spcBef>
                <a:spcPts val="600"/>
              </a:spcBef>
              <a:buSzTx/>
              <a:buNone/>
              <a:defRPr sz="2090"/>
            </a:pPr>
          </a:p>
          <a:p>
            <a:pPr marL="0" indent="0" defTabSz="251460">
              <a:lnSpc>
                <a:spcPts val="4700"/>
              </a:lnSpc>
              <a:spcBef>
                <a:spcPts val="600"/>
              </a:spcBef>
              <a:buSzTx/>
              <a:buNone/>
              <a:defRPr sz="3300"/>
            </a:pPr>
            <a:r>
              <a:rPr>
                <a:solidFill>
                  <a:schemeClr val="accent2">
                    <a:hueOff val="-1342298"/>
                    <a:satOff val="-4651"/>
                    <a:lumOff val="19617"/>
                  </a:schemeClr>
                </a:solidFill>
              </a:rPr>
              <a:t>Limited evidence</a:t>
            </a:r>
            <a:r>
              <a:t> suggests that cannabis may alleviate neuropathic pain in some patients</a:t>
            </a:r>
          </a:p>
          <a:p>
            <a:pPr marL="0" indent="0" defTabSz="251460">
              <a:lnSpc>
                <a:spcPts val="4700"/>
              </a:lnSpc>
              <a:spcBef>
                <a:spcPts val="600"/>
              </a:spcBef>
              <a:buSzTx/>
              <a:buNone/>
              <a:defRPr sz="3300"/>
            </a:pPr>
          </a:p>
          <a:p>
            <a:pPr marL="0" indent="0" defTabSz="251460">
              <a:lnSpc>
                <a:spcPts val="4700"/>
              </a:lnSpc>
              <a:spcBef>
                <a:spcPts val="600"/>
              </a:spcBef>
              <a:buSzTx/>
              <a:buNone/>
              <a:defRPr sz="3300"/>
            </a:pPr>
            <a:r>
              <a:rPr>
                <a:solidFill>
                  <a:schemeClr val="accent2">
                    <a:hueOff val="-1342298"/>
                    <a:satOff val="-4651"/>
                    <a:lumOff val="19617"/>
                  </a:schemeClr>
                </a:solidFill>
              </a:rPr>
              <a:t>Insufficient evidence </a:t>
            </a:r>
            <a:r>
              <a:t>exists for other types of chronic pain. </a:t>
            </a:r>
          </a:p>
          <a:p>
            <a:pPr marL="0" indent="0" defTabSz="251460">
              <a:lnSpc>
                <a:spcPts val="4700"/>
              </a:lnSpc>
              <a:spcBef>
                <a:spcPts val="600"/>
              </a:spcBef>
              <a:buSzTx/>
              <a:buNone/>
              <a:defRPr sz="3300"/>
            </a:pPr>
          </a:p>
          <a:p>
            <a:pPr marL="0" indent="0" defTabSz="251460">
              <a:lnSpc>
                <a:spcPts val="4700"/>
              </a:lnSpc>
              <a:spcBef>
                <a:spcPts val="600"/>
              </a:spcBef>
              <a:buSzTx/>
              <a:buNone/>
              <a:defRPr sz="3300"/>
            </a:pPr>
            <a:r>
              <a:t>Evidence suggests that cannabis is associated with an </a:t>
            </a:r>
            <a:r>
              <a:rPr>
                <a:solidFill>
                  <a:schemeClr val="accent2">
                    <a:hueOff val="-1342298"/>
                    <a:satOff val="-4651"/>
                    <a:lumOff val="19617"/>
                  </a:schemeClr>
                </a:solidFill>
              </a:rPr>
              <a:t>increased risk</a:t>
            </a:r>
            <a:r>
              <a:t> for adverse mental health effects. </a:t>
            </a:r>
          </a:p>
          <a:p>
            <a:pPr marL="0" indent="0" defTabSz="251460">
              <a:lnSpc>
                <a:spcPts val="1500"/>
              </a:lnSpc>
              <a:spcBef>
                <a:spcPts val="600"/>
              </a:spcBef>
              <a:buSzTx/>
              <a:buNone/>
              <a:defRPr sz="660">
                <a:solidFill>
                  <a:srgbClr val="000000"/>
                </a:solidFill>
                <a:latin typeface="Times"/>
                <a:ea typeface="Times"/>
                <a:cs typeface="Times"/>
                <a:sym typeface="Times"/>
              </a:defRPr>
            </a:pPr>
            <a:endParaRPr sz="2090">
              <a:solidFill>
                <a:srgbClr val="FFFFFF"/>
              </a:solidFill>
              <a:latin typeface="+mn-lt"/>
              <a:ea typeface="+mn-ea"/>
              <a:cs typeface="+mn-cs"/>
              <a:sym typeface="Helvetica Light"/>
            </a:endParaRPr>
          </a:p>
          <a:p>
            <a:pPr marL="0" indent="0" defTabSz="251460">
              <a:lnSpc>
                <a:spcPts val="1500"/>
              </a:lnSpc>
              <a:spcBef>
                <a:spcPts val="600"/>
              </a:spcBef>
              <a:buSzTx/>
              <a:buNone/>
              <a:defRPr sz="660">
                <a:solidFill>
                  <a:srgbClr val="000000"/>
                </a:solidFill>
                <a:latin typeface="Times"/>
                <a:ea typeface="Times"/>
                <a:cs typeface="Times"/>
                <a:sym typeface="Times"/>
              </a:defRPr>
            </a:pPr>
            <a:endParaRPr sz="2090">
              <a:solidFill>
                <a:srgbClr val="FFFFFF"/>
              </a:solidFill>
              <a:latin typeface="+mn-lt"/>
              <a:ea typeface="+mn-ea"/>
              <a:cs typeface="+mn-cs"/>
              <a:sym typeface="Helvetica Light"/>
            </a:endParaRPr>
          </a:p>
          <a:p>
            <a:pPr marL="0" indent="0" defTabSz="251460">
              <a:lnSpc>
                <a:spcPts val="1500"/>
              </a:lnSpc>
              <a:spcBef>
                <a:spcPts val="600"/>
              </a:spcBef>
              <a:buSzTx/>
              <a:buNone/>
              <a:defRPr sz="660">
                <a:solidFill>
                  <a:srgbClr val="000000"/>
                </a:solidFill>
                <a:latin typeface="Times"/>
                <a:ea typeface="Times"/>
                <a:cs typeface="Times"/>
                <a:sym typeface="Times"/>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Missouri Medicine 2017…"/>
          <p:cNvSpPr txBox="1"/>
          <p:nvPr>
            <p:ph type="title"/>
          </p:nvPr>
        </p:nvSpPr>
        <p:spPr>
          <a:prstGeom prst="rect">
            <a:avLst/>
          </a:prstGeom>
        </p:spPr>
        <p:txBody>
          <a:bodyPr/>
          <a:lstStyle/>
          <a:p>
            <a:pPr defTabSz="484886">
              <a:defRPr sz="6640"/>
            </a:pPr>
            <a:r>
              <a:t>Missouri Medicine 2017</a:t>
            </a:r>
          </a:p>
          <a:p>
            <a:pPr defTabSz="484886">
              <a:defRPr sz="6640"/>
            </a:pPr>
            <a:r>
              <a:t>September/October Issue</a:t>
            </a:r>
          </a:p>
        </p:txBody>
      </p:sp>
      <p:sp>
        <p:nvSpPr>
          <p:cNvPr id="226" name="Is Marijuana Use for Pain Driving Negative Societal Effects"/>
          <p:cNvSpPr txBox="1"/>
          <p:nvPr>
            <p:ph type="body" idx="1"/>
          </p:nvPr>
        </p:nvSpPr>
        <p:spPr>
          <a:prstGeom prst="rect">
            <a:avLst/>
          </a:prstGeom>
        </p:spPr>
        <p:txBody>
          <a:bodyPr/>
          <a:lstStyle>
            <a:lvl1pPr algn="ctr">
              <a:defRPr sz="4400"/>
            </a:lvl1pPr>
          </a:lstStyle>
          <a:p>
            <a:pPr/>
            <a:r>
              <a:t>Is Marijuana Use for Pain Driving Negative Societal Effects</a:t>
            </a:r>
          </a:p>
        </p:txBody>
      </p:sp>
      <p:sp>
        <p:nvSpPr>
          <p:cNvPr id="227" name="http://www.omagdigital.com/publication/?i=450168#{&quot;issue_id&quot;:450168,&quot;page&quot;:8}"/>
          <p:cNvSpPr txBox="1"/>
          <p:nvPr/>
        </p:nvSpPr>
        <p:spPr>
          <a:xfrm>
            <a:off x="224777" y="9080500"/>
            <a:ext cx="10985853"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http://www.omagdigital.com/publication/?i=450168#{"issue_id":450168,"page":8}</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Pain"/>
          <p:cNvSpPr txBox="1"/>
          <p:nvPr>
            <p:ph type="title"/>
          </p:nvPr>
        </p:nvSpPr>
        <p:spPr>
          <a:prstGeom prst="rect">
            <a:avLst/>
          </a:prstGeom>
        </p:spPr>
        <p:txBody>
          <a:bodyPr/>
          <a:lstStyle/>
          <a:p>
            <a:pPr/>
            <a:r>
              <a:t>Pain</a:t>
            </a:r>
          </a:p>
        </p:txBody>
      </p:sp>
      <p:pic>
        <p:nvPicPr>
          <p:cNvPr id="230" name="Laqoun-Treadwell-Broken-Ankle.jpg" descr="Laqoun-Treadwell-Broken-Ankle.jpg"/>
          <p:cNvPicPr>
            <a:picLocks noChangeAspect="1"/>
          </p:cNvPicPr>
          <p:nvPr/>
        </p:nvPicPr>
        <p:blipFill>
          <a:blip r:embed="rId2">
            <a:extLst/>
          </a:blip>
          <a:stretch>
            <a:fillRect/>
          </a:stretch>
        </p:blipFill>
        <p:spPr>
          <a:xfrm>
            <a:off x="2692400" y="3600450"/>
            <a:ext cx="7620000" cy="42799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College of Family…"/>
          <p:cNvSpPr txBox="1"/>
          <p:nvPr>
            <p:ph type="title"/>
          </p:nvPr>
        </p:nvSpPr>
        <p:spPr>
          <a:prstGeom prst="rect">
            <a:avLst/>
          </a:prstGeom>
        </p:spPr>
        <p:txBody>
          <a:bodyPr/>
          <a:lstStyle/>
          <a:p>
            <a:pPr defTabSz="484886">
              <a:defRPr sz="6640"/>
            </a:pPr>
            <a:r>
              <a:t>College of Family </a:t>
            </a:r>
          </a:p>
          <a:p>
            <a:pPr defTabSz="484886">
              <a:defRPr sz="6640"/>
            </a:pPr>
            <a:r>
              <a:t>Physicians of Canada</a:t>
            </a:r>
          </a:p>
        </p:txBody>
      </p:sp>
      <p:sp>
        <p:nvSpPr>
          <p:cNvPr id="233" name="February 2018…"/>
          <p:cNvSpPr txBox="1"/>
          <p:nvPr>
            <p:ph type="body" idx="1"/>
          </p:nvPr>
        </p:nvSpPr>
        <p:spPr>
          <a:prstGeom prst="rect">
            <a:avLst/>
          </a:prstGeom>
        </p:spPr>
        <p:txBody>
          <a:bodyPr/>
          <a:lstStyle/>
          <a:p>
            <a:pPr/>
            <a:r>
              <a:t>February 2018</a:t>
            </a:r>
          </a:p>
          <a:p>
            <a:pPr/>
            <a:r>
              <a:t>Guidelines for recommending cannabis </a:t>
            </a:r>
          </a:p>
        </p:txBody>
      </p:sp>
      <p:sp>
        <p:nvSpPr>
          <p:cNvPr id="234" name="http://www.cfp.ca/content/64/2/111"/>
          <p:cNvSpPr txBox="1"/>
          <p:nvPr/>
        </p:nvSpPr>
        <p:spPr>
          <a:xfrm>
            <a:off x="364477" y="8801100"/>
            <a:ext cx="10198106"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http://www.cfp.ca/content/64/2/111</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Pain"/>
          <p:cNvSpPr txBox="1"/>
          <p:nvPr>
            <p:ph type="title"/>
          </p:nvPr>
        </p:nvSpPr>
        <p:spPr>
          <a:prstGeom prst="rect">
            <a:avLst/>
          </a:prstGeom>
        </p:spPr>
        <p:txBody>
          <a:bodyPr/>
          <a:lstStyle>
            <a:lvl1pPr defTabSz="566673">
              <a:defRPr sz="7300">
                <a:effectLst>
                  <a:outerShdw sx="100000" sy="100000" kx="0" ky="0" algn="b" rotWithShape="0" blurRad="25400" dist="24638" dir="16200000">
                    <a:srgbClr val="000000">
                      <a:alpha val="34000"/>
                    </a:srgbClr>
                  </a:outerShdw>
                </a:effectLst>
              </a:defRPr>
            </a:lvl1pPr>
          </a:lstStyle>
          <a:p>
            <a:pPr/>
            <a:r>
              <a:t>Pain</a:t>
            </a:r>
          </a:p>
        </p:txBody>
      </p:sp>
      <p:pic>
        <p:nvPicPr>
          <p:cNvPr id="135" name="Image" descr="Image"/>
          <p:cNvPicPr>
            <a:picLocks noChangeAspect="1"/>
          </p:cNvPicPr>
          <p:nvPr/>
        </p:nvPicPr>
        <p:blipFill>
          <a:blip r:embed="rId2">
            <a:extLst/>
          </a:blip>
          <a:stretch>
            <a:fillRect/>
          </a:stretch>
        </p:blipFill>
        <p:spPr>
          <a:xfrm>
            <a:off x="680809" y="2413776"/>
            <a:ext cx="11643182" cy="665324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College of Family…"/>
          <p:cNvSpPr txBox="1"/>
          <p:nvPr>
            <p:ph type="title"/>
          </p:nvPr>
        </p:nvSpPr>
        <p:spPr>
          <a:prstGeom prst="rect">
            <a:avLst/>
          </a:prstGeom>
        </p:spPr>
        <p:txBody>
          <a:bodyPr/>
          <a:lstStyle/>
          <a:p>
            <a:pPr defTabSz="484886">
              <a:defRPr sz="6640"/>
            </a:pPr>
            <a:r>
              <a:t>College of Family </a:t>
            </a:r>
          </a:p>
          <a:p>
            <a:pPr defTabSz="484886">
              <a:defRPr sz="6640"/>
            </a:pPr>
            <a:r>
              <a:t>Physicians of Canada</a:t>
            </a:r>
          </a:p>
        </p:txBody>
      </p:sp>
      <p:sp>
        <p:nvSpPr>
          <p:cNvPr id="237" name="Acute pain, headache, osteoarthritis and back pain…"/>
          <p:cNvSpPr txBox="1"/>
          <p:nvPr>
            <p:ph type="body" idx="1"/>
          </p:nvPr>
        </p:nvSpPr>
        <p:spPr>
          <a:prstGeom prst="rect">
            <a:avLst/>
          </a:prstGeom>
        </p:spPr>
        <p:txBody>
          <a:bodyPr/>
          <a:lstStyle/>
          <a:p>
            <a:pPr marL="434340" indent="-434340" defTabSz="554990">
              <a:spcBef>
                <a:spcPts val="3900"/>
              </a:spcBef>
              <a:defRPr sz="3609"/>
            </a:pPr>
            <a:r>
              <a:t>Acute pain, headache, osteoarthritis and back pain</a:t>
            </a:r>
          </a:p>
          <a:p>
            <a:pPr lvl="1" marL="868680" indent="-434340" defTabSz="554990">
              <a:spcBef>
                <a:spcPts val="3900"/>
              </a:spcBef>
              <a:defRPr sz="3609">
                <a:solidFill>
                  <a:schemeClr val="accent2">
                    <a:hueOff val="-1342298"/>
                    <a:satOff val="-4651"/>
                    <a:lumOff val="19617"/>
                  </a:schemeClr>
                </a:solidFill>
              </a:defRPr>
            </a:pPr>
            <a:r>
              <a:t>Strongly against</a:t>
            </a:r>
          </a:p>
          <a:p>
            <a:pPr marL="434340" indent="-434340" defTabSz="554990">
              <a:spcBef>
                <a:spcPts val="3900"/>
              </a:spcBef>
              <a:defRPr sz="3609"/>
            </a:pPr>
            <a:r>
              <a:t>Neuropathic pain</a:t>
            </a:r>
          </a:p>
          <a:p>
            <a:pPr lvl="1" marL="868680" indent="-434340" defTabSz="554990">
              <a:spcBef>
                <a:spcPts val="3900"/>
              </a:spcBef>
              <a:defRPr sz="3609">
                <a:solidFill>
                  <a:schemeClr val="accent2">
                    <a:hueOff val="-1342298"/>
                    <a:satOff val="-4651"/>
                    <a:lumOff val="19617"/>
                  </a:schemeClr>
                </a:solidFill>
              </a:defRPr>
            </a:pPr>
            <a:r>
              <a:t>Can consider</a:t>
            </a:r>
          </a:p>
          <a:p>
            <a:pPr marL="434340" indent="-434340" defTabSz="554990">
              <a:spcBef>
                <a:spcPts val="3900"/>
              </a:spcBef>
              <a:defRPr sz="3609"/>
            </a:pPr>
            <a:r>
              <a:t>Cancer pain</a:t>
            </a:r>
          </a:p>
          <a:p>
            <a:pPr lvl="1" marL="868680" indent="-434340" defTabSz="554990">
              <a:spcBef>
                <a:spcPts val="3900"/>
              </a:spcBef>
              <a:defRPr sz="3609">
                <a:solidFill>
                  <a:schemeClr val="accent2">
                    <a:hueOff val="-1342298"/>
                    <a:satOff val="-4651"/>
                    <a:lumOff val="19617"/>
                  </a:schemeClr>
                </a:solidFill>
              </a:defRPr>
            </a:pPr>
            <a:r>
              <a:t>Can consider</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College of Family…"/>
          <p:cNvSpPr txBox="1"/>
          <p:nvPr>
            <p:ph type="title"/>
          </p:nvPr>
        </p:nvSpPr>
        <p:spPr>
          <a:prstGeom prst="rect">
            <a:avLst/>
          </a:prstGeom>
        </p:spPr>
        <p:txBody>
          <a:bodyPr/>
          <a:lstStyle/>
          <a:p>
            <a:pPr defTabSz="484886">
              <a:defRPr sz="6640"/>
            </a:pPr>
            <a:r>
              <a:t>College of Family </a:t>
            </a:r>
          </a:p>
          <a:p>
            <a:pPr defTabSz="484886">
              <a:defRPr sz="6640"/>
            </a:pPr>
            <a:r>
              <a:t>Physicians of Canada</a:t>
            </a:r>
          </a:p>
        </p:txBody>
      </p:sp>
      <p:sp>
        <p:nvSpPr>
          <p:cNvPr id="240" name="Nabiximols (Sativex)…"/>
          <p:cNvSpPr txBox="1"/>
          <p:nvPr>
            <p:ph type="body" idx="1"/>
          </p:nvPr>
        </p:nvSpPr>
        <p:spPr>
          <a:prstGeom prst="rect">
            <a:avLst/>
          </a:prstGeom>
        </p:spPr>
        <p:txBody>
          <a:bodyPr/>
          <a:lstStyle/>
          <a:p>
            <a:pPr/>
            <a:r>
              <a:t>Nabiximols (Sativex)</a:t>
            </a:r>
          </a:p>
          <a:p>
            <a:pPr lvl="1"/>
            <a:r>
              <a:t>Not available in the US</a:t>
            </a:r>
          </a:p>
          <a:p>
            <a:pPr/>
            <a:r>
              <a:t>Synthetic (Nabilone)</a:t>
            </a:r>
          </a:p>
          <a:p>
            <a:pPr lvl="1"/>
            <a:r>
              <a:t>“Off label” use</a:t>
            </a:r>
          </a:p>
          <a:p>
            <a:pPr/>
            <a:r>
              <a:t>Discourage smoking</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2" name="805e57-20150825-opioids01.jpg" descr="805e57-20150825-opioids01.jpg"/>
          <p:cNvPicPr>
            <a:picLocks noChangeAspect="1"/>
          </p:cNvPicPr>
          <p:nvPr/>
        </p:nvPicPr>
        <p:blipFill>
          <a:blip r:embed="rId2">
            <a:extLst/>
          </a:blip>
          <a:stretch>
            <a:fillRect/>
          </a:stretch>
        </p:blipFill>
        <p:spPr>
          <a:xfrm>
            <a:off x="1220900" y="1496640"/>
            <a:ext cx="10563000" cy="676032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American Pain Society"/>
          <p:cNvSpPr txBox="1"/>
          <p:nvPr>
            <p:ph type="title"/>
          </p:nvPr>
        </p:nvSpPr>
        <p:spPr>
          <a:prstGeom prst="rect">
            <a:avLst/>
          </a:prstGeom>
        </p:spPr>
        <p:txBody>
          <a:bodyPr/>
          <a:lstStyle/>
          <a:p>
            <a:pPr/>
            <a:r>
              <a:t>American Pain Society</a:t>
            </a:r>
          </a:p>
        </p:txBody>
      </p:sp>
      <p:sp>
        <p:nvSpPr>
          <p:cNvPr id="245" name="• Increase federal funding for pain-related cannabis research"/>
          <p:cNvSpPr txBox="1"/>
          <p:nvPr>
            <p:ph type="body" idx="1"/>
          </p:nvPr>
        </p:nvSpPr>
        <p:spPr>
          <a:prstGeom prst="rect">
            <a:avLst/>
          </a:prstGeom>
        </p:spPr>
        <p:txBody>
          <a:bodyPr/>
          <a:lstStyle/>
          <a:p>
            <a:pPr defTabSz="457200">
              <a:spcBef>
                <a:spcPts val="0"/>
              </a:spcBef>
              <a:buSzTx/>
              <a:buNone/>
              <a:tabLst>
                <a:tab pos="139700" algn="l"/>
                <a:tab pos="457200" algn="l"/>
              </a:tabLst>
              <a:defRPr sz="3600">
                <a:latin typeface="Helvetica"/>
                <a:ea typeface="Helvetica"/>
                <a:cs typeface="Helvetica"/>
                <a:sym typeface="Helvetica"/>
              </a:defRPr>
            </a:pPr>
            <a:r>
              <a:t>	</a:t>
            </a:r>
            <a:r>
              <a:rPr>
                <a:latin typeface="+mn-lt"/>
                <a:ea typeface="+mn-ea"/>
                <a:cs typeface="+mn-cs"/>
                <a:sym typeface="Helvetica Light"/>
              </a:rPr>
              <a:t>•	</a:t>
            </a:r>
            <a:r>
              <a:rPr>
                <a:solidFill>
                  <a:schemeClr val="accent2">
                    <a:hueOff val="-1342298"/>
                    <a:satOff val="-4651"/>
                    <a:lumOff val="19617"/>
                  </a:schemeClr>
                </a:solidFill>
                <a:latin typeface="+mn-lt"/>
                <a:ea typeface="+mn-ea"/>
                <a:cs typeface="+mn-cs"/>
                <a:sym typeface="Helvetica Light"/>
              </a:rPr>
              <a:t>Increase federal funding</a:t>
            </a:r>
            <a:r>
              <a:rPr>
                <a:latin typeface="+mn-lt"/>
                <a:ea typeface="+mn-ea"/>
                <a:cs typeface="+mn-cs"/>
                <a:sym typeface="Helvetica Light"/>
              </a:rPr>
              <a:t> for pain-related cannabis research</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American Pain Society"/>
          <p:cNvSpPr txBox="1"/>
          <p:nvPr>
            <p:ph type="title"/>
          </p:nvPr>
        </p:nvSpPr>
        <p:spPr>
          <a:prstGeom prst="rect">
            <a:avLst/>
          </a:prstGeom>
        </p:spPr>
        <p:txBody>
          <a:bodyPr/>
          <a:lstStyle/>
          <a:p>
            <a:pPr/>
            <a:r>
              <a:t>American Pain Society</a:t>
            </a:r>
          </a:p>
        </p:txBody>
      </p:sp>
      <p:sp>
        <p:nvSpPr>
          <p:cNvPr id="248" name="• Increase federal funding for pain-related cannabis research…"/>
          <p:cNvSpPr txBox="1"/>
          <p:nvPr>
            <p:ph type="body" idx="1"/>
          </p:nvPr>
        </p:nvSpPr>
        <p:spPr>
          <a:prstGeom prst="rect">
            <a:avLst/>
          </a:prstGeom>
        </p:spPr>
        <p:txBody>
          <a:bodyPr/>
          <a:lstStyle/>
          <a:p>
            <a:pPr defTabSz="457200">
              <a:spcBef>
                <a:spcPts val="0"/>
              </a:spcBef>
              <a:buSzTx/>
              <a:buNone/>
              <a:tabLst>
                <a:tab pos="139700" algn="l"/>
                <a:tab pos="457200" algn="l"/>
              </a:tabLst>
              <a:defRPr sz="3600">
                <a:latin typeface="Helvetica"/>
                <a:ea typeface="Helvetica"/>
                <a:cs typeface="Helvetica"/>
                <a:sym typeface="Helvetica"/>
              </a:defRPr>
            </a:pPr>
            <a:r>
              <a:t>	</a:t>
            </a:r>
            <a:r>
              <a:rPr>
                <a:latin typeface="+mn-lt"/>
                <a:ea typeface="+mn-ea"/>
                <a:cs typeface="+mn-cs"/>
                <a:sym typeface="Helvetica Light"/>
              </a:rPr>
              <a:t>•	</a:t>
            </a:r>
            <a:r>
              <a:rPr>
                <a:solidFill>
                  <a:schemeClr val="accent2">
                    <a:hueOff val="-1342298"/>
                    <a:satOff val="-4651"/>
                    <a:lumOff val="19617"/>
                  </a:schemeClr>
                </a:solidFill>
                <a:latin typeface="+mn-lt"/>
                <a:ea typeface="+mn-ea"/>
                <a:cs typeface="+mn-cs"/>
                <a:sym typeface="Helvetica Light"/>
              </a:rPr>
              <a:t>Increase federal funding</a:t>
            </a:r>
            <a:r>
              <a:rPr>
                <a:latin typeface="+mn-lt"/>
                <a:ea typeface="+mn-ea"/>
                <a:cs typeface="+mn-cs"/>
                <a:sym typeface="Helvetica Light"/>
              </a:rPr>
              <a:t> for pain-related cannabis research</a:t>
            </a:r>
            <a:endParaRPr>
              <a:latin typeface="+mn-lt"/>
              <a:ea typeface="+mn-ea"/>
              <a:cs typeface="+mn-cs"/>
              <a:sym typeface="Helvetica Light"/>
            </a:endParaRPr>
          </a:p>
          <a:p>
            <a:pPr defTabSz="457200">
              <a:spcBef>
                <a:spcPts val="0"/>
              </a:spcBef>
              <a:buSzTx/>
              <a:buNone/>
              <a:tabLst>
                <a:tab pos="139700" algn="l"/>
                <a:tab pos="457200" algn="l"/>
              </a:tabLst>
              <a:defRPr sz="3600">
                <a:latin typeface="Helvetica"/>
                <a:ea typeface="Helvetica"/>
                <a:cs typeface="Helvetica"/>
                <a:sym typeface="Helvetica"/>
              </a:defRPr>
            </a:pPr>
            <a:endParaRPr>
              <a:latin typeface="+mn-lt"/>
              <a:ea typeface="+mn-ea"/>
              <a:cs typeface="+mn-cs"/>
              <a:sym typeface="Helvetica Light"/>
            </a:endParaRPr>
          </a:p>
          <a:p>
            <a:pPr defTabSz="457200">
              <a:spcBef>
                <a:spcPts val="0"/>
              </a:spcBef>
              <a:buSzTx/>
              <a:buNone/>
              <a:tabLst>
                <a:tab pos="139700" algn="l"/>
                <a:tab pos="457200" algn="l"/>
              </a:tabLst>
              <a:defRPr sz="3600"/>
            </a:pPr>
            <a:r>
              <a:t>	•	</a:t>
            </a:r>
            <a:r>
              <a:rPr>
                <a:solidFill>
                  <a:schemeClr val="accent2">
                    <a:hueOff val="-1342298"/>
                    <a:satOff val="-4651"/>
                    <a:lumOff val="19617"/>
                  </a:schemeClr>
                </a:solidFill>
              </a:rPr>
              <a:t>Broaden pain conditions</a:t>
            </a:r>
            <a:r>
              <a:t> being studied to include cannabis for non-neuropathic pain</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American Pain Society"/>
          <p:cNvSpPr txBox="1"/>
          <p:nvPr>
            <p:ph type="title"/>
          </p:nvPr>
        </p:nvSpPr>
        <p:spPr>
          <a:prstGeom prst="rect">
            <a:avLst/>
          </a:prstGeom>
        </p:spPr>
        <p:txBody>
          <a:bodyPr/>
          <a:lstStyle/>
          <a:p>
            <a:pPr/>
            <a:r>
              <a:t>American Pain Society</a:t>
            </a:r>
          </a:p>
        </p:txBody>
      </p:sp>
      <p:sp>
        <p:nvSpPr>
          <p:cNvPr id="251" name="• Increase federal funding for pain-related cannabis research…"/>
          <p:cNvSpPr txBox="1"/>
          <p:nvPr>
            <p:ph type="body" idx="1"/>
          </p:nvPr>
        </p:nvSpPr>
        <p:spPr>
          <a:prstGeom prst="rect">
            <a:avLst/>
          </a:prstGeom>
        </p:spPr>
        <p:txBody>
          <a:bodyPr/>
          <a:lstStyle/>
          <a:p>
            <a:pPr defTabSz="457200">
              <a:spcBef>
                <a:spcPts val="0"/>
              </a:spcBef>
              <a:buSzTx/>
              <a:buNone/>
              <a:tabLst>
                <a:tab pos="139700" algn="l"/>
                <a:tab pos="457200" algn="l"/>
              </a:tabLst>
              <a:defRPr sz="3600">
                <a:latin typeface="Helvetica"/>
                <a:ea typeface="Helvetica"/>
                <a:cs typeface="Helvetica"/>
                <a:sym typeface="Helvetica"/>
              </a:defRPr>
            </a:pPr>
            <a:r>
              <a:t>	</a:t>
            </a:r>
            <a:r>
              <a:rPr>
                <a:latin typeface="+mn-lt"/>
                <a:ea typeface="+mn-ea"/>
                <a:cs typeface="+mn-cs"/>
                <a:sym typeface="Helvetica Light"/>
              </a:rPr>
              <a:t>•	</a:t>
            </a:r>
            <a:r>
              <a:rPr>
                <a:solidFill>
                  <a:schemeClr val="accent2">
                    <a:hueOff val="-1342298"/>
                    <a:satOff val="-4651"/>
                    <a:lumOff val="19617"/>
                  </a:schemeClr>
                </a:solidFill>
                <a:latin typeface="+mn-lt"/>
                <a:ea typeface="+mn-ea"/>
                <a:cs typeface="+mn-cs"/>
                <a:sym typeface="Helvetica Light"/>
              </a:rPr>
              <a:t>Increase federal funding</a:t>
            </a:r>
            <a:r>
              <a:rPr>
                <a:latin typeface="+mn-lt"/>
                <a:ea typeface="+mn-ea"/>
                <a:cs typeface="+mn-cs"/>
                <a:sym typeface="Helvetica Light"/>
              </a:rPr>
              <a:t> for pain-related cannabis research</a:t>
            </a:r>
            <a:endParaRPr>
              <a:latin typeface="+mn-lt"/>
              <a:ea typeface="+mn-ea"/>
              <a:cs typeface="+mn-cs"/>
              <a:sym typeface="Helvetica Light"/>
            </a:endParaRPr>
          </a:p>
          <a:p>
            <a:pPr defTabSz="457200">
              <a:spcBef>
                <a:spcPts val="0"/>
              </a:spcBef>
              <a:buSzTx/>
              <a:buNone/>
              <a:tabLst>
                <a:tab pos="139700" algn="l"/>
                <a:tab pos="457200" algn="l"/>
              </a:tabLst>
              <a:defRPr sz="3600">
                <a:latin typeface="Helvetica"/>
                <a:ea typeface="Helvetica"/>
                <a:cs typeface="Helvetica"/>
                <a:sym typeface="Helvetica"/>
              </a:defRPr>
            </a:pPr>
            <a:endParaRPr>
              <a:latin typeface="+mn-lt"/>
              <a:ea typeface="+mn-ea"/>
              <a:cs typeface="+mn-cs"/>
              <a:sym typeface="Helvetica Light"/>
            </a:endParaRPr>
          </a:p>
          <a:p>
            <a:pPr defTabSz="457200">
              <a:spcBef>
                <a:spcPts val="0"/>
              </a:spcBef>
              <a:buSzTx/>
              <a:buNone/>
              <a:tabLst>
                <a:tab pos="139700" algn="l"/>
                <a:tab pos="457200" algn="l"/>
              </a:tabLst>
              <a:defRPr sz="3600"/>
            </a:pPr>
            <a:r>
              <a:t>	•	</a:t>
            </a:r>
            <a:r>
              <a:rPr>
                <a:solidFill>
                  <a:schemeClr val="accent2">
                    <a:hueOff val="-1342298"/>
                    <a:satOff val="-4651"/>
                    <a:lumOff val="19617"/>
                  </a:schemeClr>
                </a:solidFill>
              </a:rPr>
              <a:t>Broaden pain conditions</a:t>
            </a:r>
            <a:r>
              <a:t> being studied to include cannabis for non-neuropathic pain</a:t>
            </a:r>
          </a:p>
          <a:p>
            <a:pPr defTabSz="457200">
              <a:spcBef>
                <a:spcPts val="0"/>
              </a:spcBef>
              <a:buSzTx/>
              <a:buNone/>
              <a:tabLst>
                <a:tab pos="139700" algn="l"/>
                <a:tab pos="457200" algn="l"/>
              </a:tabLst>
              <a:defRPr sz="3600"/>
            </a:pPr>
          </a:p>
          <a:p>
            <a:pPr defTabSz="457200">
              <a:spcBef>
                <a:spcPts val="0"/>
              </a:spcBef>
              <a:buSzTx/>
              <a:buNone/>
              <a:tabLst>
                <a:tab pos="139700" algn="l"/>
                <a:tab pos="457200" algn="l"/>
              </a:tabLst>
              <a:defRPr sz="3600"/>
            </a:pPr>
            <a:r>
              <a:t>	•	</a:t>
            </a:r>
            <a:r>
              <a:rPr>
                <a:solidFill>
                  <a:schemeClr val="accent2">
                    <a:hueOff val="-1342298"/>
                    <a:satOff val="-4651"/>
                    <a:lumOff val="19617"/>
                  </a:schemeClr>
                </a:solidFill>
              </a:rPr>
              <a:t>Ease regulatory restrictions</a:t>
            </a:r>
            <a:r>
              <a:t> that impede approvals of cannabis and cannabinoid research</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American Pain Society"/>
          <p:cNvSpPr txBox="1"/>
          <p:nvPr>
            <p:ph type="title"/>
          </p:nvPr>
        </p:nvSpPr>
        <p:spPr>
          <a:prstGeom prst="rect">
            <a:avLst/>
          </a:prstGeom>
        </p:spPr>
        <p:txBody>
          <a:bodyPr/>
          <a:lstStyle/>
          <a:p>
            <a:pPr/>
            <a:r>
              <a:t>American Pain Society</a:t>
            </a:r>
          </a:p>
        </p:txBody>
      </p:sp>
      <p:sp>
        <p:nvSpPr>
          <p:cNvPr id="254" name="• Increase federal funding for pain-related cannabis research…"/>
          <p:cNvSpPr txBox="1"/>
          <p:nvPr>
            <p:ph type="body" idx="1"/>
          </p:nvPr>
        </p:nvSpPr>
        <p:spPr>
          <a:prstGeom prst="rect">
            <a:avLst/>
          </a:prstGeom>
        </p:spPr>
        <p:txBody>
          <a:bodyPr/>
          <a:lstStyle/>
          <a:p>
            <a:pPr marL="416052" indent="-416052" defTabSz="416052">
              <a:spcBef>
                <a:spcPts val="0"/>
              </a:spcBef>
              <a:buSzTx/>
              <a:buNone/>
              <a:tabLst>
                <a:tab pos="127000" algn="l"/>
                <a:tab pos="406400" algn="l"/>
              </a:tabLst>
              <a:defRPr sz="3276">
                <a:latin typeface="Helvetica"/>
                <a:ea typeface="Helvetica"/>
                <a:cs typeface="Helvetica"/>
                <a:sym typeface="Helvetica"/>
              </a:defRPr>
            </a:pPr>
            <a:r>
              <a:t>	</a:t>
            </a:r>
            <a:r>
              <a:rPr>
                <a:latin typeface="+mn-lt"/>
                <a:ea typeface="+mn-ea"/>
                <a:cs typeface="+mn-cs"/>
                <a:sym typeface="Helvetica Light"/>
              </a:rPr>
              <a:t>•	</a:t>
            </a:r>
            <a:r>
              <a:rPr>
                <a:solidFill>
                  <a:schemeClr val="accent2">
                    <a:hueOff val="-1342298"/>
                    <a:satOff val="-4651"/>
                    <a:lumOff val="19617"/>
                  </a:schemeClr>
                </a:solidFill>
                <a:latin typeface="+mn-lt"/>
                <a:ea typeface="+mn-ea"/>
                <a:cs typeface="+mn-cs"/>
                <a:sym typeface="Helvetica Light"/>
              </a:rPr>
              <a:t>Increase federal funding</a:t>
            </a:r>
            <a:r>
              <a:rPr>
                <a:latin typeface="+mn-lt"/>
                <a:ea typeface="+mn-ea"/>
                <a:cs typeface="+mn-cs"/>
                <a:sym typeface="Helvetica Light"/>
              </a:rPr>
              <a:t> for pain-related cannabis research</a:t>
            </a:r>
            <a:endParaRPr>
              <a:latin typeface="+mn-lt"/>
              <a:ea typeface="+mn-ea"/>
              <a:cs typeface="+mn-cs"/>
              <a:sym typeface="Helvetica Light"/>
            </a:endParaRPr>
          </a:p>
          <a:p>
            <a:pPr marL="416052" indent="-416052" defTabSz="416052">
              <a:spcBef>
                <a:spcPts val="0"/>
              </a:spcBef>
              <a:buSzTx/>
              <a:buNone/>
              <a:tabLst>
                <a:tab pos="127000" algn="l"/>
                <a:tab pos="406400" algn="l"/>
              </a:tabLst>
              <a:defRPr sz="3276">
                <a:latin typeface="Helvetica"/>
                <a:ea typeface="Helvetica"/>
                <a:cs typeface="Helvetica"/>
                <a:sym typeface="Helvetica"/>
              </a:defRPr>
            </a:pPr>
            <a:endParaRPr>
              <a:latin typeface="+mn-lt"/>
              <a:ea typeface="+mn-ea"/>
              <a:cs typeface="+mn-cs"/>
              <a:sym typeface="Helvetica Light"/>
            </a:endParaRPr>
          </a:p>
          <a:p>
            <a:pPr marL="416052" indent="-416052" defTabSz="416052">
              <a:spcBef>
                <a:spcPts val="0"/>
              </a:spcBef>
              <a:buSzTx/>
              <a:buNone/>
              <a:tabLst>
                <a:tab pos="127000" algn="l"/>
                <a:tab pos="406400" algn="l"/>
              </a:tabLst>
              <a:defRPr sz="3276"/>
            </a:pPr>
            <a:r>
              <a:t>	•	</a:t>
            </a:r>
            <a:r>
              <a:rPr>
                <a:solidFill>
                  <a:schemeClr val="accent2">
                    <a:hueOff val="-1342298"/>
                    <a:satOff val="-4651"/>
                    <a:lumOff val="19617"/>
                  </a:schemeClr>
                </a:solidFill>
              </a:rPr>
              <a:t>Broaden pain conditions</a:t>
            </a:r>
            <a:r>
              <a:t> being studied to include cannabis for non-neuropathic pain</a:t>
            </a:r>
          </a:p>
          <a:p>
            <a:pPr marL="416052" indent="-416052" defTabSz="416052">
              <a:spcBef>
                <a:spcPts val="0"/>
              </a:spcBef>
              <a:buSzTx/>
              <a:buNone/>
              <a:tabLst>
                <a:tab pos="127000" algn="l"/>
                <a:tab pos="406400" algn="l"/>
              </a:tabLst>
              <a:defRPr sz="3276"/>
            </a:pPr>
          </a:p>
          <a:p>
            <a:pPr marL="416052" indent="-416052" defTabSz="416052">
              <a:spcBef>
                <a:spcPts val="0"/>
              </a:spcBef>
              <a:buSzTx/>
              <a:buNone/>
              <a:tabLst>
                <a:tab pos="127000" algn="l"/>
                <a:tab pos="406400" algn="l"/>
              </a:tabLst>
              <a:defRPr sz="3276"/>
            </a:pPr>
            <a:r>
              <a:t>	•	</a:t>
            </a:r>
            <a:r>
              <a:rPr>
                <a:solidFill>
                  <a:schemeClr val="accent2">
                    <a:hueOff val="-1342298"/>
                    <a:satOff val="-4651"/>
                    <a:lumOff val="19617"/>
                  </a:schemeClr>
                </a:solidFill>
              </a:rPr>
              <a:t>Ease regulatory restrictions</a:t>
            </a:r>
            <a:r>
              <a:t> that impede approvals of cannabis and cannabinoid research</a:t>
            </a:r>
          </a:p>
          <a:p>
            <a:pPr marL="416052" indent="-416052" defTabSz="416052">
              <a:spcBef>
                <a:spcPts val="0"/>
              </a:spcBef>
              <a:buSzTx/>
              <a:buNone/>
              <a:tabLst>
                <a:tab pos="127000" algn="l"/>
                <a:tab pos="406400" algn="l"/>
              </a:tabLst>
              <a:defRPr sz="3276"/>
            </a:pPr>
          </a:p>
          <a:p>
            <a:pPr marL="416052" indent="-416052" defTabSz="416052">
              <a:spcBef>
                <a:spcPts val="0"/>
              </a:spcBef>
              <a:buSzTx/>
              <a:buNone/>
              <a:tabLst>
                <a:tab pos="127000" algn="l"/>
                <a:tab pos="406400" algn="l"/>
              </a:tabLst>
              <a:defRPr sz="3276"/>
            </a:pPr>
            <a:r>
              <a:t>	•	</a:t>
            </a:r>
            <a:r>
              <a:rPr>
                <a:solidFill>
                  <a:schemeClr val="accent2">
                    <a:hueOff val="-1342298"/>
                    <a:satOff val="-4651"/>
                    <a:lumOff val="19617"/>
                  </a:schemeClr>
                </a:solidFill>
              </a:rPr>
              <a:t>Improve access</a:t>
            </a:r>
            <a:r>
              <a:t> to high-quality plant cannabis for research studies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American Pain Society"/>
          <p:cNvSpPr txBox="1"/>
          <p:nvPr>
            <p:ph type="title"/>
          </p:nvPr>
        </p:nvSpPr>
        <p:spPr>
          <a:prstGeom prst="rect">
            <a:avLst/>
          </a:prstGeom>
        </p:spPr>
        <p:txBody>
          <a:bodyPr/>
          <a:lstStyle/>
          <a:p>
            <a:pPr/>
            <a:r>
              <a:t>American Pain Society</a:t>
            </a:r>
          </a:p>
        </p:txBody>
      </p:sp>
      <p:sp>
        <p:nvSpPr>
          <p:cNvPr id="257" name="• Increase federal funding for pain-related cannabis research…"/>
          <p:cNvSpPr txBox="1"/>
          <p:nvPr>
            <p:ph type="body" idx="1"/>
          </p:nvPr>
        </p:nvSpPr>
        <p:spPr>
          <a:prstGeom prst="rect">
            <a:avLst/>
          </a:prstGeom>
        </p:spPr>
        <p:txBody>
          <a:bodyPr/>
          <a:lstStyle/>
          <a:p>
            <a:pPr marL="393192" indent="-393192" defTabSz="393192">
              <a:spcBef>
                <a:spcPts val="0"/>
              </a:spcBef>
              <a:buSzTx/>
              <a:buNone/>
              <a:tabLst>
                <a:tab pos="114300" algn="l"/>
                <a:tab pos="381000" algn="l"/>
              </a:tabLst>
              <a:defRPr sz="3096">
                <a:latin typeface="Helvetica"/>
                <a:ea typeface="Helvetica"/>
                <a:cs typeface="Helvetica"/>
                <a:sym typeface="Helvetica"/>
              </a:defRPr>
            </a:pPr>
            <a:r>
              <a:t>	</a:t>
            </a:r>
            <a:r>
              <a:rPr>
                <a:latin typeface="+mn-lt"/>
                <a:ea typeface="+mn-ea"/>
                <a:cs typeface="+mn-cs"/>
                <a:sym typeface="Helvetica Light"/>
              </a:rPr>
              <a:t>•	</a:t>
            </a:r>
            <a:r>
              <a:rPr>
                <a:solidFill>
                  <a:schemeClr val="accent2">
                    <a:hueOff val="-1342298"/>
                    <a:satOff val="-4651"/>
                    <a:lumOff val="19617"/>
                  </a:schemeClr>
                </a:solidFill>
                <a:latin typeface="+mn-lt"/>
                <a:ea typeface="+mn-ea"/>
                <a:cs typeface="+mn-cs"/>
                <a:sym typeface="Helvetica Light"/>
              </a:rPr>
              <a:t>Increase federal funding</a:t>
            </a:r>
            <a:r>
              <a:rPr>
                <a:latin typeface="+mn-lt"/>
                <a:ea typeface="+mn-ea"/>
                <a:cs typeface="+mn-cs"/>
                <a:sym typeface="Helvetica Light"/>
              </a:rPr>
              <a:t> for pain-related cannabis research</a:t>
            </a:r>
            <a:endParaRPr>
              <a:latin typeface="+mn-lt"/>
              <a:ea typeface="+mn-ea"/>
              <a:cs typeface="+mn-cs"/>
              <a:sym typeface="Helvetica Light"/>
            </a:endParaRPr>
          </a:p>
          <a:p>
            <a:pPr marL="393192" indent="-393192" defTabSz="393192">
              <a:spcBef>
                <a:spcPts val="0"/>
              </a:spcBef>
              <a:buSzTx/>
              <a:buNone/>
              <a:tabLst>
                <a:tab pos="114300" algn="l"/>
                <a:tab pos="381000" algn="l"/>
              </a:tabLst>
              <a:defRPr sz="3096">
                <a:latin typeface="Helvetica"/>
                <a:ea typeface="Helvetica"/>
                <a:cs typeface="Helvetica"/>
                <a:sym typeface="Helvetica"/>
              </a:defRPr>
            </a:pPr>
            <a:endParaRPr>
              <a:latin typeface="+mn-lt"/>
              <a:ea typeface="+mn-ea"/>
              <a:cs typeface="+mn-cs"/>
              <a:sym typeface="Helvetica Light"/>
            </a:endParaRPr>
          </a:p>
          <a:p>
            <a:pPr marL="393192" indent="-393192" defTabSz="393192">
              <a:spcBef>
                <a:spcPts val="0"/>
              </a:spcBef>
              <a:buSzTx/>
              <a:buNone/>
              <a:tabLst>
                <a:tab pos="114300" algn="l"/>
                <a:tab pos="381000" algn="l"/>
              </a:tabLst>
              <a:defRPr sz="3096"/>
            </a:pPr>
            <a:r>
              <a:t>	•	</a:t>
            </a:r>
            <a:r>
              <a:rPr>
                <a:solidFill>
                  <a:schemeClr val="accent2">
                    <a:hueOff val="-1342298"/>
                    <a:satOff val="-4651"/>
                    <a:lumOff val="19617"/>
                  </a:schemeClr>
                </a:solidFill>
              </a:rPr>
              <a:t>Broaden pain conditions</a:t>
            </a:r>
            <a:r>
              <a:t> being studied to include cannabis for non-neuropathic pain</a:t>
            </a:r>
          </a:p>
          <a:p>
            <a:pPr marL="393192" indent="-393192" defTabSz="393192">
              <a:spcBef>
                <a:spcPts val="0"/>
              </a:spcBef>
              <a:buSzTx/>
              <a:buNone/>
              <a:tabLst>
                <a:tab pos="114300" algn="l"/>
                <a:tab pos="381000" algn="l"/>
              </a:tabLst>
              <a:defRPr sz="3096"/>
            </a:pPr>
          </a:p>
          <a:p>
            <a:pPr marL="393192" indent="-393192" defTabSz="393192">
              <a:spcBef>
                <a:spcPts val="0"/>
              </a:spcBef>
              <a:buSzTx/>
              <a:buNone/>
              <a:tabLst>
                <a:tab pos="114300" algn="l"/>
                <a:tab pos="381000" algn="l"/>
              </a:tabLst>
              <a:defRPr sz="3096"/>
            </a:pPr>
            <a:r>
              <a:t>	•	</a:t>
            </a:r>
            <a:r>
              <a:rPr>
                <a:solidFill>
                  <a:schemeClr val="accent2">
                    <a:hueOff val="-1342298"/>
                    <a:satOff val="-4651"/>
                    <a:lumOff val="19617"/>
                  </a:schemeClr>
                </a:solidFill>
              </a:rPr>
              <a:t>Ease regulatory restrictions</a:t>
            </a:r>
            <a:r>
              <a:t> that impede approvals of cannabis and cannabinoid research</a:t>
            </a:r>
          </a:p>
          <a:p>
            <a:pPr marL="393192" indent="-393192" defTabSz="393192">
              <a:spcBef>
                <a:spcPts val="0"/>
              </a:spcBef>
              <a:buSzTx/>
              <a:buNone/>
              <a:tabLst>
                <a:tab pos="114300" algn="l"/>
                <a:tab pos="381000" algn="l"/>
              </a:tabLst>
              <a:defRPr sz="3096"/>
            </a:pPr>
          </a:p>
          <a:p>
            <a:pPr marL="393192" indent="-393192" defTabSz="393192">
              <a:spcBef>
                <a:spcPts val="0"/>
              </a:spcBef>
              <a:buSzTx/>
              <a:buNone/>
              <a:tabLst>
                <a:tab pos="114300" algn="l"/>
                <a:tab pos="381000" algn="l"/>
              </a:tabLst>
              <a:defRPr sz="3096"/>
            </a:pPr>
            <a:r>
              <a:t>	•	</a:t>
            </a:r>
            <a:r>
              <a:rPr>
                <a:solidFill>
                  <a:schemeClr val="accent2">
                    <a:hueOff val="-1342298"/>
                    <a:satOff val="-4651"/>
                    <a:lumOff val="19617"/>
                  </a:schemeClr>
                </a:solidFill>
              </a:rPr>
              <a:t>Improve access</a:t>
            </a:r>
            <a:r>
              <a:t> to high-quality plant cannabis for research studies</a:t>
            </a:r>
          </a:p>
          <a:p>
            <a:pPr marL="393192" indent="-393192" defTabSz="393192">
              <a:spcBef>
                <a:spcPts val="0"/>
              </a:spcBef>
              <a:buSzTx/>
              <a:buNone/>
              <a:tabLst>
                <a:tab pos="114300" algn="l"/>
                <a:tab pos="381000" algn="l"/>
              </a:tabLst>
              <a:defRPr sz="3096"/>
            </a:pPr>
          </a:p>
          <a:p>
            <a:pPr marL="393192" indent="-393192" defTabSz="393192">
              <a:spcBef>
                <a:spcPts val="0"/>
              </a:spcBef>
              <a:buSzTx/>
              <a:buNone/>
              <a:tabLst>
                <a:tab pos="114300" algn="l"/>
                <a:tab pos="381000" algn="l"/>
              </a:tabLst>
              <a:defRPr sz="3096"/>
            </a:pPr>
            <a:r>
              <a:t>	•	Encourage states to </a:t>
            </a:r>
            <a:r>
              <a:rPr>
                <a:solidFill>
                  <a:schemeClr val="accent2">
                    <a:hueOff val="-1342298"/>
                    <a:satOff val="-4651"/>
                    <a:lumOff val="19617"/>
                  </a:schemeClr>
                </a:solidFill>
              </a:rPr>
              <a:t>collect</a:t>
            </a:r>
            <a:r>
              <a:t> individual and population level </a:t>
            </a:r>
            <a:r>
              <a:rPr>
                <a:solidFill>
                  <a:schemeClr val="accent2">
                    <a:hueOff val="-1342298"/>
                    <a:satOff val="-4651"/>
                    <a:lumOff val="19617"/>
                  </a:schemeClr>
                </a:solidFill>
              </a:rPr>
              <a:t>data</a:t>
            </a:r>
            <a:r>
              <a:t> on patients receiving medical cannabis.</a:t>
            </a:r>
          </a:p>
        </p:txBody>
      </p:sp>
      <p:sp>
        <p:nvSpPr>
          <p:cNvPr id="258" name="http://americanpainsociety.org/about-us/press-room/american-pain-society-offers-guidance-on-medical-marijuana-for-pain"/>
          <p:cNvSpPr txBox="1"/>
          <p:nvPr/>
        </p:nvSpPr>
        <p:spPr>
          <a:xfrm>
            <a:off x="491477" y="8928099"/>
            <a:ext cx="1187783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http://americanpainsociety.org/about-us/press-room/american-pain-society-offers-guidance-on-medical-marijuana-for-pain</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ttxc_a_1392715_f0001_oc.jpeg" descr="ttxc_a_1392715_f0001_oc.jpeg"/>
          <p:cNvPicPr>
            <a:picLocks noChangeAspect="1"/>
          </p:cNvPicPr>
          <p:nvPr/>
        </p:nvPicPr>
        <p:blipFill>
          <a:blip r:embed="rId2">
            <a:extLst/>
          </a:blip>
          <a:stretch>
            <a:fillRect/>
          </a:stretch>
        </p:blipFill>
        <p:spPr>
          <a:xfrm>
            <a:off x="1746250" y="2273300"/>
            <a:ext cx="9512300" cy="5207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Opioids and Cannabinoids"/>
          <p:cNvSpPr txBox="1"/>
          <p:nvPr>
            <p:ph type="title"/>
          </p:nvPr>
        </p:nvSpPr>
        <p:spPr>
          <a:prstGeom prst="rect">
            <a:avLst/>
          </a:prstGeom>
        </p:spPr>
        <p:txBody>
          <a:bodyPr/>
          <a:lstStyle>
            <a:lvl1pPr defTabSz="525779">
              <a:defRPr sz="7200"/>
            </a:lvl1pPr>
          </a:lstStyle>
          <a:p>
            <a:pPr/>
            <a:r>
              <a:t>Opioids and Cannabinoids</a:t>
            </a:r>
          </a:p>
        </p:txBody>
      </p:sp>
      <p:sp>
        <p:nvSpPr>
          <p:cNvPr id="263" name="Synergistic systems…"/>
          <p:cNvSpPr txBox="1"/>
          <p:nvPr>
            <p:ph type="body" idx="1"/>
          </p:nvPr>
        </p:nvSpPr>
        <p:spPr>
          <a:prstGeom prst="rect">
            <a:avLst/>
          </a:prstGeom>
        </p:spPr>
        <p:txBody>
          <a:bodyPr/>
          <a:lstStyle/>
          <a:p>
            <a:pPr>
              <a:defRPr>
                <a:solidFill>
                  <a:schemeClr val="accent2">
                    <a:hueOff val="-1342298"/>
                    <a:satOff val="-4651"/>
                    <a:lumOff val="19617"/>
                  </a:schemeClr>
                </a:solidFill>
              </a:defRPr>
            </a:pPr>
            <a:r>
              <a:t>Synergistic systems</a:t>
            </a:r>
          </a:p>
          <a:p>
            <a:pPr/>
            <a:r>
              <a:t>Both belong to the rhodopsin subfamily of </a:t>
            </a:r>
            <a:r>
              <a:rPr>
                <a:solidFill>
                  <a:schemeClr val="accent2">
                    <a:hueOff val="-1342298"/>
                    <a:satOff val="-4651"/>
                    <a:lumOff val="19617"/>
                  </a:schemeClr>
                </a:solidFill>
              </a:rPr>
              <a:t>G-protein coupled receptors</a:t>
            </a:r>
            <a:endParaRPr>
              <a:solidFill>
                <a:schemeClr val="accent2">
                  <a:hueOff val="-1342298"/>
                  <a:satOff val="-4651"/>
                  <a:lumOff val="19617"/>
                </a:schemeClr>
              </a:solidFill>
            </a:endParaRPr>
          </a:p>
          <a:p>
            <a:pPr/>
            <a:r>
              <a:t>Both, when activated, reduce cellular levels of cyclic adenosine monophosphate </a:t>
            </a:r>
            <a:r>
              <a:rPr>
                <a:solidFill>
                  <a:schemeClr val="accent2">
                    <a:hueOff val="-1342298"/>
                    <a:satOff val="-4651"/>
                    <a:lumOff val="19617"/>
                  </a:schemeClr>
                </a:solidFill>
              </a:rPr>
              <a:t>(cAMP)</a:t>
            </a:r>
            <a:r>
              <a:t> by inhibiting adenylyl cyclase</a:t>
            </a:r>
          </a:p>
        </p:txBody>
      </p:sp>
      <p:sp>
        <p:nvSpPr>
          <p:cNvPr id="264" name="https://www.tandfonline.com/doi/full/10.1080/24734306.2017.1392715"/>
          <p:cNvSpPr txBox="1"/>
          <p:nvPr/>
        </p:nvSpPr>
        <p:spPr>
          <a:xfrm>
            <a:off x="351777" y="8839200"/>
            <a:ext cx="1010618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https://www.tandfonline.com/doi/full/10.1080/24734306.2017.1392715</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Endocannabinoid System"/>
          <p:cNvSpPr txBox="1"/>
          <p:nvPr>
            <p:ph type="title"/>
          </p:nvPr>
        </p:nvSpPr>
        <p:spPr>
          <a:prstGeom prst="rect">
            <a:avLst/>
          </a:prstGeom>
        </p:spPr>
        <p:txBody>
          <a:bodyPr/>
          <a:lstStyle>
            <a:lvl1pPr>
              <a:defRPr spc="-250"/>
            </a:lvl1pPr>
          </a:lstStyle>
          <a:p>
            <a:pPr/>
            <a:r>
              <a:t>Endocannabinoid System</a:t>
            </a:r>
          </a:p>
        </p:txBody>
      </p:sp>
      <p:pic>
        <p:nvPicPr>
          <p:cNvPr id="138" name="receptors.png.jpeg" descr="receptors.png.jpeg"/>
          <p:cNvPicPr>
            <a:picLocks noChangeAspect="1"/>
          </p:cNvPicPr>
          <p:nvPr/>
        </p:nvPicPr>
        <p:blipFill>
          <a:blip r:embed="rId2">
            <a:extLst/>
          </a:blip>
          <a:stretch>
            <a:fillRect/>
          </a:stretch>
        </p:blipFill>
        <p:spPr>
          <a:xfrm>
            <a:off x="2438400" y="2489200"/>
            <a:ext cx="8128000" cy="65024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Opioids and Cannabinoids"/>
          <p:cNvSpPr txBox="1"/>
          <p:nvPr>
            <p:ph type="title"/>
          </p:nvPr>
        </p:nvSpPr>
        <p:spPr>
          <a:prstGeom prst="rect">
            <a:avLst/>
          </a:prstGeom>
        </p:spPr>
        <p:txBody>
          <a:bodyPr/>
          <a:lstStyle>
            <a:lvl1pPr defTabSz="525779">
              <a:defRPr sz="7200"/>
            </a:lvl1pPr>
          </a:lstStyle>
          <a:p>
            <a:pPr/>
            <a:r>
              <a:t>Opioids and Cannabinoids</a:t>
            </a:r>
          </a:p>
        </p:txBody>
      </p:sp>
      <p:sp>
        <p:nvSpPr>
          <p:cNvPr id="267" name="Receptor activation modifies permeability of sodium, calcium, and potassium channels…"/>
          <p:cNvSpPr txBox="1"/>
          <p:nvPr>
            <p:ph type="body" idx="1"/>
          </p:nvPr>
        </p:nvSpPr>
        <p:spPr>
          <a:prstGeom prst="rect">
            <a:avLst/>
          </a:prstGeom>
        </p:spPr>
        <p:txBody>
          <a:bodyPr/>
          <a:lstStyle/>
          <a:p>
            <a:pPr marL="448055" indent="-448055" defTabSz="572516">
              <a:spcBef>
                <a:spcPts val="4100"/>
              </a:spcBef>
              <a:defRPr sz="3724"/>
            </a:pPr>
            <a:r>
              <a:t>Receptor activation </a:t>
            </a:r>
            <a:r>
              <a:rPr>
                <a:solidFill>
                  <a:schemeClr val="accent2">
                    <a:hueOff val="-1342298"/>
                    <a:satOff val="-4651"/>
                    <a:lumOff val="19617"/>
                  </a:schemeClr>
                </a:solidFill>
              </a:rPr>
              <a:t>modifies permeability</a:t>
            </a:r>
            <a:r>
              <a:t> of sodium, calcium, and potassium channels</a:t>
            </a:r>
          </a:p>
          <a:p>
            <a:pPr marL="448055" indent="-448055" defTabSz="572516">
              <a:spcBef>
                <a:spcPts val="4100"/>
              </a:spcBef>
              <a:defRPr sz="3724"/>
            </a:pPr>
            <a:r>
              <a:t>Decreased Ca</a:t>
            </a:r>
            <a:r>
              <a:rPr baseline="31999"/>
              <a:t>++</a:t>
            </a:r>
            <a:r>
              <a:t>, increased K</a:t>
            </a:r>
            <a:r>
              <a:rPr baseline="31999"/>
              <a:t>+</a:t>
            </a:r>
            <a:r>
              <a:t> conductance, and increased protein kinase activity</a:t>
            </a:r>
          </a:p>
          <a:p>
            <a:pPr marL="448055" indent="-448055" defTabSz="572516">
              <a:spcBef>
                <a:spcPts val="4100"/>
              </a:spcBef>
              <a:defRPr sz="3724"/>
            </a:pPr>
            <a:r>
              <a:t>Can suppress inhibition and suppress excitation</a:t>
            </a:r>
          </a:p>
          <a:p>
            <a:pPr marL="448055" indent="-448055" defTabSz="572516">
              <a:spcBef>
                <a:spcPts val="4100"/>
              </a:spcBef>
              <a:defRPr sz="3724"/>
            </a:pPr>
            <a:r>
              <a:rPr>
                <a:solidFill>
                  <a:schemeClr val="accent2">
                    <a:hueOff val="-1342298"/>
                    <a:satOff val="-4651"/>
                    <a:lumOff val="19617"/>
                  </a:schemeClr>
                </a:solidFill>
              </a:rPr>
              <a:t>Inhibit release</a:t>
            </a:r>
            <a:r>
              <a:t> of neurotransmitters</a:t>
            </a:r>
          </a:p>
          <a:p>
            <a:pPr lvl="1" marL="896111" indent="-448055" defTabSz="572516">
              <a:spcBef>
                <a:spcPts val="4100"/>
              </a:spcBef>
              <a:defRPr sz="3724"/>
            </a:pPr>
            <a:r>
              <a:t>L-glutamate, GABA, NE, DA, 5-HT, ACh</a:t>
            </a:r>
          </a:p>
        </p:txBody>
      </p:sp>
      <p:sp>
        <p:nvSpPr>
          <p:cNvPr id="268" name="https://www.tandfonline.com/doi/full/10.1080/24734306.2017.1392715"/>
          <p:cNvSpPr txBox="1"/>
          <p:nvPr/>
        </p:nvSpPr>
        <p:spPr>
          <a:xfrm>
            <a:off x="237477" y="9194800"/>
            <a:ext cx="10990864"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https://www.tandfonline.com/doi/full/10.1080/24734306.2017.1392715</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Opioids and Cannabinoids"/>
          <p:cNvSpPr txBox="1"/>
          <p:nvPr>
            <p:ph type="title"/>
          </p:nvPr>
        </p:nvSpPr>
        <p:spPr>
          <a:prstGeom prst="rect">
            <a:avLst/>
          </a:prstGeom>
        </p:spPr>
        <p:txBody>
          <a:bodyPr/>
          <a:lstStyle>
            <a:lvl1pPr defTabSz="525779">
              <a:defRPr sz="7200"/>
            </a:lvl1pPr>
          </a:lstStyle>
          <a:p>
            <a:pPr/>
            <a:r>
              <a:t>Opioids and Cannabinoids</a:t>
            </a:r>
          </a:p>
        </p:txBody>
      </p:sp>
      <p:sp>
        <p:nvSpPr>
          <p:cNvPr id="271" name="Both receptors found at presynaptic terminals…"/>
          <p:cNvSpPr txBox="1"/>
          <p:nvPr>
            <p:ph type="body" idx="1"/>
          </p:nvPr>
        </p:nvSpPr>
        <p:spPr>
          <a:prstGeom prst="rect">
            <a:avLst/>
          </a:prstGeom>
        </p:spPr>
        <p:txBody>
          <a:bodyPr/>
          <a:lstStyle/>
          <a:p>
            <a:pPr/>
            <a:r>
              <a:t>Both receptors found at </a:t>
            </a:r>
            <a:r>
              <a:rPr>
                <a:solidFill>
                  <a:schemeClr val="accent2">
                    <a:hueOff val="-1342298"/>
                    <a:satOff val="-4651"/>
                    <a:lumOff val="19617"/>
                  </a:schemeClr>
                </a:solidFill>
              </a:rPr>
              <a:t>presynaptic terminals</a:t>
            </a:r>
          </a:p>
          <a:p>
            <a:pPr/>
            <a:r>
              <a:t>Both receptors co-localize in </a:t>
            </a:r>
            <a:r>
              <a:rPr>
                <a:solidFill>
                  <a:schemeClr val="accent2">
                    <a:hueOff val="-1342298"/>
                    <a:satOff val="-4651"/>
                    <a:lumOff val="19617"/>
                  </a:schemeClr>
                </a:solidFill>
              </a:rPr>
              <a:t>GABA-ergic neurons</a:t>
            </a:r>
            <a:endParaRPr>
              <a:solidFill>
                <a:schemeClr val="accent2">
                  <a:hueOff val="-1342298"/>
                  <a:satOff val="-4651"/>
                  <a:lumOff val="19617"/>
                </a:schemeClr>
              </a:solidFill>
            </a:endParaRPr>
          </a:p>
          <a:p>
            <a:pPr/>
            <a:r>
              <a:t>Both systems </a:t>
            </a:r>
            <a:r>
              <a:rPr>
                <a:solidFill>
                  <a:schemeClr val="accent2">
                    <a:hueOff val="-1342298"/>
                    <a:satOff val="-4651"/>
                    <a:lumOff val="19617"/>
                  </a:schemeClr>
                </a:solidFill>
              </a:rPr>
              <a:t>share</a:t>
            </a:r>
            <a:r>
              <a:t> pharmacologic profiles</a:t>
            </a:r>
          </a:p>
          <a:p>
            <a:pPr/>
            <a:r>
              <a:t>Sedation, antinociception, hypotension, hypothermia, decreased intestinal motility, drug-reward reinforcement </a:t>
            </a:r>
          </a:p>
        </p:txBody>
      </p:sp>
      <p:sp>
        <p:nvSpPr>
          <p:cNvPr id="272" name="https://www.tandfonline.com/doi/full/10.1080/24734306.2017.1392715"/>
          <p:cNvSpPr txBox="1"/>
          <p:nvPr/>
        </p:nvSpPr>
        <p:spPr>
          <a:xfrm>
            <a:off x="466077" y="8877300"/>
            <a:ext cx="10990864"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https://www.tandfonline.com/doi/full/10.1080/24734306.2017.1392715</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Opioids and Cannabinoids"/>
          <p:cNvSpPr txBox="1"/>
          <p:nvPr>
            <p:ph type="title"/>
          </p:nvPr>
        </p:nvSpPr>
        <p:spPr>
          <a:prstGeom prst="rect">
            <a:avLst/>
          </a:prstGeom>
        </p:spPr>
        <p:txBody>
          <a:bodyPr/>
          <a:lstStyle>
            <a:lvl1pPr defTabSz="525779">
              <a:defRPr sz="7200"/>
            </a:lvl1pPr>
          </a:lstStyle>
          <a:p>
            <a:pPr/>
            <a:r>
              <a:t>Opioids and Cannabinoids</a:t>
            </a:r>
          </a:p>
        </p:txBody>
      </p:sp>
      <p:sp>
        <p:nvSpPr>
          <p:cNvPr id="275" name="Interplay between systems inconsistent and can show cross-agonism, cross-antagonism, cross-sensitization, and cross-tolerance…"/>
          <p:cNvSpPr txBox="1"/>
          <p:nvPr>
            <p:ph type="body" idx="1"/>
          </p:nvPr>
        </p:nvSpPr>
        <p:spPr>
          <a:prstGeom prst="rect">
            <a:avLst/>
          </a:prstGeom>
        </p:spPr>
        <p:txBody>
          <a:bodyPr/>
          <a:lstStyle/>
          <a:p>
            <a:pPr/>
            <a:r>
              <a:t>Interplay between systems </a:t>
            </a:r>
            <a:r>
              <a:rPr>
                <a:solidFill>
                  <a:schemeClr val="accent2">
                    <a:hueOff val="-1342298"/>
                    <a:satOff val="-4651"/>
                    <a:lumOff val="19617"/>
                  </a:schemeClr>
                </a:solidFill>
              </a:rPr>
              <a:t>inconsistent</a:t>
            </a:r>
            <a:r>
              <a:t> and can show cross-agonism, cross-antagonism, cross-sensitization, and cross-tolerance</a:t>
            </a:r>
          </a:p>
          <a:p>
            <a:pPr/>
            <a:r>
              <a:t>Naloxone has been shown to have effects on the cannabinoid system in several animal models</a:t>
            </a:r>
          </a:p>
        </p:txBody>
      </p:sp>
      <p:sp>
        <p:nvSpPr>
          <p:cNvPr id="276" name="https://www.tandfonline.com/doi/full/10.1080/24734306.2017.1392715"/>
          <p:cNvSpPr txBox="1"/>
          <p:nvPr/>
        </p:nvSpPr>
        <p:spPr>
          <a:xfrm>
            <a:off x="720077" y="8775700"/>
            <a:ext cx="10759287"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https://www.tandfonline.com/doi/full/10.1080/24734306.2017.1392715</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Screen Shot 2018-01-12 at 12.08.27 PM.png" descr="Screen Shot 2018-01-12 at 12.08.27 PM.png"/>
          <p:cNvPicPr>
            <a:picLocks noChangeAspect="1"/>
          </p:cNvPicPr>
          <p:nvPr/>
        </p:nvPicPr>
        <p:blipFill>
          <a:blip r:embed="rId2">
            <a:extLst/>
          </a:blip>
          <a:stretch>
            <a:fillRect/>
          </a:stretch>
        </p:blipFill>
        <p:spPr>
          <a:xfrm>
            <a:off x="2164707" y="1594842"/>
            <a:ext cx="8675386" cy="6563916"/>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Opioids and Cannabinoids"/>
          <p:cNvSpPr txBox="1"/>
          <p:nvPr>
            <p:ph type="title"/>
          </p:nvPr>
        </p:nvSpPr>
        <p:spPr>
          <a:prstGeom prst="rect">
            <a:avLst/>
          </a:prstGeom>
        </p:spPr>
        <p:txBody>
          <a:bodyPr/>
          <a:lstStyle>
            <a:lvl1pPr defTabSz="525779">
              <a:defRPr sz="7200"/>
            </a:lvl1pPr>
          </a:lstStyle>
          <a:p>
            <a:pPr/>
            <a:r>
              <a:t>Opioids and Cannabinoids</a:t>
            </a:r>
          </a:p>
        </p:txBody>
      </p:sp>
      <p:sp>
        <p:nvSpPr>
          <p:cNvPr id="281" name="Treatment of Acute Cannabinoid Overdose with Naloxone Infusion…"/>
          <p:cNvSpPr txBox="1"/>
          <p:nvPr>
            <p:ph type="body" idx="1"/>
          </p:nvPr>
        </p:nvSpPr>
        <p:spPr>
          <a:prstGeom prst="rect">
            <a:avLst/>
          </a:prstGeom>
        </p:spPr>
        <p:txBody>
          <a:bodyPr/>
          <a:lstStyle/>
          <a:p>
            <a:pPr algn="ctr"/>
            <a:r>
              <a:t>Treatment of Acute Cannabinoid Overdose with Naloxone Infusion</a:t>
            </a:r>
          </a:p>
          <a:p>
            <a:pPr algn="ctr"/>
            <a:r>
              <a:rPr u="sng">
                <a:hlinkClick r:id="rId2" invalidUrl="" action="" tgtFrame="" tooltip="" history="1" highlightClick="0" endSnd="0"/>
              </a:rPr>
              <a:t>http://tandfonline.com/doi/full/10.1080/24734306.2017.1392715</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Cannabis and Opioids…"/>
          <p:cNvSpPr txBox="1"/>
          <p:nvPr>
            <p:ph type="title"/>
          </p:nvPr>
        </p:nvSpPr>
        <p:spPr>
          <a:prstGeom prst="rect">
            <a:avLst/>
          </a:prstGeom>
        </p:spPr>
        <p:txBody>
          <a:bodyPr/>
          <a:lstStyle/>
          <a:p>
            <a:pPr defTabSz="484886">
              <a:defRPr sz="6640"/>
            </a:pPr>
            <a:r>
              <a:t>Cannabis and Opioids</a:t>
            </a:r>
          </a:p>
          <a:p>
            <a:pPr defTabSz="484886">
              <a:defRPr sz="6640"/>
            </a:pPr>
            <a:r>
              <a:t>2014</a:t>
            </a:r>
          </a:p>
        </p:txBody>
      </p:sp>
      <p:sp>
        <p:nvSpPr>
          <p:cNvPr id="284" name="Medical Cannabis Laws and Opioid Analgesic Overdose Mortality in the United States, 1999-2010…"/>
          <p:cNvSpPr txBox="1"/>
          <p:nvPr>
            <p:ph type="body" idx="1"/>
          </p:nvPr>
        </p:nvSpPr>
        <p:spPr>
          <a:xfrm>
            <a:off x="952500" y="2409217"/>
            <a:ext cx="11099800" cy="6286501"/>
          </a:xfrm>
          <a:prstGeom prst="rect">
            <a:avLst/>
          </a:prstGeom>
        </p:spPr>
        <p:txBody>
          <a:bodyPr/>
          <a:lstStyle/>
          <a:p>
            <a:pPr marL="0" marR="711200" indent="0" algn="ctr" defTabSz="457200">
              <a:spcBef>
                <a:spcPts val="2000"/>
              </a:spcBef>
              <a:buSzTx/>
              <a:buNone/>
              <a:defRPr b="1" sz="3100">
                <a:latin typeface="Helvetica"/>
                <a:ea typeface="Helvetica"/>
                <a:cs typeface="Helvetica"/>
                <a:sym typeface="Helvetica"/>
              </a:defRPr>
            </a:pPr>
            <a:r>
              <a:t>Medical Cannabis Laws and Opioid Analgesic Overdose Mortality in the United States, 1999-2010</a:t>
            </a:r>
          </a:p>
          <a:p>
            <a:pPr marL="0" marR="711200" indent="0" defTabSz="457200">
              <a:spcBef>
                <a:spcPts val="2000"/>
              </a:spcBef>
              <a:buSzTx/>
              <a:buNone/>
              <a:defRPr sz="2800"/>
            </a:pPr>
            <a:r>
              <a:t>Medical cannabis laws are associated with </a:t>
            </a:r>
            <a:r>
              <a:rPr>
                <a:solidFill>
                  <a:schemeClr val="accent2">
                    <a:hueOff val="-1342298"/>
                    <a:satOff val="-4651"/>
                    <a:lumOff val="19617"/>
                  </a:schemeClr>
                </a:solidFill>
              </a:rPr>
              <a:t>increased cannabis use </a:t>
            </a:r>
            <a:r>
              <a:t>among adults</a:t>
            </a:r>
          </a:p>
          <a:p>
            <a:pPr marL="0" marR="711200" indent="0" defTabSz="457200">
              <a:spcBef>
                <a:spcPts val="2000"/>
              </a:spcBef>
              <a:buSzTx/>
              <a:buNone/>
              <a:defRPr sz="2800"/>
            </a:pPr>
            <a:r>
              <a:t>Medical cannabis laws are associated with </a:t>
            </a:r>
            <a:r>
              <a:rPr>
                <a:solidFill>
                  <a:schemeClr val="accent2">
                    <a:hueOff val="-1342298"/>
                    <a:satOff val="-4651"/>
                    <a:lumOff val="19617"/>
                  </a:schemeClr>
                </a:solidFill>
              </a:rPr>
              <a:t>lower state-level opioid overdose</a:t>
            </a:r>
            <a:r>
              <a:t> mortality rates.</a:t>
            </a:r>
          </a:p>
          <a:p>
            <a:pPr marL="0" marR="711200" indent="0" defTabSz="457200">
              <a:spcBef>
                <a:spcPts val="2000"/>
              </a:spcBef>
              <a:buSzTx/>
              <a:buNone/>
              <a:defRPr sz="2800"/>
            </a:pPr>
            <a:r>
              <a:rPr>
                <a:solidFill>
                  <a:schemeClr val="accent2">
                    <a:hueOff val="-1342298"/>
                    <a:satOff val="-4651"/>
                    <a:lumOff val="19617"/>
                  </a:schemeClr>
                </a:solidFill>
              </a:rPr>
              <a:t>Further investigation is required</a:t>
            </a:r>
            <a:r>
              <a:t> to determine how medical cannabis laws may interact with policies aimed at preventing opioid analgesic overdose.</a:t>
            </a:r>
          </a:p>
        </p:txBody>
      </p:sp>
      <p:sp>
        <p:nvSpPr>
          <p:cNvPr id="285" name="http://archinte.jamanetwork.com/article.aspx?articleid=1898878"/>
          <p:cNvSpPr txBox="1"/>
          <p:nvPr/>
        </p:nvSpPr>
        <p:spPr>
          <a:xfrm>
            <a:off x="311245" y="8940800"/>
            <a:ext cx="110998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2" invalidUrl="" action="" tgtFrame="" tooltip="" history="1" highlightClick="0" endSnd="0"/>
              </a:defRPr>
            </a:lvl1pPr>
          </a:lstStyle>
          <a:p>
            <a:pPr>
              <a:defRPr u="none"/>
            </a:pPr>
            <a:r>
              <a:rPr u="sng">
                <a:hlinkClick r:id="rId2" invalidUrl="" action="" tgtFrame="" tooltip="" history="1" highlightClick="0" endSnd="0"/>
              </a:rPr>
              <a:t>http://archinte.jamanetwork.com/article.aspx?articleid=1898878</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Cannabis and Opioids…"/>
          <p:cNvSpPr txBox="1"/>
          <p:nvPr>
            <p:ph type="title"/>
          </p:nvPr>
        </p:nvSpPr>
        <p:spPr>
          <a:prstGeom prst="rect">
            <a:avLst/>
          </a:prstGeom>
        </p:spPr>
        <p:txBody>
          <a:bodyPr/>
          <a:lstStyle/>
          <a:p>
            <a:pPr defTabSz="484886">
              <a:defRPr sz="6640"/>
            </a:pPr>
            <a:r>
              <a:t>Cannabis and Opioids</a:t>
            </a:r>
          </a:p>
          <a:p>
            <a:pPr defTabSz="484886">
              <a:defRPr sz="6640"/>
            </a:pPr>
            <a:r>
              <a:t>2016</a:t>
            </a:r>
          </a:p>
        </p:txBody>
      </p:sp>
      <p:sp>
        <p:nvSpPr>
          <p:cNvPr id="288" name="Medical Marijuana State Laws Associated With Reduced Medicare Prescriptions…"/>
          <p:cNvSpPr txBox="1"/>
          <p:nvPr>
            <p:ph type="body" idx="1"/>
          </p:nvPr>
        </p:nvSpPr>
        <p:spPr>
          <a:prstGeom prst="rect">
            <a:avLst/>
          </a:prstGeom>
        </p:spPr>
        <p:txBody>
          <a:bodyPr/>
          <a:lstStyle/>
          <a:p>
            <a:pPr marL="0" indent="0" algn="ctr" defTabSz="457200">
              <a:spcBef>
                <a:spcPts val="0"/>
              </a:spcBef>
              <a:buSzTx/>
              <a:buNone/>
              <a:defRPr b="1" sz="3000">
                <a:latin typeface="Helvetica"/>
                <a:ea typeface="Helvetica"/>
                <a:cs typeface="Helvetica"/>
                <a:sym typeface="Helvetica"/>
              </a:defRPr>
            </a:pPr>
            <a:r>
              <a:t>Medical Marijuana State Laws Associated With Reduced Medicare Prescriptions</a:t>
            </a:r>
          </a:p>
          <a:p>
            <a:pPr marL="0" indent="0" defTabSz="457200">
              <a:spcBef>
                <a:spcPts val="0"/>
              </a:spcBef>
              <a:buSzTx/>
              <a:buNone/>
              <a:defRPr sz="3000"/>
            </a:pPr>
          </a:p>
          <a:p>
            <a:pPr marL="0" indent="0" defTabSz="457200">
              <a:spcBef>
                <a:spcPts val="0"/>
              </a:spcBef>
              <a:buSzTx/>
              <a:buNone/>
              <a:defRPr sz="3000"/>
            </a:pPr>
            <a:r>
              <a:t>The study found that </a:t>
            </a:r>
            <a:r>
              <a:rPr>
                <a:solidFill>
                  <a:schemeClr val="accent2">
                    <a:hueOff val="-1342298"/>
                    <a:satOff val="-4651"/>
                    <a:lumOff val="19617"/>
                  </a:schemeClr>
                </a:solidFill>
              </a:rPr>
              <a:t>prescription drug use fell</a:t>
            </a:r>
            <a:r>
              <a:t> in those states by an amount that represented an overall reduction in expenditures of about 0.5%, with an estimated savings of $165.2 million in 2013 alone.</a:t>
            </a:r>
          </a:p>
          <a:p>
            <a:pPr marL="0" indent="0" defTabSz="457200">
              <a:spcBef>
                <a:spcPts val="0"/>
              </a:spcBef>
              <a:buSzTx/>
              <a:buNone/>
              <a:defRPr sz="3000"/>
            </a:pPr>
          </a:p>
          <a:p>
            <a:pPr marL="0" indent="0" defTabSz="457200">
              <a:spcBef>
                <a:spcPts val="0"/>
              </a:spcBef>
              <a:buSzTx/>
              <a:buNone/>
              <a:defRPr sz="3000"/>
            </a:pPr>
            <a:r>
              <a:t>Health Affairs (2016;35:1230-1236)</a:t>
            </a:r>
          </a:p>
        </p:txBody>
      </p:sp>
      <p:sp>
        <p:nvSpPr>
          <p:cNvPr id="289" name="http://www.painmedicinenews.com/Policy-Management/Article/09-16/Medical-Marijuana-State-Laws-Associated-With-Reduced-Medicare-Prescriptions/37747/ses=ogst"/>
          <p:cNvSpPr txBox="1"/>
          <p:nvPr/>
        </p:nvSpPr>
        <p:spPr>
          <a:xfrm>
            <a:off x="272334" y="8418478"/>
            <a:ext cx="1000675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900" u="sng">
                <a:hlinkClick r:id="rId2" invalidUrl="" action="" tgtFrame="" tooltip="" history="1" highlightClick="0" endSnd="0"/>
              </a:defRPr>
            </a:lvl1pPr>
          </a:lstStyle>
          <a:p>
            <a:pPr>
              <a:defRPr u="none"/>
            </a:pPr>
            <a:r>
              <a:rPr u="sng">
                <a:hlinkClick r:id="rId2" invalidUrl="" action="" tgtFrame="" tooltip="" history="1" highlightClick="0" endSnd="0"/>
              </a:rPr>
              <a:t>http://www.painmedicinenews.com/Policy-Management/Article/09-16/Medical-Marijuana-State-Laws-Associated-With-Reduced-Medicare-Prescriptions/37747/ses=ogst</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Cannabis and Opioids…"/>
          <p:cNvSpPr txBox="1"/>
          <p:nvPr>
            <p:ph type="title"/>
          </p:nvPr>
        </p:nvSpPr>
        <p:spPr>
          <a:prstGeom prst="rect">
            <a:avLst/>
          </a:prstGeom>
        </p:spPr>
        <p:txBody>
          <a:bodyPr/>
          <a:lstStyle/>
          <a:p>
            <a:pPr defTabSz="484886">
              <a:defRPr sz="6640"/>
            </a:pPr>
            <a:r>
              <a:t>Cannabis and Opioids</a:t>
            </a:r>
          </a:p>
          <a:p>
            <a:pPr defTabSz="484886">
              <a:defRPr sz="6640"/>
            </a:pPr>
            <a:r>
              <a:t>2018</a:t>
            </a:r>
          </a:p>
        </p:txBody>
      </p:sp>
      <p:sp>
        <p:nvSpPr>
          <p:cNvPr id="292" name="Association Between US State Medical Cannabis Laws and Opioid Prescribing in the Medicare Part D Population…"/>
          <p:cNvSpPr txBox="1"/>
          <p:nvPr>
            <p:ph type="body" idx="1"/>
          </p:nvPr>
        </p:nvSpPr>
        <p:spPr>
          <a:prstGeom prst="rect">
            <a:avLst/>
          </a:prstGeom>
        </p:spPr>
        <p:txBody>
          <a:bodyPr/>
          <a:lstStyle/>
          <a:p>
            <a:pPr marL="0" indent="0" defTabSz="443484">
              <a:lnSpc>
                <a:spcPts val="6200"/>
              </a:lnSpc>
              <a:spcBef>
                <a:spcPts val="1100"/>
              </a:spcBef>
              <a:buSzTx/>
              <a:buNone/>
              <a:defRPr sz="2910"/>
            </a:pPr>
            <a:r>
              <a:t>Association Between US State Medical Cannabis Laws and Opioid Prescribing in the Medicare Part D Population </a:t>
            </a:r>
          </a:p>
          <a:p>
            <a:pPr marL="350118" indent="-350118" defTabSz="443484">
              <a:lnSpc>
                <a:spcPts val="6200"/>
              </a:lnSpc>
              <a:spcBef>
                <a:spcPts val="1100"/>
              </a:spcBef>
              <a:defRPr sz="2910"/>
            </a:pPr>
          </a:p>
          <a:p>
            <a:pPr marL="350118" indent="-350118" defTabSz="443484">
              <a:lnSpc>
                <a:spcPts val="6200"/>
              </a:lnSpc>
              <a:spcBef>
                <a:spcPts val="1100"/>
              </a:spcBef>
              <a:defRPr sz="2910"/>
            </a:pPr>
            <a:r>
              <a:t>2010-2015</a:t>
            </a:r>
          </a:p>
          <a:p>
            <a:pPr marL="350118" indent="-350118" defTabSz="443484">
              <a:lnSpc>
                <a:spcPts val="6200"/>
              </a:lnSpc>
              <a:spcBef>
                <a:spcPts val="1100"/>
              </a:spcBef>
              <a:defRPr sz="2910"/>
            </a:pPr>
            <a:r>
              <a:t>Total daily doses decreased</a:t>
            </a:r>
          </a:p>
          <a:p>
            <a:pPr marL="350118" indent="-350118" defTabSz="443484">
              <a:lnSpc>
                <a:spcPts val="6200"/>
              </a:lnSpc>
              <a:spcBef>
                <a:spcPts val="1100"/>
              </a:spcBef>
              <a:defRPr sz="2910"/>
            </a:pPr>
            <a:r>
              <a:t>Money saved</a:t>
            </a:r>
          </a:p>
          <a:p>
            <a:pPr marL="350118" indent="-350118" defTabSz="443484">
              <a:lnSpc>
                <a:spcPts val="6200"/>
              </a:lnSpc>
              <a:spcBef>
                <a:spcPts val="1100"/>
              </a:spcBef>
              <a:defRPr sz="2910">
                <a:solidFill>
                  <a:schemeClr val="accent2">
                    <a:hueOff val="-1342298"/>
                    <a:satOff val="-4651"/>
                    <a:lumOff val="19617"/>
                  </a:schemeClr>
                </a:solidFill>
              </a:defRPr>
            </a:pPr>
            <a:r>
              <a:t>Did not discuss USE</a:t>
            </a:r>
          </a:p>
          <a:p>
            <a:pPr marL="350118" indent="-350118" defTabSz="443484">
              <a:lnSpc>
                <a:spcPts val="6200"/>
              </a:lnSpc>
              <a:spcBef>
                <a:spcPts val="1100"/>
              </a:spcBef>
              <a:defRPr sz="2910"/>
            </a:pPr>
            <a:r>
              <a:t>Selected population, not whole population</a:t>
            </a:r>
          </a:p>
          <a:p>
            <a:pPr marL="350118" indent="-350118" defTabSz="443484">
              <a:lnSpc>
                <a:spcPts val="6200"/>
              </a:lnSpc>
              <a:spcBef>
                <a:spcPts val="1100"/>
              </a:spcBef>
              <a:defRPr sz="2910"/>
            </a:pPr>
            <a:r>
              <a:t>Similar move from SA to ER/LA formulations</a:t>
            </a:r>
          </a:p>
          <a:p>
            <a:pPr marL="350118" indent="-350118" defTabSz="443484">
              <a:lnSpc>
                <a:spcPts val="6200"/>
              </a:lnSpc>
              <a:spcBef>
                <a:spcPts val="1100"/>
              </a:spcBef>
              <a:defRPr sz="2910"/>
            </a:pPr>
            <a:r>
              <a:t>Authors </a:t>
            </a:r>
            <a:r>
              <a:rPr>
                <a:solidFill>
                  <a:schemeClr val="accent2">
                    <a:hueOff val="-1342298"/>
                    <a:satOff val="-4651"/>
                    <a:lumOff val="19617"/>
                  </a:schemeClr>
                </a:solidFill>
              </a:rPr>
              <a:t>do not show directly</a:t>
            </a:r>
            <a:r>
              <a:t> the relationship between cannabis use and opioid use</a:t>
            </a:r>
          </a:p>
        </p:txBody>
      </p:sp>
      <p:sp>
        <p:nvSpPr>
          <p:cNvPr id="293" name="JAMA Internal Medicine Published online April 2, 2018"/>
          <p:cNvSpPr txBox="1"/>
          <p:nvPr/>
        </p:nvSpPr>
        <p:spPr>
          <a:xfrm>
            <a:off x="212077" y="9042399"/>
            <a:ext cx="9309503"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3400"/>
              </a:lnSpc>
              <a:spcBef>
                <a:spcPts val="1200"/>
              </a:spcBef>
              <a:defRPr sz="2000"/>
            </a:pPr>
            <a:r>
              <a:t>JAMA Internal Medicine Published online April 2, 2018</a:t>
            </a:r>
            <a:b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Opioid Deaths"/>
          <p:cNvSpPr txBox="1"/>
          <p:nvPr>
            <p:ph type="title"/>
          </p:nvPr>
        </p:nvSpPr>
        <p:spPr>
          <a:prstGeom prst="rect">
            <a:avLst/>
          </a:prstGeom>
        </p:spPr>
        <p:txBody>
          <a:bodyPr/>
          <a:lstStyle/>
          <a:p>
            <a:pPr/>
            <a:r>
              <a:t>Opioid Deaths</a:t>
            </a:r>
          </a:p>
        </p:txBody>
      </p:sp>
      <p:sp>
        <p:nvSpPr>
          <p:cNvPr id="296" name="Colorado Drug Overdoses Up In Almost Every County And Ahead Of National Average"/>
          <p:cNvSpPr txBox="1"/>
          <p:nvPr>
            <p:ph type="body" idx="1"/>
          </p:nvPr>
        </p:nvSpPr>
        <p:spPr>
          <a:xfrm>
            <a:off x="952500" y="1838527"/>
            <a:ext cx="11099800" cy="6286501"/>
          </a:xfrm>
          <a:prstGeom prst="rect">
            <a:avLst/>
          </a:prstGeom>
        </p:spPr>
        <p:txBody>
          <a:bodyPr/>
          <a:lstStyle>
            <a:lvl1pPr marL="0" indent="0" algn="ctr" defTabSz="457200">
              <a:spcBef>
                <a:spcPts val="0"/>
              </a:spcBef>
              <a:buSzTx/>
              <a:buNone/>
              <a:defRPr sz="6000">
                <a:solidFill>
                  <a:schemeClr val="accent2">
                    <a:hueOff val="-1342298"/>
                    <a:satOff val="-4651"/>
                    <a:lumOff val="19617"/>
                  </a:schemeClr>
                </a:solidFill>
              </a:defRPr>
            </a:lvl1pPr>
          </a:lstStyle>
          <a:p>
            <a:pPr/>
            <a:r>
              <a:t>Colorado Drug Overdoses Up In Almost Every County And Ahead Of National Average</a:t>
            </a:r>
          </a:p>
        </p:txBody>
      </p:sp>
      <p:sp>
        <p:nvSpPr>
          <p:cNvPr id="297" name="http://www.cpr.org/news/story/colorado-drug-overdoses-almost-every-county-and-ahead-national-average"/>
          <p:cNvSpPr txBox="1"/>
          <p:nvPr/>
        </p:nvSpPr>
        <p:spPr>
          <a:xfrm>
            <a:off x="246394" y="8324714"/>
            <a:ext cx="12512012"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2" invalidUrl="" action="" tgtFrame="" tooltip="" history="1" highlightClick="0" endSnd="0"/>
              </a:defRPr>
            </a:lvl1pPr>
          </a:lstStyle>
          <a:p>
            <a:pPr>
              <a:defRPr u="none"/>
            </a:pPr>
            <a:r>
              <a:rPr u="sng">
                <a:hlinkClick r:id="rId2" invalidUrl="" action="" tgtFrame="" tooltip="" history="1" highlightClick="0" endSnd="0"/>
              </a:rPr>
              <a:t>http://www.cpr.org/news/story/colorado-drug-overdoses-almost-every-county-and-ahead-national-average</a:t>
            </a:r>
          </a:p>
        </p:txBody>
      </p:sp>
      <p:sp>
        <p:nvSpPr>
          <p:cNvPr id="298" name="https://blogs.cdc.gov/nchs-data-visualization/drug-poisoning-mortality/"/>
          <p:cNvSpPr txBox="1"/>
          <p:nvPr/>
        </p:nvSpPr>
        <p:spPr>
          <a:xfrm>
            <a:off x="237477" y="8902700"/>
            <a:ext cx="1211278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https://blogs.cdc.gov/nchs-data-visualization/drug-poisoning-mortality/</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0" name="Screen Shot 2018-04-07 at 11.40.46 AM.png" descr="Screen Shot 2018-04-07 at 11.40.46 AM.png"/>
          <p:cNvPicPr>
            <a:picLocks noChangeAspect="1"/>
          </p:cNvPicPr>
          <p:nvPr/>
        </p:nvPicPr>
        <p:blipFill>
          <a:blip r:embed="rId2">
            <a:extLst/>
          </a:blip>
          <a:stretch>
            <a:fillRect/>
          </a:stretch>
        </p:blipFill>
        <p:spPr>
          <a:xfrm>
            <a:off x="0" y="1431043"/>
            <a:ext cx="13004800" cy="689151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Endocannabinoid System"/>
          <p:cNvSpPr txBox="1"/>
          <p:nvPr>
            <p:ph type="title"/>
          </p:nvPr>
        </p:nvSpPr>
        <p:spPr>
          <a:prstGeom prst="rect">
            <a:avLst/>
          </a:prstGeom>
        </p:spPr>
        <p:txBody>
          <a:bodyPr/>
          <a:lstStyle>
            <a:lvl1pPr>
              <a:defRPr spc="-250"/>
            </a:lvl1pPr>
          </a:lstStyle>
          <a:p>
            <a:pPr/>
            <a:r>
              <a:t>Endocannabinoid System</a:t>
            </a:r>
          </a:p>
        </p:txBody>
      </p:sp>
      <p:sp>
        <p:nvSpPr>
          <p:cNvPr id="141" name="CB1 receptor…"/>
          <p:cNvSpPr txBox="1"/>
          <p:nvPr>
            <p:ph type="body" idx="1"/>
          </p:nvPr>
        </p:nvSpPr>
        <p:spPr>
          <a:prstGeom prst="rect">
            <a:avLst/>
          </a:prstGeom>
        </p:spPr>
        <p:txBody>
          <a:bodyPr/>
          <a:lstStyle/>
          <a:p>
            <a:pPr/>
            <a:r>
              <a:t>CB1 receptor</a:t>
            </a:r>
          </a:p>
          <a:p>
            <a:pPr/>
            <a:r>
              <a:t>Primarily localized in the central nervous system</a:t>
            </a:r>
          </a:p>
          <a:p>
            <a:pPr lvl="1"/>
            <a:r>
              <a:t>Brain and spinal cord</a:t>
            </a:r>
          </a:p>
          <a:p>
            <a:pPr lvl="1"/>
            <a:r>
              <a:t>Multiple neurotransmitter effects</a:t>
            </a:r>
          </a:p>
          <a:p>
            <a:pPr/>
            <a:r>
              <a:t>Can be found in the peripheral nervous system</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Cannabis and Opioids…"/>
          <p:cNvSpPr txBox="1"/>
          <p:nvPr>
            <p:ph type="title"/>
          </p:nvPr>
        </p:nvSpPr>
        <p:spPr>
          <a:prstGeom prst="rect">
            <a:avLst/>
          </a:prstGeom>
        </p:spPr>
        <p:txBody>
          <a:bodyPr/>
          <a:lstStyle/>
          <a:p>
            <a:pPr defTabSz="484886">
              <a:defRPr sz="6640"/>
            </a:pPr>
            <a:r>
              <a:t>Cannabis and Opioids</a:t>
            </a:r>
          </a:p>
          <a:p>
            <a:pPr defTabSz="484886">
              <a:defRPr sz="6640"/>
            </a:pPr>
            <a:r>
              <a:t>2017</a:t>
            </a:r>
          </a:p>
        </p:txBody>
      </p:sp>
      <p:sp>
        <p:nvSpPr>
          <p:cNvPr id="303" name="Recreational Cannabis Legalization and Opioid-Related Deaths in Colorado, 2000–2015…"/>
          <p:cNvSpPr txBox="1"/>
          <p:nvPr>
            <p:ph type="body" idx="1"/>
          </p:nvPr>
        </p:nvSpPr>
        <p:spPr>
          <a:xfrm>
            <a:off x="952500" y="2597150"/>
            <a:ext cx="11099800" cy="6286500"/>
          </a:xfrm>
          <a:prstGeom prst="rect">
            <a:avLst/>
          </a:prstGeom>
        </p:spPr>
        <p:txBody>
          <a:bodyPr/>
          <a:lstStyle/>
          <a:p>
            <a:pPr marL="0" indent="0" algn="ctr" defTabSz="416052">
              <a:lnSpc>
                <a:spcPts val="6600"/>
              </a:lnSpc>
              <a:spcBef>
                <a:spcPts val="1000"/>
              </a:spcBef>
              <a:buSzTx/>
              <a:buNone/>
              <a:defRPr b="1" sz="2790">
                <a:latin typeface="Helvetica"/>
                <a:ea typeface="Helvetica"/>
                <a:cs typeface="Helvetica"/>
                <a:sym typeface="Helvetica"/>
              </a:defRPr>
            </a:pPr>
            <a:r>
              <a:t>Recreational Cannabis Legalization and Opioid-Related Deaths in Colorado, 2000–2015 </a:t>
            </a:r>
          </a:p>
          <a:p>
            <a:pPr marL="0" indent="0" defTabSz="416052">
              <a:lnSpc>
                <a:spcPts val="6600"/>
              </a:lnSpc>
              <a:spcBef>
                <a:spcPts val="1000"/>
              </a:spcBef>
              <a:buSzTx/>
              <a:buNone/>
              <a:defRPr sz="2790"/>
            </a:pPr>
          </a:p>
          <a:p>
            <a:pPr marL="0" indent="0" defTabSz="416052">
              <a:lnSpc>
                <a:spcPts val="6600"/>
              </a:lnSpc>
              <a:spcBef>
                <a:spcPts val="1000"/>
              </a:spcBef>
              <a:buSzTx/>
              <a:buNone/>
              <a:defRPr sz="2790"/>
            </a:pPr>
            <a:r>
              <a:t>2014 and 2015 data, </a:t>
            </a:r>
            <a:r>
              <a:rPr>
                <a:solidFill>
                  <a:schemeClr val="accent2">
                    <a:hueOff val="-1342298"/>
                    <a:satOff val="-4651"/>
                    <a:lumOff val="19617"/>
                  </a:schemeClr>
                </a:solidFill>
              </a:rPr>
              <a:t>decrease</a:t>
            </a:r>
            <a:endParaRPr>
              <a:solidFill>
                <a:schemeClr val="accent2">
                  <a:hueOff val="-1342298"/>
                  <a:satOff val="-4651"/>
                  <a:lumOff val="19617"/>
                </a:schemeClr>
              </a:solidFill>
            </a:endParaRPr>
          </a:p>
          <a:p>
            <a:pPr marL="0" indent="0" defTabSz="416052">
              <a:lnSpc>
                <a:spcPts val="6600"/>
              </a:lnSpc>
              <a:spcBef>
                <a:spcPts val="1000"/>
              </a:spcBef>
              <a:buSzTx/>
              <a:buNone/>
              <a:defRPr sz="2790"/>
            </a:pPr>
            <a:r>
              <a:t>Did not take other factors into consideration</a:t>
            </a:r>
          </a:p>
          <a:p>
            <a:pPr lvl="1" marL="0" indent="208026" defTabSz="416052">
              <a:lnSpc>
                <a:spcPts val="6600"/>
              </a:lnSpc>
              <a:spcBef>
                <a:spcPts val="1000"/>
              </a:spcBef>
              <a:buSzTx/>
              <a:buNone/>
              <a:defRPr sz="2790"/>
            </a:pPr>
            <a:r>
              <a:t>Increase in use of </a:t>
            </a:r>
            <a:r>
              <a:rPr>
                <a:solidFill>
                  <a:schemeClr val="accent2">
                    <a:hueOff val="-1342298"/>
                    <a:satOff val="-4651"/>
                    <a:lumOff val="19617"/>
                  </a:schemeClr>
                </a:solidFill>
              </a:rPr>
              <a:t>Narcan</a:t>
            </a:r>
          </a:p>
          <a:p>
            <a:pPr lvl="1" marL="0" indent="208026" defTabSz="416052">
              <a:lnSpc>
                <a:spcPts val="6600"/>
              </a:lnSpc>
              <a:spcBef>
                <a:spcPts val="1000"/>
              </a:spcBef>
              <a:buSzTx/>
              <a:buNone/>
              <a:defRPr sz="2790"/>
            </a:pPr>
            <a:r>
              <a:t>Doctors reluctant to prescribe in face of </a:t>
            </a:r>
            <a:r>
              <a:rPr>
                <a:solidFill>
                  <a:schemeClr val="accent2">
                    <a:hueOff val="-1342298"/>
                    <a:satOff val="-4651"/>
                    <a:lumOff val="19617"/>
                  </a:schemeClr>
                </a:solidFill>
              </a:rPr>
              <a:t>opioid epidemic</a:t>
            </a:r>
          </a:p>
          <a:p>
            <a:pPr lvl="1" marL="0" indent="208026" defTabSz="416052">
              <a:lnSpc>
                <a:spcPts val="6600"/>
              </a:lnSpc>
              <a:spcBef>
                <a:spcPts val="1000"/>
              </a:spcBef>
              <a:buSzTx/>
              <a:buNone/>
              <a:defRPr sz="2790"/>
            </a:pPr>
            <a:r>
              <a:t>Increased use of </a:t>
            </a:r>
            <a:r>
              <a:rPr>
                <a:solidFill>
                  <a:schemeClr val="accent2">
                    <a:hueOff val="-1342298"/>
                    <a:satOff val="-4651"/>
                    <a:lumOff val="19617"/>
                  </a:schemeClr>
                </a:solidFill>
              </a:rPr>
              <a:t>PDMP</a:t>
            </a:r>
          </a:p>
          <a:p>
            <a:pPr lvl="1" marL="0" indent="208026" defTabSz="416052">
              <a:lnSpc>
                <a:spcPts val="6600"/>
              </a:lnSpc>
              <a:spcBef>
                <a:spcPts val="1000"/>
              </a:spcBef>
              <a:buSzTx/>
              <a:buNone/>
              <a:defRPr sz="2790"/>
            </a:pPr>
            <a:r>
              <a:t>Coincidental</a:t>
            </a:r>
            <a:r>
              <a:rPr>
                <a:solidFill>
                  <a:schemeClr val="accent2">
                    <a:hueOff val="-1342298"/>
                    <a:satOff val="-4651"/>
                    <a:lumOff val="19617"/>
                  </a:schemeClr>
                </a:solidFill>
              </a:rPr>
              <a:t> rise in heroin deaths</a:t>
            </a:r>
            <a:r>
              <a:t>, progression to use?</a:t>
            </a:r>
          </a:p>
          <a:p>
            <a:pPr lvl="1" marL="0" indent="208026" defTabSz="416052">
              <a:lnSpc>
                <a:spcPts val="6600"/>
              </a:lnSpc>
              <a:spcBef>
                <a:spcPts val="1000"/>
              </a:spcBef>
              <a:buSzTx/>
              <a:buNone/>
              <a:defRPr sz="2790"/>
            </a:pPr>
            <a:r>
              <a:rPr>
                <a:solidFill>
                  <a:schemeClr val="accent2">
                    <a:hueOff val="-1342298"/>
                    <a:satOff val="-4651"/>
                    <a:lumOff val="19617"/>
                  </a:schemeClr>
                </a:solidFill>
              </a:rPr>
              <a:t>Patients</a:t>
            </a:r>
            <a:r>
              <a:t> are informed</a:t>
            </a:r>
          </a:p>
          <a:p>
            <a:pPr lvl="1" marL="0" indent="208026" defTabSz="416052">
              <a:lnSpc>
                <a:spcPts val="6600"/>
              </a:lnSpc>
              <a:spcBef>
                <a:spcPts val="1000"/>
              </a:spcBef>
              <a:buSzTx/>
              <a:buNone/>
              <a:defRPr sz="2790"/>
            </a:pPr>
            <a:endParaRPr sz="1092"/>
          </a:p>
        </p:txBody>
      </p:sp>
      <p:sp>
        <p:nvSpPr>
          <p:cNvPr id="304" name="Text"/>
          <p:cNvSpPr txBox="1"/>
          <p:nvPr/>
        </p:nvSpPr>
        <p:spPr>
          <a:xfrm>
            <a:off x="272334" y="8564528"/>
            <a:ext cx="10006752"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900" u="sng">
                <a:hlinkClick r:id="rId2" invalidUrl="" action="" tgtFrame="" tooltip="" history="1" highlightClick="0" endSnd="0"/>
              </a:defRPr>
            </a:lvl1pPr>
          </a:lstStyle>
          <a:p>
            <a:pPr>
              <a:defRPr u="none"/>
            </a:pPr>
            <a:r>
              <a:rPr u="sng">
                <a:hlinkClick r:id="rId2" invalidUrl="" action="" tgtFrame="" tooltip="" history="1" highlightClick="0" endSnd="0"/>
              </a:rPr>
              <a:t> </a:t>
            </a:r>
          </a:p>
        </p:txBody>
      </p:sp>
      <p:sp>
        <p:nvSpPr>
          <p:cNvPr id="305" name="American Journal of Public Health, November 2017"/>
          <p:cNvSpPr txBox="1"/>
          <p:nvPr/>
        </p:nvSpPr>
        <p:spPr>
          <a:xfrm>
            <a:off x="377177" y="9066178"/>
            <a:ext cx="1061805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American Journal of Public Health, November 2017</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Cannabis and Opioids…"/>
          <p:cNvSpPr txBox="1"/>
          <p:nvPr>
            <p:ph type="title"/>
          </p:nvPr>
        </p:nvSpPr>
        <p:spPr>
          <a:prstGeom prst="rect">
            <a:avLst/>
          </a:prstGeom>
        </p:spPr>
        <p:txBody>
          <a:bodyPr/>
          <a:lstStyle/>
          <a:p>
            <a:pPr defTabSz="484886">
              <a:defRPr sz="6640"/>
            </a:pPr>
            <a:r>
              <a:t>Cannabis and Opioids</a:t>
            </a:r>
          </a:p>
          <a:p>
            <a:pPr defTabSz="484886">
              <a:defRPr sz="6640"/>
            </a:pPr>
            <a:r>
              <a:t>2017</a:t>
            </a:r>
          </a:p>
        </p:txBody>
      </p:sp>
      <p:sp>
        <p:nvSpPr>
          <p:cNvPr id="308" name="Recreational Cannabis Legalization and Opioid-Related Deaths in Colorado, 2000–2015…"/>
          <p:cNvSpPr txBox="1"/>
          <p:nvPr>
            <p:ph type="body" idx="1"/>
          </p:nvPr>
        </p:nvSpPr>
        <p:spPr>
          <a:prstGeom prst="rect">
            <a:avLst/>
          </a:prstGeom>
        </p:spPr>
        <p:txBody>
          <a:bodyPr/>
          <a:lstStyle/>
          <a:p>
            <a:pPr marL="0" indent="0" algn="ctr" defTabSz="457200">
              <a:lnSpc>
                <a:spcPts val="7200"/>
              </a:lnSpc>
              <a:spcBef>
                <a:spcPts val="1200"/>
              </a:spcBef>
              <a:buSzTx/>
              <a:buNone/>
              <a:defRPr b="1" sz="3066">
                <a:latin typeface="Helvetica"/>
                <a:ea typeface="Helvetica"/>
                <a:cs typeface="Helvetica"/>
                <a:sym typeface="Helvetica"/>
              </a:defRPr>
            </a:pPr>
            <a:r>
              <a:t>Recreational Cannabis Legalization and Opioid-Related Deaths in Colorado, 2000–2015 </a:t>
            </a:r>
          </a:p>
          <a:p>
            <a:pPr marL="0" indent="0" defTabSz="457200">
              <a:lnSpc>
                <a:spcPts val="7200"/>
              </a:lnSpc>
              <a:spcBef>
                <a:spcPts val="1200"/>
              </a:spcBef>
              <a:buSzTx/>
              <a:buNone/>
              <a:defRPr sz="3066"/>
            </a:pPr>
          </a:p>
          <a:p>
            <a:pPr marL="0" indent="0" defTabSz="457200">
              <a:lnSpc>
                <a:spcPts val="7200"/>
              </a:lnSpc>
              <a:spcBef>
                <a:spcPts val="1200"/>
              </a:spcBef>
              <a:buSzTx/>
              <a:buNone/>
              <a:defRPr sz="3066"/>
            </a:pPr>
            <a:r>
              <a:rPr>
                <a:solidFill>
                  <a:schemeClr val="accent2">
                    <a:hueOff val="-1342298"/>
                    <a:satOff val="-4651"/>
                    <a:lumOff val="19617"/>
                  </a:schemeClr>
                </a:solidFill>
              </a:rPr>
              <a:t>Unclear</a:t>
            </a:r>
            <a:r>
              <a:t> on what data actually included</a:t>
            </a:r>
          </a:p>
          <a:p>
            <a:pPr marL="0" indent="0" defTabSz="457200">
              <a:lnSpc>
                <a:spcPts val="7200"/>
              </a:lnSpc>
              <a:spcBef>
                <a:spcPts val="1200"/>
              </a:spcBef>
              <a:buSzTx/>
              <a:buNone/>
              <a:defRPr sz="3066"/>
            </a:pPr>
            <a:r>
              <a:t>Graph consistent with CDPHE synthetic opioids, not others, including heroin</a:t>
            </a:r>
          </a:p>
          <a:p>
            <a:pPr marL="0" indent="0" defTabSz="457200">
              <a:lnSpc>
                <a:spcPts val="7200"/>
              </a:lnSpc>
              <a:spcBef>
                <a:spcPts val="1200"/>
              </a:spcBef>
              <a:buSzTx/>
              <a:buNone/>
              <a:defRPr sz="3066"/>
            </a:pPr>
            <a:r>
              <a:rPr>
                <a:solidFill>
                  <a:schemeClr val="accent2">
                    <a:hueOff val="-1342298"/>
                    <a:satOff val="-4651"/>
                    <a:lumOff val="19617"/>
                  </a:schemeClr>
                </a:solidFill>
              </a:rPr>
              <a:t>Inconsistent</a:t>
            </a:r>
            <a:r>
              <a:t> with CDC data</a:t>
            </a:r>
          </a:p>
          <a:p>
            <a:pPr lvl="1" marL="0" indent="228600" defTabSz="457200">
              <a:lnSpc>
                <a:spcPts val="7200"/>
              </a:lnSpc>
              <a:spcBef>
                <a:spcPts val="1200"/>
              </a:spcBef>
              <a:buSzTx/>
              <a:buNone/>
              <a:defRPr sz="3066"/>
            </a:pPr>
            <a:endParaRPr sz="1200"/>
          </a:p>
        </p:txBody>
      </p:sp>
      <p:sp>
        <p:nvSpPr>
          <p:cNvPr id="309" name="Text"/>
          <p:cNvSpPr txBox="1"/>
          <p:nvPr/>
        </p:nvSpPr>
        <p:spPr>
          <a:xfrm>
            <a:off x="272334" y="8564528"/>
            <a:ext cx="10006752"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900" u="sng">
                <a:hlinkClick r:id="rId2" invalidUrl="" action="" tgtFrame="" tooltip="" history="1" highlightClick="0" endSnd="0"/>
              </a:defRPr>
            </a:lvl1pPr>
          </a:lstStyle>
          <a:p>
            <a:pPr>
              <a:defRPr u="none"/>
            </a:pPr>
            <a:r>
              <a:rPr u="sng">
                <a:hlinkClick r:id="rId2" invalidUrl="" action="" tgtFrame="" tooltip="" history="1" highlightClick="0" endSnd="0"/>
              </a:rPr>
              <a:t> </a:t>
            </a:r>
          </a:p>
        </p:txBody>
      </p:sp>
      <p:sp>
        <p:nvSpPr>
          <p:cNvPr id="310" name="American Journal of Public Health, November 2017"/>
          <p:cNvSpPr txBox="1"/>
          <p:nvPr/>
        </p:nvSpPr>
        <p:spPr>
          <a:xfrm>
            <a:off x="504177" y="8558178"/>
            <a:ext cx="1061805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American Journal of Public Health, November 2017</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Heroin Deaths in Colorado"/>
          <p:cNvSpPr txBox="1"/>
          <p:nvPr>
            <p:ph type="title"/>
          </p:nvPr>
        </p:nvSpPr>
        <p:spPr>
          <a:prstGeom prst="rect">
            <a:avLst/>
          </a:prstGeom>
        </p:spPr>
        <p:txBody>
          <a:bodyPr/>
          <a:lstStyle>
            <a:lvl1pPr defTabSz="531622">
              <a:defRPr sz="7280"/>
            </a:lvl1pPr>
          </a:lstStyle>
          <a:p>
            <a:pPr/>
            <a:r>
              <a:t>Heroin Deaths in Colorado</a:t>
            </a:r>
          </a:p>
        </p:txBody>
      </p:sp>
      <p:sp>
        <p:nvSpPr>
          <p:cNvPr id="313" name="Heroin-related deaths among Colorado residents have doubled in four years:…"/>
          <p:cNvSpPr txBox="1"/>
          <p:nvPr>
            <p:ph type="body" idx="1"/>
          </p:nvPr>
        </p:nvSpPr>
        <p:spPr>
          <a:prstGeom prst="rect">
            <a:avLst/>
          </a:prstGeom>
        </p:spPr>
        <p:txBody>
          <a:bodyPr/>
          <a:lstStyle/>
          <a:p>
            <a:pPr defTabSz="457200">
              <a:lnSpc>
                <a:spcPts val="5600"/>
              </a:lnSpc>
              <a:spcBef>
                <a:spcPts val="1600"/>
              </a:spcBef>
              <a:buSzTx/>
              <a:buNone/>
              <a:tabLst>
                <a:tab pos="139700" algn="l"/>
                <a:tab pos="457200" algn="l"/>
              </a:tabLst>
              <a:defRPr sz="1600">
                <a:solidFill>
                  <a:srgbClr val="000000"/>
                </a:solidFill>
                <a:latin typeface="Times"/>
                <a:ea typeface="Times"/>
                <a:cs typeface="Times"/>
                <a:sym typeface="Times"/>
              </a:defRPr>
            </a:pPr>
            <a:r>
              <a:rPr sz="3200">
                <a:solidFill>
                  <a:srgbClr val="FFFFFF"/>
                </a:solidFill>
                <a:latin typeface="+mn-lt"/>
                <a:ea typeface="+mn-ea"/>
                <a:cs typeface="+mn-cs"/>
                <a:sym typeface="Helvetica Light"/>
              </a:rPr>
              <a:t>Heroin-related deaths among Colorado residents have </a:t>
            </a:r>
            <a:r>
              <a:rPr sz="3200">
                <a:solidFill>
                  <a:schemeClr val="accent2">
                    <a:hueOff val="-1342298"/>
                    <a:satOff val="-4651"/>
                    <a:lumOff val="19617"/>
                  </a:schemeClr>
                </a:solidFill>
                <a:latin typeface="+mn-lt"/>
                <a:ea typeface="+mn-ea"/>
                <a:cs typeface="+mn-cs"/>
                <a:sym typeface="Helvetica Light"/>
              </a:rPr>
              <a:t>doubled in four years</a:t>
            </a:r>
            <a:r>
              <a:rPr sz="3200">
                <a:solidFill>
                  <a:srgbClr val="FFFFFF"/>
                </a:solidFill>
                <a:latin typeface="+mn-lt"/>
                <a:ea typeface="+mn-ea"/>
                <a:cs typeface="+mn-cs"/>
                <a:sym typeface="Helvetica Light"/>
              </a:rPr>
              <a:t>:</a:t>
            </a:r>
            <a:endParaRPr sz="3200">
              <a:solidFill>
                <a:srgbClr val="FFFFFF"/>
              </a:solidFill>
              <a:latin typeface="+mn-lt"/>
              <a:ea typeface="+mn-ea"/>
              <a:cs typeface="+mn-cs"/>
              <a:sym typeface="Helvetica Light"/>
            </a:endParaRPr>
          </a:p>
          <a:p>
            <a:pPr defTabSz="457200">
              <a:lnSpc>
                <a:spcPts val="5600"/>
              </a:lnSpc>
              <a:spcBef>
                <a:spcPts val="1600"/>
              </a:spcBef>
              <a:buSzTx/>
              <a:buNone/>
              <a:tabLst>
                <a:tab pos="139700" algn="l"/>
                <a:tab pos="457200" algn="l"/>
              </a:tabLst>
              <a:defRPr sz="1600">
                <a:solidFill>
                  <a:srgbClr val="000000"/>
                </a:solidFill>
                <a:latin typeface="Times"/>
                <a:ea typeface="Times"/>
                <a:cs typeface="Times"/>
                <a:sym typeface="Times"/>
              </a:defRPr>
            </a:pPr>
            <a:r>
              <a:rPr sz="3200">
                <a:solidFill>
                  <a:srgbClr val="FFFFFF"/>
                </a:solidFill>
                <a:latin typeface="+mn-lt"/>
                <a:ea typeface="+mn-ea"/>
                <a:cs typeface="+mn-cs"/>
                <a:sym typeface="Helvetica Light"/>
              </a:rPr>
              <a:t>     2011 – 79 deaths</a:t>
            </a:r>
            <a:endParaRPr sz="3200">
              <a:solidFill>
                <a:srgbClr val="FFFFFF"/>
              </a:solidFill>
              <a:latin typeface="+mn-lt"/>
              <a:ea typeface="+mn-ea"/>
              <a:cs typeface="+mn-cs"/>
              <a:sym typeface="Helvetica Light"/>
            </a:endParaRPr>
          </a:p>
          <a:p>
            <a:pPr defTabSz="457200">
              <a:lnSpc>
                <a:spcPts val="5600"/>
              </a:lnSpc>
              <a:spcBef>
                <a:spcPts val="1600"/>
              </a:spcBef>
              <a:buSzTx/>
              <a:buNone/>
              <a:tabLst>
                <a:tab pos="139700" algn="l"/>
                <a:tab pos="457200" algn="l"/>
              </a:tabLst>
              <a:defRPr sz="1600">
                <a:solidFill>
                  <a:srgbClr val="000000"/>
                </a:solidFill>
                <a:latin typeface="Times"/>
                <a:ea typeface="Times"/>
                <a:cs typeface="Times"/>
                <a:sym typeface="Times"/>
              </a:defRPr>
            </a:pPr>
            <a:r>
              <a:rPr sz="3200">
                <a:solidFill>
                  <a:srgbClr val="FFFFFF"/>
                </a:solidFill>
                <a:latin typeface="+mn-lt"/>
                <a:ea typeface="+mn-ea"/>
                <a:cs typeface="+mn-cs"/>
                <a:sym typeface="Helvetica Light"/>
              </a:rPr>
              <a:t>     2015 – 160 deaths </a:t>
            </a:r>
            <a:br>
              <a:rPr sz="3200">
                <a:solidFill>
                  <a:srgbClr val="FFFFFF"/>
                </a:solidFill>
                <a:latin typeface="+mn-lt"/>
                <a:ea typeface="+mn-ea"/>
                <a:cs typeface="+mn-cs"/>
                <a:sym typeface="Helvetica Light"/>
              </a:rPr>
            </a:br>
            <a:endParaRPr sz="3200">
              <a:solidFill>
                <a:srgbClr val="FFFFFF"/>
              </a:solidFill>
              <a:latin typeface="+mn-lt"/>
              <a:ea typeface="+mn-ea"/>
              <a:cs typeface="+mn-cs"/>
              <a:sym typeface="Helvetica Light"/>
            </a:endParaRPr>
          </a:p>
          <a:p>
            <a:pPr defTabSz="457200">
              <a:lnSpc>
                <a:spcPts val="5600"/>
              </a:lnSpc>
              <a:spcBef>
                <a:spcPts val="1600"/>
              </a:spcBef>
              <a:buSzTx/>
              <a:buNone/>
              <a:tabLst>
                <a:tab pos="139700" algn="l"/>
                <a:tab pos="457200" algn="l"/>
              </a:tabLst>
              <a:defRPr sz="3200"/>
            </a:pPr>
            <a:r>
              <a:t>The documented use of Naloxone by emergency medical services (EMS) in Colorado to treat suspected heroin overdoses has </a:t>
            </a:r>
            <a:r>
              <a:rPr>
                <a:solidFill>
                  <a:schemeClr val="accent2">
                    <a:hueOff val="-1342298"/>
                    <a:satOff val="-4651"/>
                    <a:lumOff val="19617"/>
                  </a:schemeClr>
                </a:solidFill>
              </a:rPr>
              <a:t>increased 240 percent</a:t>
            </a:r>
            <a:r>
              <a:t> from 2011 – 2015:</a:t>
            </a:r>
          </a:p>
          <a:p>
            <a:pPr defTabSz="457200">
              <a:lnSpc>
                <a:spcPts val="5600"/>
              </a:lnSpc>
              <a:spcBef>
                <a:spcPts val="1600"/>
              </a:spcBef>
              <a:buSzTx/>
              <a:buNone/>
              <a:tabLst>
                <a:tab pos="139700" algn="l"/>
                <a:tab pos="457200" algn="l"/>
              </a:tabLst>
              <a:defRPr sz="3200"/>
            </a:pPr>
            <a:r>
              <a:t>     2011 – 997 events</a:t>
            </a:r>
          </a:p>
          <a:p>
            <a:pPr defTabSz="457200">
              <a:lnSpc>
                <a:spcPts val="5600"/>
              </a:lnSpc>
              <a:spcBef>
                <a:spcPts val="1600"/>
              </a:spcBef>
              <a:buSzTx/>
              <a:buNone/>
              <a:tabLst>
                <a:tab pos="139700" algn="l"/>
                <a:tab pos="457200" algn="l"/>
              </a:tabLst>
              <a:defRPr sz="3200"/>
            </a:pPr>
            <a:r>
              <a:t>     2015 – 3,393 events </a:t>
            </a:r>
          </a:p>
        </p:txBody>
      </p:sp>
      <p:sp>
        <p:nvSpPr>
          <p:cNvPr id="314" name="http://www.corxconsortium.org/wp-content/uploads/Heroin-in-Colorado.pdf"/>
          <p:cNvSpPr txBox="1"/>
          <p:nvPr/>
        </p:nvSpPr>
        <p:spPr>
          <a:xfrm>
            <a:off x="448032" y="8940800"/>
            <a:ext cx="12108736"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http://www.corxconsortium.org/wp-content/uploads/Heroin-in-Colorado.pdf</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6" name="Screen Shot 2018-04-07 at 11.44.01 AM.png" descr="Screen Shot 2018-04-07 at 11.44.01 AM.png"/>
          <p:cNvPicPr>
            <a:picLocks noChangeAspect="1"/>
          </p:cNvPicPr>
          <p:nvPr/>
        </p:nvPicPr>
        <p:blipFill>
          <a:blip r:embed="rId2">
            <a:extLst/>
          </a:blip>
          <a:stretch>
            <a:fillRect/>
          </a:stretch>
        </p:blipFill>
        <p:spPr>
          <a:xfrm>
            <a:off x="7067" y="2642344"/>
            <a:ext cx="12990666" cy="446891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8" name="Screen Shot 2018-04-07 at 11.44.50 AM.png" descr="Screen Shot 2018-04-07 at 11.44.50 AM.png"/>
          <p:cNvPicPr>
            <a:picLocks noChangeAspect="1"/>
          </p:cNvPicPr>
          <p:nvPr/>
        </p:nvPicPr>
        <p:blipFill>
          <a:blip r:embed="rId2">
            <a:extLst/>
          </a:blip>
          <a:stretch>
            <a:fillRect/>
          </a:stretch>
        </p:blipFill>
        <p:spPr>
          <a:xfrm>
            <a:off x="-10688" y="1601167"/>
            <a:ext cx="13026176" cy="6551266"/>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Opioid Overdose Deaths"/>
          <p:cNvSpPr txBox="1"/>
          <p:nvPr>
            <p:ph type="title"/>
          </p:nvPr>
        </p:nvSpPr>
        <p:spPr>
          <a:prstGeom prst="rect">
            <a:avLst/>
          </a:prstGeom>
        </p:spPr>
        <p:txBody>
          <a:bodyPr/>
          <a:lstStyle>
            <a:lvl1pPr defTabSz="566674">
              <a:defRPr sz="7760"/>
            </a:lvl1pPr>
          </a:lstStyle>
          <a:p>
            <a:pPr/>
            <a:r>
              <a:t>Opioid Overdose Deaths</a:t>
            </a:r>
          </a:p>
        </p:txBody>
      </p:sp>
      <p:sp>
        <p:nvSpPr>
          <p:cNvPr id="321" name="https://www.colorado.gov/pacific/cdphe/vital-statistics-program"/>
          <p:cNvSpPr txBox="1"/>
          <p:nvPr/>
        </p:nvSpPr>
        <p:spPr>
          <a:xfrm>
            <a:off x="313677" y="9283700"/>
            <a:ext cx="1210757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https://www.colorado.gov/pacific/cdphe/vital-statistics-program</a:t>
            </a:r>
          </a:p>
        </p:txBody>
      </p:sp>
      <p:pic>
        <p:nvPicPr>
          <p:cNvPr id="322" name="Screen Shot 2018-02-28 at 4.24.43 PM.png" descr="Screen Shot 2018-02-28 at 4.24.43 PM.png"/>
          <p:cNvPicPr>
            <a:picLocks noChangeAspect="1"/>
          </p:cNvPicPr>
          <p:nvPr/>
        </p:nvPicPr>
        <p:blipFill>
          <a:blip r:embed="rId2">
            <a:extLst/>
          </a:blip>
          <a:stretch>
            <a:fillRect/>
          </a:stretch>
        </p:blipFill>
        <p:spPr>
          <a:xfrm>
            <a:off x="1656545" y="2252449"/>
            <a:ext cx="9691710" cy="6975902"/>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Opioid Overdose Deaths"/>
          <p:cNvSpPr txBox="1"/>
          <p:nvPr>
            <p:ph type="title"/>
          </p:nvPr>
        </p:nvSpPr>
        <p:spPr>
          <a:prstGeom prst="rect">
            <a:avLst/>
          </a:prstGeom>
        </p:spPr>
        <p:txBody>
          <a:bodyPr/>
          <a:lstStyle>
            <a:lvl1pPr defTabSz="566674">
              <a:defRPr sz="7760"/>
            </a:lvl1pPr>
          </a:lstStyle>
          <a:p>
            <a:pPr/>
            <a:r>
              <a:t>Opioid Overdose Deaths</a:t>
            </a:r>
          </a:p>
        </p:txBody>
      </p:sp>
      <p:pic>
        <p:nvPicPr>
          <p:cNvPr id="325" name="IMG_4092.JPG" descr="IMG_4092.JPG"/>
          <p:cNvPicPr>
            <a:picLocks noChangeAspect="1"/>
          </p:cNvPicPr>
          <p:nvPr/>
        </p:nvPicPr>
        <p:blipFill>
          <a:blip r:embed="rId2">
            <a:extLst/>
          </a:blip>
          <a:stretch>
            <a:fillRect/>
          </a:stretch>
        </p:blipFill>
        <p:spPr>
          <a:xfrm>
            <a:off x="638332" y="2458045"/>
            <a:ext cx="11728136" cy="656471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7" name="Screen Shot 2018-04-07 at 12.41.46 PM.png" descr="Screen Shot 2018-04-07 at 12.41.46 PM.png"/>
          <p:cNvPicPr>
            <a:picLocks noChangeAspect="1"/>
          </p:cNvPicPr>
          <p:nvPr/>
        </p:nvPicPr>
        <p:blipFill>
          <a:blip r:embed="rId2">
            <a:extLst/>
          </a:blip>
          <a:stretch>
            <a:fillRect/>
          </a:stretch>
        </p:blipFill>
        <p:spPr>
          <a:xfrm>
            <a:off x="719463" y="1141238"/>
            <a:ext cx="11565874" cy="7471124"/>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Cannabis and Opioids"/>
          <p:cNvSpPr txBox="1"/>
          <p:nvPr>
            <p:ph type="title"/>
          </p:nvPr>
        </p:nvSpPr>
        <p:spPr>
          <a:prstGeom prst="rect">
            <a:avLst/>
          </a:prstGeom>
        </p:spPr>
        <p:txBody>
          <a:bodyPr/>
          <a:lstStyle/>
          <a:p>
            <a:pPr/>
            <a:r>
              <a:t>Cannabis and Opioids</a:t>
            </a:r>
          </a:p>
        </p:txBody>
      </p:sp>
      <p:sp>
        <p:nvSpPr>
          <p:cNvPr id="330" name="Cannabis use appears to increase rather than decrease non-medical prescription opioid use and opioid use disorder.…"/>
          <p:cNvSpPr txBox="1"/>
          <p:nvPr>
            <p:ph type="body" idx="1"/>
          </p:nvPr>
        </p:nvSpPr>
        <p:spPr>
          <a:xfrm>
            <a:off x="952500" y="1733550"/>
            <a:ext cx="11099800" cy="6286500"/>
          </a:xfrm>
          <a:prstGeom prst="rect">
            <a:avLst/>
          </a:prstGeom>
        </p:spPr>
        <p:txBody>
          <a:bodyPr/>
          <a:lstStyle/>
          <a:p>
            <a:pPr/>
            <a:r>
              <a:t>Cannabis </a:t>
            </a:r>
            <a:r>
              <a:rPr>
                <a:solidFill>
                  <a:schemeClr val="accent2">
                    <a:hueOff val="-1342298"/>
                    <a:satOff val="-4651"/>
                    <a:lumOff val="19617"/>
                  </a:schemeClr>
                </a:solidFill>
              </a:rPr>
              <a:t>use appears to increase</a:t>
            </a:r>
            <a:r>
              <a:t> rather than decrease non-medical prescription opioid use and opioid use disorder.</a:t>
            </a:r>
          </a:p>
          <a:p>
            <a:pPr/>
            <a:r>
              <a:t>Surveyed 43,000 adults 2001-2002 and followed up with 34,000 in 2004-2005</a:t>
            </a:r>
          </a:p>
        </p:txBody>
      </p:sp>
      <p:sp>
        <p:nvSpPr>
          <p:cNvPr id="331" name="http://ajp.psychiatryonline.org/doi/abs/10.1176/appi.ajp.2017.17040413…"/>
          <p:cNvSpPr txBox="1"/>
          <p:nvPr/>
        </p:nvSpPr>
        <p:spPr>
          <a:xfrm>
            <a:off x="123177" y="7778750"/>
            <a:ext cx="12098046" cy="254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000"/>
            </a:pPr>
            <a:r>
              <a:rPr u="sng">
                <a:hlinkClick r:id="rId2" invalidUrl="" action="" tgtFrame="" tooltip="" history="1" highlightClick="0" endSnd="0"/>
              </a:rPr>
              <a:t>http://ajp.psychiatryonline.org/doi/abs/10.1176/appi.ajp.2017.17040413</a:t>
            </a:r>
          </a:p>
          <a:p>
            <a:pPr algn="l">
              <a:defRPr sz="2000"/>
            </a:pPr>
          </a:p>
          <a:p>
            <a:pPr algn="l">
              <a:defRPr sz="2000"/>
            </a:pPr>
            <a:r>
              <a:rPr u="sng">
                <a:hlinkClick r:id="rId3" invalidUrl="" action="" tgtFrame="" tooltip="" history="1" highlightClick="0" endSnd="0"/>
              </a:rPr>
              <a:t>https://www.healthdata.gov</a:t>
            </a:r>
          </a:p>
          <a:p>
            <a:pPr algn="l">
              <a:defRPr sz="2000"/>
            </a:pPr>
          </a:p>
          <a:p>
            <a:pPr algn="l">
              <a:defRPr sz="2000"/>
            </a:pPr>
            <a:r>
              <a:rPr u="sng">
                <a:hlinkClick r:id="rId4" invalidUrl="" action="" tgtFrame="" tooltip="" history="1" highlightClick="0" endSnd="0"/>
              </a:rPr>
              <a:t>https://www.drugabuse.gov/news-events/news-releases/2017/09/marijuana-use-associated-increased-risk-prescription-opioid-misuse-use-disorders</a:t>
            </a:r>
          </a:p>
          <a:p>
            <a:pPr algn="l">
              <a:defRPr sz="2000"/>
            </a:p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Cannabis and Opioids"/>
          <p:cNvSpPr txBox="1"/>
          <p:nvPr>
            <p:ph type="title"/>
          </p:nvPr>
        </p:nvSpPr>
        <p:spPr>
          <a:prstGeom prst="rect">
            <a:avLst/>
          </a:prstGeom>
        </p:spPr>
        <p:txBody>
          <a:bodyPr/>
          <a:lstStyle/>
          <a:p>
            <a:pPr/>
            <a:r>
              <a:t>Cannabis and Opioids</a:t>
            </a:r>
          </a:p>
        </p:txBody>
      </p:sp>
      <p:sp>
        <p:nvSpPr>
          <p:cNvPr id="334" name="The Association Between Cannabis Use and Aberrant Behaviors During Chronic Opioid Therapy for Chronic Pain…"/>
          <p:cNvSpPr txBox="1"/>
          <p:nvPr>
            <p:ph type="body" idx="1"/>
          </p:nvPr>
        </p:nvSpPr>
        <p:spPr>
          <a:xfrm>
            <a:off x="952500" y="2597150"/>
            <a:ext cx="11099800" cy="6286500"/>
          </a:xfrm>
          <a:prstGeom prst="rect">
            <a:avLst/>
          </a:prstGeom>
        </p:spPr>
        <p:txBody>
          <a:bodyPr/>
          <a:lstStyle/>
          <a:p>
            <a:pPr marL="0" indent="0" algn="ctr" defTabSz="457200">
              <a:lnSpc>
                <a:spcPts val="6400"/>
              </a:lnSpc>
              <a:spcBef>
                <a:spcPts val="1200"/>
              </a:spcBef>
              <a:buSzTx/>
              <a:buNone/>
              <a:defRPr b="1" sz="2800">
                <a:latin typeface="Helvetica"/>
                <a:ea typeface="Helvetica"/>
                <a:cs typeface="Helvetica"/>
                <a:sym typeface="Helvetica"/>
              </a:defRPr>
            </a:pPr>
            <a:r>
              <a:t>The Association Between Cannabis Use and Aberrant Behaviors During Chronic Opioid Therapy for Chronic Pain </a:t>
            </a:r>
          </a:p>
          <a:p>
            <a:pPr marL="0" indent="0" defTabSz="457200">
              <a:lnSpc>
                <a:spcPts val="6400"/>
              </a:lnSpc>
              <a:spcBef>
                <a:spcPts val="1200"/>
              </a:spcBef>
              <a:buSzTx/>
              <a:buNone/>
              <a:defRPr b="1" sz="2800">
                <a:latin typeface="Helvetica"/>
                <a:ea typeface="Helvetica"/>
                <a:cs typeface="Helvetica"/>
                <a:sym typeface="Helvetica"/>
              </a:defRPr>
            </a:pPr>
          </a:p>
          <a:p>
            <a:pPr marL="0" indent="0" defTabSz="457200">
              <a:lnSpc>
                <a:spcPts val="5900"/>
              </a:lnSpc>
              <a:spcBef>
                <a:spcPts val="1200"/>
              </a:spcBef>
              <a:buSzTx/>
              <a:buNone/>
            </a:pPr>
            <a:r>
              <a:t>Concurrent use of cannabis and opioids by patients with chronic pain appears to indicate </a:t>
            </a:r>
            <a:r>
              <a:rPr>
                <a:solidFill>
                  <a:schemeClr val="accent2">
                    <a:hueOff val="-1342298"/>
                    <a:satOff val="-4651"/>
                    <a:lumOff val="19617"/>
                  </a:schemeClr>
                </a:solidFill>
              </a:rPr>
              <a:t>higher risk for opioid misuse.</a:t>
            </a:r>
            <a:r>
              <a:t> </a:t>
            </a:r>
          </a:p>
          <a:p>
            <a:pPr marL="0" indent="0" defTabSz="457200">
              <a:lnSpc>
                <a:spcPts val="5900"/>
              </a:lnSpc>
              <a:spcBef>
                <a:spcPts val="1200"/>
              </a:spcBef>
              <a:buSzTx/>
              <a:buNone/>
            </a:pPr>
            <a:r>
              <a:t>Closer monitoring for opioid-related aberrancy is indicated for this group of patients.</a:t>
            </a:r>
          </a:p>
        </p:txBody>
      </p:sp>
      <p:sp>
        <p:nvSpPr>
          <p:cNvPr id="335" name="Pain Medicine 2017; 0: 1–12"/>
          <p:cNvSpPr txBox="1"/>
          <p:nvPr/>
        </p:nvSpPr>
        <p:spPr>
          <a:xfrm>
            <a:off x="148577" y="8826500"/>
            <a:ext cx="914326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3700"/>
              </a:lnSpc>
              <a:spcBef>
                <a:spcPts val="1200"/>
              </a:spcBef>
              <a:defRPr sz="2067"/>
            </a:lvl1pPr>
          </a:lstStyle>
          <a:p>
            <a:pPr/>
            <a:r>
              <a:t>Pain Medicine 2017; 0: 1–12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Endocannabinoid System"/>
          <p:cNvSpPr txBox="1"/>
          <p:nvPr>
            <p:ph type="title"/>
          </p:nvPr>
        </p:nvSpPr>
        <p:spPr>
          <a:prstGeom prst="rect">
            <a:avLst/>
          </a:prstGeom>
        </p:spPr>
        <p:txBody>
          <a:bodyPr/>
          <a:lstStyle>
            <a:lvl1pPr>
              <a:defRPr spc="-250"/>
            </a:lvl1pPr>
          </a:lstStyle>
          <a:p>
            <a:pPr/>
            <a:r>
              <a:t>Endocannabinoid System</a:t>
            </a:r>
          </a:p>
        </p:txBody>
      </p:sp>
      <p:pic>
        <p:nvPicPr>
          <p:cNvPr id="144" name="receptors.png.jpeg" descr="receptors.png.jpeg"/>
          <p:cNvPicPr>
            <a:picLocks noChangeAspect="1"/>
          </p:cNvPicPr>
          <p:nvPr/>
        </p:nvPicPr>
        <p:blipFill>
          <a:blip r:embed="rId2">
            <a:extLst/>
          </a:blip>
          <a:stretch>
            <a:fillRect/>
          </a:stretch>
        </p:blipFill>
        <p:spPr>
          <a:xfrm>
            <a:off x="2438400" y="2489200"/>
            <a:ext cx="8128000" cy="65024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7" name="th-7.jpeg" descr="th-7.jpeg"/>
          <p:cNvPicPr>
            <a:picLocks noChangeAspect="1"/>
          </p:cNvPicPr>
          <p:nvPr/>
        </p:nvPicPr>
        <p:blipFill>
          <a:blip r:embed="rId2">
            <a:extLst/>
          </a:blip>
          <a:stretch>
            <a:fillRect/>
          </a:stretch>
        </p:blipFill>
        <p:spPr>
          <a:xfrm>
            <a:off x="1060946" y="2156073"/>
            <a:ext cx="10882908" cy="5441454"/>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Cannabis and Opioids"/>
          <p:cNvSpPr txBox="1"/>
          <p:nvPr>
            <p:ph type="title"/>
          </p:nvPr>
        </p:nvSpPr>
        <p:spPr>
          <a:prstGeom prst="rect">
            <a:avLst/>
          </a:prstGeom>
        </p:spPr>
        <p:txBody>
          <a:bodyPr/>
          <a:lstStyle/>
          <a:p>
            <a:pPr/>
            <a:r>
              <a:t>Cannabis and Opioids</a:t>
            </a:r>
          </a:p>
        </p:txBody>
      </p:sp>
      <p:sp>
        <p:nvSpPr>
          <p:cNvPr id="340" name="In adults with chronic low back pain, does the use of inhaled cannabis reduce overall opioid use??…"/>
          <p:cNvSpPr txBox="1"/>
          <p:nvPr>
            <p:ph type="body" idx="1"/>
          </p:nvPr>
        </p:nvSpPr>
        <p:spPr>
          <a:xfrm>
            <a:off x="952500" y="2597150"/>
            <a:ext cx="11099800" cy="6286500"/>
          </a:xfrm>
          <a:prstGeom prst="rect">
            <a:avLst/>
          </a:prstGeom>
        </p:spPr>
        <p:txBody>
          <a:bodyPr/>
          <a:lstStyle/>
          <a:p>
            <a:pPr algn="ctr">
              <a:defRPr b="1">
                <a:latin typeface="Helvetica"/>
                <a:ea typeface="Helvetica"/>
                <a:cs typeface="Helvetica"/>
                <a:sym typeface="Helvetica"/>
              </a:defRPr>
            </a:pPr>
            <a:r>
              <a:t>In adults with chronic low back pain, does the use of inhaled cannabis reduce overall opioid use??</a:t>
            </a:r>
          </a:p>
          <a:p>
            <a:pPr/>
            <a:r>
              <a:t>Persons using cannabis for pain were </a:t>
            </a:r>
            <a:r>
              <a:rPr>
                <a:solidFill>
                  <a:schemeClr val="accent2">
                    <a:hueOff val="-1342298"/>
                    <a:satOff val="-4651"/>
                    <a:lumOff val="19617"/>
                  </a:schemeClr>
                </a:solidFill>
              </a:rPr>
              <a:t>more likely</a:t>
            </a:r>
            <a:r>
              <a:t> to meet criteria for substance abuse disorders and </a:t>
            </a:r>
            <a:r>
              <a:rPr>
                <a:solidFill>
                  <a:schemeClr val="accent2">
                    <a:hueOff val="-1342298"/>
                    <a:satOff val="-4651"/>
                    <a:lumOff val="19617"/>
                  </a:schemeClr>
                </a:solidFill>
              </a:rPr>
              <a:t>more likely</a:t>
            </a:r>
            <a:r>
              <a:t> to be non-adherent with their prescription opioids</a:t>
            </a:r>
          </a:p>
        </p:txBody>
      </p:sp>
      <p:sp>
        <p:nvSpPr>
          <p:cNvPr id="341" name="Evidence Based Practice 2017; 20(1), e10"/>
          <p:cNvSpPr txBox="1"/>
          <p:nvPr/>
        </p:nvSpPr>
        <p:spPr>
          <a:xfrm>
            <a:off x="224777" y="8953500"/>
            <a:ext cx="10624548"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57200" indent="-457200" algn="l">
              <a:spcBef>
                <a:spcPts val="4200"/>
              </a:spcBef>
              <a:buSzPct val="75000"/>
              <a:buChar char="•"/>
              <a:defRPr sz="2000"/>
            </a:lvl1pPr>
          </a:lstStyle>
          <a:p>
            <a:pPr/>
            <a:r>
              <a:t>Evidence Based Practice 2017; 20(1), e10</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3" name="th-8.jpeg" descr="th-8.jpeg"/>
          <p:cNvPicPr>
            <a:picLocks noChangeAspect="1"/>
          </p:cNvPicPr>
          <p:nvPr/>
        </p:nvPicPr>
        <p:blipFill>
          <a:blip r:embed="rId2">
            <a:extLst/>
          </a:blip>
          <a:stretch>
            <a:fillRect/>
          </a:stretch>
        </p:blipFill>
        <p:spPr>
          <a:xfrm>
            <a:off x="2087529" y="2586186"/>
            <a:ext cx="8829742" cy="4581228"/>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Cannabis and Opioids"/>
          <p:cNvSpPr txBox="1"/>
          <p:nvPr>
            <p:ph type="title"/>
          </p:nvPr>
        </p:nvSpPr>
        <p:spPr>
          <a:prstGeom prst="rect">
            <a:avLst/>
          </a:prstGeom>
        </p:spPr>
        <p:txBody>
          <a:bodyPr/>
          <a:lstStyle/>
          <a:p>
            <a:pPr/>
            <a:r>
              <a:t>Cannabis and Opioids</a:t>
            </a:r>
          </a:p>
        </p:txBody>
      </p:sp>
      <p:sp>
        <p:nvSpPr>
          <p:cNvPr id="346" name="Medical cannabis use among patients with chronic pain in interdisciplinary pain rehabilitation program…"/>
          <p:cNvSpPr txBox="1"/>
          <p:nvPr>
            <p:ph type="body" idx="1"/>
          </p:nvPr>
        </p:nvSpPr>
        <p:spPr>
          <a:prstGeom prst="rect">
            <a:avLst/>
          </a:prstGeom>
        </p:spPr>
        <p:txBody>
          <a:bodyPr/>
          <a:lstStyle/>
          <a:p>
            <a:pPr algn="ctr">
              <a:defRPr b="1">
                <a:latin typeface="Helvetica"/>
                <a:ea typeface="Helvetica"/>
                <a:cs typeface="Helvetica"/>
                <a:sym typeface="Helvetica"/>
              </a:defRPr>
            </a:pPr>
            <a:r>
              <a:t>Medical cannabis use among patients with chronic pain in interdisciplinary pain rehabilitation program</a:t>
            </a:r>
          </a:p>
          <a:p>
            <a:pPr/>
            <a:r>
              <a:t>Patients with chronic pain using cannabis may be at </a:t>
            </a:r>
            <a:r>
              <a:rPr>
                <a:solidFill>
                  <a:schemeClr val="accent2">
                    <a:hueOff val="-1342298"/>
                    <a:satOff val="-4651"/>
                    <a:lumOff val="19617"/>
                  </a:schemeClr>
                </a:solidFill>
              </a:rPr>
              <a:t>higher risk</a:t>
            </a:r>
            <a:r>
              <a:t> for substance-related negative outcomes</a:t>
            </a:r>
          </a:p>
          <a:p>
            <a:pPr/>
            <a:r>
              <a:t>More likely to report a </a:t>
            </a:r>
            <a:r>
              <a:rPr>
                <a:solidFill>
                  <a:schemeClr val="accent2">
                    <a:hueOff val="-1342298"/>
                    <a:satOff val="-4651"/>
                    <a:lumOff val="19617"/>
                  </a:schemeClr>
                </a:solidFill>
              </a:rPr>
              <a:t>past history</a:t>
            </a:r>
            <a:r>
              <a:t> of illicit substance use, alcohol use, and tobacco use</a:t>
            </a:r>
          </a:p>
        </p:txBody>
      </p:sp>
      <p:sp>
        <p:nvSpPr>
          <p:cNvPr id="347" name="J Subst Abuse Treat. 2017 Jun; 77: 95-100"/>
          <p:cNvSpPr txBox="1"/>
          <p:nvPr/>
        </p:nvSpPr>
        <p:spPr>
          <a:xfrm>
            <a:off x="262877" y="8940800"/>
            <a:ext cx="12183077"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J Subst Abuse Treat. 2017 Jun; 77: 95-100</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9" name="Depression_2014_Types_10-22-14_5PM-img_1280x720.jpg.png" descr="Depression_2014_Types_10-22-14_5PM-img_1280x720.jpg.png"/>
          <p:cNvPicPr>
            <a:picLocks noChangeAspect="1"/>
          </p:cNvPicPr>
          <p:nvPr/>
        </p:nvPicPr>
        <p:blipFill>
          <a:blip r:embed="rId2">
            <a:extLst/>
          </a:blip>
          <a:stretch>
            <a:fillRect/>
          </a:stretch>
        </p:blipFill>
        <p:spPr>
          <a:xfrm>
            <a:off x="711200" y="1619250"/>
            <a:ext cx="11582400" cy="65151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Cannabis and Opioids"/>
          <p:cNvSpPr txBox="1"/>
          <p:nvPr>
            <p:ph type="title"/>
          </p:nvPr>
        </p:nvSpPr>
        <p:spPr>
          <a:prstGeom prst="rect">
            <a:avLst/>
          </a:prstGeom>
        </p:spPr>
        <p:txBody>
          <a:bodyPr/>
          <a:lstStyle/>
          <a:p>
            <a:pPr/>
            <a:r>
              <a:t>Cannabis and Opioids</a:t>
            </a:r>
          </a:p>
        </p:txBody>
      </p:sp>
      <p:sp>
        <p:nvSpPr>
          <p:cNvPr id="352" name="Cannabis use moderates relationship between pain and negative affect in adults with opioid use disorder…"/>
          <p:cNvSpPr txBox="1"/>
          <p:nvPr>
            <p:ph type="body" idx="1"/>
          </p:nvPr>
        </p:nvSpPr>
        <p:spPr>
          <a:prstGeom prst="rect">
            <a:avLst/>
          </a:prstGeom>
        </p:spPr>
        <p:txBody>
          <a:bodyPr/>
          <a:lstStyle/>
          <a:p>
            <a:pPr/>
            <a:r>
              <a:t>Cannabis use moderates relationship between pain and </a:t>
            </a:r>
            <a:r>
              <a:rPr>
                <a:solidFill>
                  <a:schemeClr val="accent2">
                    <a:hueOff val="-1342298"/>
                    <a:satOff val="-4651"/>
                    <a:lumOff val="19617"/>
                  </a:schemeClr>
                </a:solidFill>
              </a:rPr>
              <a:t>negative affect</a:t>
            </a:r>
            <a:r>
              <a:t> in adults with opioid use disorder</a:t>
            </a:r>
          </a:p>
          <a:p>
            <a:pPr/>
            <a:r>
              <a:t>Cannabis use strengthens, rather than weakens relationship between </a:t>
            </a:r>
            <a:r>
              <a:rPr>
                <a:solidFill>
                  <a:schemeClr val="accent2">
                    <a:hueOff val="-1342298"/>
                    <a:satOff val="-4651"/>
                    <a:lumOff val="19617"/>
                  </a:schemeClr>
                </a:solidFill>
              </a:rPr>
              <a:t>pain and depression</a:t>
            </a:r>
            <a:r>
              <a:t> and </a:t>
            </a:r>
            <a:r>
              <a:rPr>
                <a:solidFill>
                  <a:schemeClr val="accent2">
                    <a:hueOff val="-1342298"/>
                    <a:satOff val="-4651"/>
                    <a:lumOff val="19617"/>
                  </a:schemeClr>
                </a:solidFill>
              </a:rPr>
              <a:t>pain and anxiety</a:t>
            </a:r>
            <a:endParaRPr>
              <a:solidFill>
                <a:schemeClr val="accent2">
                  <a:hueOff val="-1342298"/>
                  <a:satOff val="-4651"/>
                  <a:lumOff val="19617"/>
                </a:schemeClr>
              </a:solidFill>
            </a:endParaRPr>
          </a:p>
          <a:p>
            <a:pPr/>
            <a:r>
              <a:t>Increased cannabis use frequency associated with </a:t>
            </a:r>
            <a:r>
              <a:rPr>
                <a:solidFill>
                  <a:schemeClr val="accent2">
                    <a:hueOff val="-1342298"/>
                    <a:satOff val="-4651"/>
                    <a:lumOff val="19617"/>
                  </a:schemeClr>
                </a:solidFill>
              </a:rPr>
              <a:t>less capacity</a:t>
            </a:r>
            <a:r>
              <a:t> to self-manage symptoms</a:t>
            </a:r>
          </a:p>
        </p:txBody>
      </p:sp>
      <p:sp>
        <p:nvSpPr>
          <p:cNvPr id="353" name="Addictive Behaviors 77 (2018);  225-231"/>
          <p:cNvSpPr txBox="1"/>
          <p:nvPr/>
        </p:nvSpPr>
        <p:spPr>
          <a:xfrm>
            <a:off x="262877" y="8940800"/>
            <a:ext cx="1159595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Addictive Behaviors 77 (2018);  225-231</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5" name="Screen-Shot-2013-04-20-at-8.24.13-PM-620x424.png" descr="Screen-Shot-2013-04-20-at-8.24.13-PM-620x424.png"/>
          <p:cNvPicPr>
            <a:picLocks noChangeAspect="1"/>
          </p:cNvPicPr>
          <p:nvPr/>
        </p:nvPicPr>
        <p:blipFill>
          <a:blip r:embed="rId2">
            <a:extLst/>
          </a:blip>
          <a:stretch>
            <a:fillRect/>
          </a:stretch>
        </p:blipFill>
        <p:spPr>
          <a:xfrm>
            <a:off x="1560004" y="1496838"/>
            <a:ext cx="9884792" cy="6759924"/>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Disability Claims…"/>
          <p:cNvSpPr txBox="1"/>
          <p:nvPr>
            <p:ph type="title"/>
          </p:nvPr>
        </p:nvSpPr>
        <p:spPr>
          <a:prstGeom prst="rect">
            <a:avLst/>
          </a:prstGeom>
        </p:spPr>
        <p:txBody>
          <a:bodyPr/>
          <a:lstStyle/>
          <a:p>
            <a:pPr defTabSz="356362">
              <a:defRPr sz="4880"/>
            </a:pPr>
            <a:r>
              <a:t>Disability Claims</a:t>
            </a:r>
          </a:p>
          <a:p>
            <a:pPr defTabSz="356362">
              <a:defRPr sz="4880"/>
            </a:pPr>
            <a:r>
              <a:t>National Bureau of Economic Research</a:t>
            </a:r>
          </a:p>
        </p:txBody>
      </p:sp>
      <p:sp>
        <p:nvSpPr>
          <p:cNvPr id="358" name="State medical marijuana laws lead to an increase in the probability people will make Social Security Disability Insurance claims…"/>
          <p:cNvSpPr txBox="1"/>
          <p:nvPr>
            <p:ph type="body" idx="1"/>
          </p:nvPr>
        </p:nvSpPr>
        <p:spPr>
          <a:prstGeom prst="rect">
            <a:avLst/>
          </a:prstGeom>
        </p:spPr>
        <p:txBody>
          <a:bodyPr/>
          <a:lstStyle/>
          <a:p>
            <a:pPr/>
            <a:r>
              <a:t>State medical marijuana laws lead to an </a:t>
            </a:r>
            <a:r>
              <a:rPr>
                <a:solidFill>
                  <a:schemeClr val="accent2">
                    <a:hueOff val="-1342298"/>
                    <a:satOff val="-4651"/>
                    <a:lumOff val="19617"/>
                  </a:schemeClr>
                </a:solidFill>
              </a:rPr>
              <a:t>increase in the probability</a:t>
            </a:r>
            <a:r>
              <a:t> people will make Social Security Disability Insurance claims</a:t>
            </a:r>
          </a:p>
          <a:p>
            <a:pPr/>
            <a:r>
              <a:t>September 25, 2017</a:t>
            </a:r>
          </a:p>
          <a:p>
            <a:pPr/>
            <a:r>
              <a:t>Temple University, John Hopkins University, and University of Cincinnati</a:t>
            </a:r>
          </a:p>
        </p:txBody>
      </p:sp>
      <p:sp>
        <p:nvSpPr>
          <p:cNvPr id="359" name="http://www.nber.org/papers/w23862.pdf"/>
          <p:cNvSpPr txBox="1"/>
          <p:nvPr/>
        </p:nvSpPr>
        <p:spPr>
          <a:xfrm>
            <a:off x="389877" y="8826500"/>
            <a:ext cx="1031057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http://www.nber.org/papers/w23862.pdf</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Colorado Medical Marijuana Registry"/>
          <p:cNvSpPr txBox="1"/>
          <p:nvPr>
            <p:ph type="title"/>
          </p:nvPr>
        </p:nvSpPr>
        <p:spPr>
          <a:prstGeom prst="rect">
            <a:avLst/>
          </a:prstGeom>
        </p:spPr>
        <p:txBody>
          <a:bodyPr/>
          <a:lstStyle>
            <a:lvl1pPr defTabSz="479044">
              <a:defRPr sz="5500">
                <a:effectLst>
                  <a:outerShdw sx="100000" sy="100000" kx="0" ky="0" algn="b" rotWithShape="0" blurRad="12700" dist="10414" dir="16200000">
                    <a:srgbClr val="000000">
                      <a:alpha val="50000"/>
                    </a:srgbClr>
                  </a:outerShdw>
                </a:effectLst>
              </a:defRPr>
            </a:lvl1pPr>
          </a:lstStyle>
          <a:p>
            <a:pPr/>
            <a:r>
              <a:t>Colorado Medical Marijuana Registry</a:t>
            </a:r>
          </a:p>
        </p:txBody>
      </p:sp>
      <p:pic>
        <p:nvPicPr>
          <p:cNvPr id="362" name="Image" descr="Image"/>
          <p:cNvPicPr>
            <a:picLocks noChangeAspect="1"/>
          </p:cNvPicPr>
          <p:nvPr/>
        </p:nvPicPr>
        <p:blipFill>
          <a:blip r:embed="rId2">
            <a:extLst/>
          </a:blip>
          <a:stretch>
            <a:fillRect/>
          </a:stretch>
        </p:blipFill>
        <p:spPr>
          <a:xfrm>
            <a:off x="3441700" y="3784600"/>
            <a:ext cx="6121400" cy="39116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4" name="Prospero’s-Favorite-Denver-420-Events-2014-Weedist-640x386.jpg" descr="Prospero’s-Favorite-Denver-420-Events-2014-Weedist-640x386.jpg"/>
          <p:cNvPicPr>
            <a:picLocks noChangeAspect="1"/>
          </p:cNvPicPr>
          <p:nvPr/>
        </p:nvPicPr>
        <p:blipFill>
          <a:blip r:embed="rId2">
            <a:extLst/>
          </a:blip>
          <a:stretch>
            <a:fillRect/>
          </a:stretch>
        </p:blipFill>
        <p:spPr>
          <a:xfrm>
            <a:off x="1429889" y="1817442"/>
            <a:ext cx="10145022" cy="611871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Endocannabinoid System"/>
          <p:cNvSpPr txBox="1"/>
          <p:nvPr>
            <p:ph type="title"/>
          </p:nvPr>
        </p:nvSpPr>
        <p:spPr>
          <a:prstGeom prst="rect">
            <a:avLst/>
          </a:prstGeom>
        </p:spPr>
        <p:txBody>
          <a:bodyPr/>
          <a:lstStyle>
            <a:lvl1pPr>
              <a:defRPr spc="-250"/>
            </a:lvl1pPr>
          </a:lstStyle>
          <a:p>
            <a:pPr/>
            <a:r>
              <a:t>Endocannabinoid System</a:t>
            </a:r>
          </a:p>
        </p:txBody>
      </p:sp>
      <p:sp>
        <p:nvSpPr>
          <p:cNvPr id="147" name="CB2 receptor…"/>
          <p:cNvSpPr txBox="1"/>
          <p:nvPr>
            <p:ph type="body" idx="1"/>
          </p:nvPr>
        </p:nvSpPr>
        <p:spPr>
          <a:xfrm>
            <a:off x="952500" y="2355850"/>
            <a:ext cx="11099800" cy="6286500"/>
          </a:xfrm>
          <a:prstGeom prst="rect">
            <a:avLst/>
          </a:prstGeom>
        </p:spPr>
        <p:txBody>
          <a:bodyPr/>
          <a:lstStyle/>
          <a:p>
            <a:pPr marL="508000" indent="-508000">
              <a:defRPr sz="3500"/>
            </a:pPr>
            <a:r>
              <a:t>CB2 receptor</a:t>
            </a:r>
          </a:p>
          <a:p>
            <a:pPr lvl="1" marL="965200" indent="-508000">
              <a:defRPr sz="3500"/>
            </a:pPr>
            <a:r>
              <a:t>Inflammation</a:t>
            </a:r>
          </a:p>
          <a:p>
            <a:pPr lvl="1" marL="965200" indent="-508000">
              <a:defRPr sz="3500"/>
            </a:pPr>
            <a:r>
              <a:t>Neuropathic pain </a:t>
            </a:r>
          </a:p>
          <a:p>
            <a:pPr lvl="1" marL="965200" indent="-508000">
              <a:defRPr sz="3500"/>
            </a:pPr>
            <a:r>
              <a:t>Cancer pain</a:t>
            </a:r>
          </a:p>
        </p:txBody>
      </p:sp>
      <p:sp>
        <p:nvSpPr>
          <p:cNvPr id="148" name="http://www.ncbi.nlm.nih.gov/pmc/articles/PMC2435344/"/>
          <p:cNvSpPr txBox="1"/>
          <p:nvPr/>
        </p:nvSpPr>
        <p:spPr>
          <a:xfrm>
            <a:off x="971810" y="8140700"/>
            <a:ext cx="684018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uFill>
                  <a:solidFill>
                    <a:srgbClr val="0000FF"/>
                  </a:solidFill>
                </a:uFill>
                <a:latin typeface="Helvetica"/>
                <a:ea typeface="Helvetica"/>
                <a:cs typeface="Helvetica"/>
                <a:sym typeface="Helvetica"/>
                <a:hlinkClick r:id="rId2" invalidUrl="" action="" tgtFrame="" tooltip="" history="1" highlightClick="0" endSnd="0"/>
              </a:defRPr>
            </a:lvl1pPr>
          </a:lstStyle>
          <a:p>
            <a:pPr>
              <a:defRPr>
                <a:uFillTx/>
              </a:defRPr>
            </a:pPr>
            <a:r>
              <a:rPr>
                <a:uFill>
                  <a:solidFill>
                    <a:srgbClr val="0000FF"/>
                  </a:solidFill>
                </a:uFill>
                <a:hlinkClick r:id="rId2" invalidUrl="" action="" tgtFrame="" tooltip="" history="1" highlightClick="0" endSnd="0"/>
              </a:rPr>
              <a:t>http://www.ncbi.nlm.nih.gov/pmc/articles/PMC2435344/</a:t>
            </a:r>
          </a:p>
        </p:txBody>
      </p:sp>
      <p:sp>
        <p:nvSpPr>
          <p:cNvPr id="149" name="http://www.ncbi.nlm.nih.gov/pubmed/17430144"/>
          <p:cNvSpPr txBox="1"/>
          <p:nvPr/>
        </p:nvSpPr>
        <p:spPr>
          <a:xfrm>
            <a:off x="972951" y="8642349"/>
            <a:ext cx="9497854"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uFill>
                  <a:solidFill>
                    <a:srgbClr val="0000FF"/>
                  </a:solidFill>
                </a:uFill>
                <a:hlinkClick r:id="rId3" invalidUrl="" action="" tgtFrame="" tooltip="" history="1" highlightClick="0" endSnd="0"/>
              </a:defRPr>
            </a:lvl1pPr>
          </a:lstStyle>
          <a:p>
            <a:pPr>
              <a:defRPr>
                <a:uFillTx/>
              </a:defRPr>
            </a:pPr>
            <a:r>
              <a:rPr>
                <a:uFill>
                  <a:solidFill>
                    <a:srgbClr val="0000FF"/>
                  </a:solidFill>
                </a:uFill>
                <a:hlinkClick r:id="rId3" invalidUrl="" action="" tgtFrame="" tooltip="" history="1" highlightClick="0" endSnd="0"/>
              </a:rPr>
              <a:t>http://www.ncbi.nlm.nih.gov/pubmed/17430144</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6" name="18034342_10210773862639812_5986595243124855300_n.jpg" descr="18034342_10210773862639812_5986595243124855300_n.jpg"/>
          <p:cNvPicPr>
            <a:picLocks noChangeAspect="1"/>
          </p:cNvPicPr>
          <p:nvPr/>
        </p:nvPicPr>
        <p:blipFill>
          <a:blip r:embed="rId2">
            <a:extLst/>
          </a:blip>
          <a:stretch>
            <a:fillRect/>
          </a:stretch>
        </p:blipFill>
        <p:spPr>
          <a:xfrm>
            <a:off x="787400" y="590550"/>
            <a:ext cx="11430000" cy="85725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Colorado Medical Marijuana Registry"/>
          <p:cNvSpPr txBox="1"/>
          <p:nvPr>
            <p:ph type="title"/>
          </p:nvPr>
        </p:nvSpPr>
        <p:spPr>
          <a:prstGeom prst="rect">
            <a:avLst/>
          </a:prstGeom>
        </p:spPr>
        <p:txBody>
          <a:bodyPr/>
          <a:lstStyle>
            <a:lvl1pPr defTabSz="479044">
              <a:defRPr sz="5500">
                <a:effectLst>
                  <a:outerShdw sx="100000" sy="100000" kx="0" ky="0" algn="b" rotWithShape="0" blurRad="12700" dist="10414" dir="16200000">
                    <a:srgbClr val="000000">
                      <a:alpha val="50000"/>
                    </a:srgbClr>
                  </a:outerShdw>
                </a:effectLst>
              </a:defRPr>
            </a:lvl1pPr>
          </a:lstStyle>
          <a:p>
            <a:pPr/>
            <a:r>
              <a:t>Colorado Medical Marijuana Registry</a:t>
            </a:r>
          </a:p>
        </p:txBody>
      </p:sp>
      <p:sp>
        <p:nvSpPr>
          <p:cNvPr id="369" name="January 31, 2018…"/>
          <p:cNvSpPr txBox="1"/>
          <p:nvPr>
            <p:ph type="body" idx="1"/>
          </p:nvPr>
        </p:nvSpPr>
        <p:spPr>
          <a:prstGeom prst="rect">
            <a:avLst/>
          </a:prstGeom>
        </p:spPr>
        <p:txBody>
          <a:bodyPr/>
          <a:lstStyle/>
          <a:p>
            <a:pPr lvl="1" marL="1219200">
              <a:buSzPct val="48100"/>
            </a:pPr>
            <a:r>
              <a:t>January 31, 2018</a:t>
            </a:r>
          </a:p>
          <a:p>
            <a:pPr lvl="1" marL="1219200">
              <a:buSzPct val="48100"/>
            </a:pPr>
            <a:r>
              <a:t>93,095 valid ID cards </a:t>
            </a:r>
          </a:p>
          <a:p>
            <a:pPr lvl="1" marL="1219200">
              <a:buSzPct val="48100"/>
            </a:pPr>
            <a:r>
              <a:t>62% male (?)</a:t>
            </a:r>
          </a:p>
          <a:p>
            <a:pPr lvl="1" marL="1219200">
              <a:buSzPct val="48100"/>
            </a:pPr>
            <a:r>
              <a:t>Average age 44</a:t>
            </a:r>
          </a:p>
          <a:p>
            <a:pPr lvl="1" marL="1219200">
              <a:buSzPct val="48100"/>
            </a:pPr>
            <a:r>
              <a:t>El Paso County:  21%</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Colorado Medical Marijuana Registry…"/>
          <p:cNvSpPr txBox="1"/>
          <p:nvPr>
            <p:ph type="title"/>
          </p:nvPr>
        </p:nvSpPr>
        <p:spPr>
          <a:prstGeom prst="rect">
            <a:avLst/>
          </a:prstGeom>
        </p:spPr>
        <p:txBody>
          <a:bodyPr/>
          <a:lstStyle/>
          <a:p>
            <a:pPr defTabSz="450301">
              <a:defRPr sz="5170">
                <a:effectLst>
                  <a:outerShdw sx="100000" sy="100000" kx="0" ky="0" algn="b" rotWithShape="0" blurRad="11938" dist="9789" dir="16200000">
                    <a:srgbClr val="000000">
                      <a:alpha val="50000"/>
                    </a:srgbClr>
                  </a:outerShdw>
                </a:effectLst>
              </a:defRPr>
            </a:pPr>
            <a:r>
              <a:t>Colorado Medical Marijuana Registry</a:t>
            </a:r>
          </a:p>
          <a:p>
            <a:pPr defTabSz="450301">
              <a:defRPr sz="5170">
                <a:effectLst>
                  <a:outerShdw sx="100000" sy="100000" kx="0" ky="0" algn="b" rotWithShape="0" blurRad="11938" dist="9789" dir="16200000">
                    <a:srgbClr val="000000">
                      <a:alpha val="50000"/>
                    </a:srgbClr>
                  </a:outerShdw>
                </a:effectLst>
              </a:defRPr>
            </a:pPr>
            <a:r>
              <a:t>Disabling Conditions</a:t>
            </a:r>
          </a:p>
        </p:txBody>
      </p:sp>
      <p:sp>
        <p:nvSpPr>
          <p:cNvPr id="372" name="Severe pain:     (93%)…"/>
          <p:cNvSpPr txBox="1"/>
          <p:nvPr>
            <p:ph type="body" idx="1"/>
          </p:nvPr>
        </p:nvSpPr>
        <p:spPr>
          <a:prstGeom prst="rect">
            <a:avLst/>
          </a:prstGeom>
        </p:spPr>
        <p:txBody>
          <a:bodyPr/>
          <a:lstStyle/>
          <a:p>
            <a:pPr lvl="2" marL="1295400">
              <a:buSzPct val="48100"/>
            </a:pPr>
            <a:r>
              <a:t>Severe pain:     (93%)</a:t>
            </a:r>
          </a:p>
          <a:p>
            <a:pPr lvl="1" marL="1168400">
              <a:buSzPct val="48100"/>
            </a:pPr>
            <a:r>
              <a:t> Spasms:           (29%)</a:t>
            </a:r>
          </a:p>
          <a:p>
            <a:pPr lvl="1" marL="1168400">
              <a:buSzPct val="48100"/>
            </a:pPr>
            <a:r>
              <a:t> Nausea:            (13%)</a:t>
            </a:r>
          </a:p>
          <a:p>
            <a:pPr lvl="1" marL="1168400">
              <a:buSzPct val="48100"/>
            </a:pPr>
            <a:r>
              <a:t>Seizure:              (2.8%)</a:t>
            </a:r>
          </a:p>
          <a:p>
            <a:pPr lvl="1" marL="1168400">
              <a:buSzPct val="48100"/>
            </a:pPr>
            <a:r>
              <a:t> Cancer:             (4.4%)</a:t>
            </a:r>
          </a:p>
        </p:txBody>
      </p:sp>
      <p:sp>
        <p:nvSpPr>
          <p:cNvPr id="373" name="https://www.colorado.gov/pacific/sites/default/files/CHED_MMR_Monthly_Report-NOVEMBER-2017.pdf"/>
          <p:cNvSpPr txBox="1"/>
          <p:nvPr/>
        </p:nvSpPr>
        <p:spPr>
          <a:xfrm>
            <a:off x="235845" y="9003489"/>
            <a:ext cx="1129957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0639" indent="40639" algn="l" defTabSz="914400">
              <a:defRPr sz="2000" u="sng">
                <a:uFill>
                  <a:solidFill>
                    <a:srgbClr val="000000"/>
                  </a:solidFill>
                </a:uFill>
              </a:defRPr>
            </a:lvl1pPr>
          </a:lstStyle>
          <a:p>
            <a:pPr/>
            <a:r>
              <a:t>https://www.colorado.gov/pacific/sites/default/files/CHED_MMR_Monthly_Report-NOVEMBER-2017.pdf</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CO MJ Cardholders"/>
          <p:cNvSpPr txBox="1"/>
          <p:nvPr>
            <p:ph type="title"/>
          </p:nvPr>
        </p:nvSpPr>
        <p:spPr>
          <a:prstGeom prst="rect">
            <a:avLst/>
          </a:prstGeom>
        </p:spPr>
        <p:txBody>
          <a:bodyPr/>
          <a:lstStyle/>
          <a:p>
            <a:pPr/>
            <a:r>
              <a:t>CO MJ Cardholders</a:t>
            </a:r>
          </a:p>
        </p:txBody>
      </p:sp>
      <p:graphicFrame>
        <p:nvGraphicFramePr>
          <p:cNvPr id="376" name="2D Line Chart"/>
          <p:cNvGraphicFramePr/>
          <p:nvPr/>
        </p:nvGraphicFramePr>
        <p:xfrm>
          <a:off x="203095" y="2071394"/>
          <a:ext cx="18248236" cy="6394341"/>
        </p:xfrm>
        <a:graphic xmlns:a="http://schemas.openxmlformats.org/drawingml/2006/main">
          <a:graphicData uri="http://schemas.openxmlformats.org/drawingml/2006/chart">
            <c:chart xmlns:c="http://schemas.openxmlformats.org/drawingml/2006/chart" r:id="rId2"/>
          </a:graphicData>
        </a:graphic>
      </p:graphicFrame>
      <p:sp>
        <p:nvSpPr>
          <p:cNvPr id="377" name="Jan 2011"/>
          <p:cNvSpPr txBox="1"/>
          <p:nvPr/>
        </p:nvSpPr>
        <p:spPr>
          <a:xfrm>
            <a:off x="4007301" y="8149332"/>
            <a:ext cx="92143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effectLst>
                  <a:outerShdw sx="100000" sy="100000" kx="0" ky="0" algn="b" rotWithShape="0" blurRad="25400" dist="12700" dir="5400000">
                    <a:srgbClr val="FFFFFF"/>
                  </a:outerShdw>
                </a:effectLst>
                <a:latin typeface="Papyrus"/>
                <a:ea typeface="Papyrus"/>
                <a:cs typeface="Papyrus"/>
                <a:sym typeface="Papyrus"/>
              </a:defRPr>
            </a:lvl1pPr>
          </a:lstStyle>
          <a:p>
            <a:pPr/>
            <a:r>
              <a:t>Jan 2011</a:t>
            </a:r>
          </a:p>
        </p:txBody>
      </p:sp>
      <p:sp>
        <p:nvSpPr>
          <p:cNvPr id="378" name="Jan 2017"/>
          <p:cNvSpPr txBox="1"/>
          <p:nvPr/>
        </p:nvSpPr>
        <p:spPr>
          <a:xfrm>
            <a:off x="10475720" y="8026399"/>
            <a:ext cx="96876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Papyrus"/>
                <a:ea typeface="Papyrus"/>
                <a:cs typeface="Papyrus"/>
                <a:sym typeface="Papyrus"/>
              </a:defRPr>
            </a:lvl1pPr>
          </a:lstStyle>
          <a:p>
            <a:pPr/>
            <a:r>
              <a:t>Jan 2017</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0" name="Screen Shot 2017-09-26 at 7.43.46 PM.png" descr="Screen Shot 2017-09-26 at 7.43.46 PM.png"/>
          <p:cNvPicPr>
            <a:picLocks noChangeAspect="1"/>
          </p:cNvPicPr>
          <p:nvPr/>
        </p:nvPicPr>
        <p:blipFill>
          <a:blip r:embed="rId2">
            <a:extLst/>
          </a:blip>
          <a:stretch>
            <a:fillRect/>
          </a:stretch>
        </p:blipFill>
        <p:spPr>
          <a:xfrm>
            <a:off x="2663833" y="-4813"/>
            <a:ext cx="7677134" cy="8770195"/>
          </a:xfrm>
          <a:prstGeom prst="rect">
            <a:avLst/>
          </a:prstGeom>
          <a:ln w="12700">
            <a:miter lim="400000"/>
          </a:ln>
        </p:spPr>
      </p:pic>
      <p:sp>
        <p:nvSpPr>
          <p:cNvPr id="381" name="https://www.colorado.gov/pacific/sites/default/files/CHED_MMR_Monthly_Report_January-2018.pdf"/>
          <p:cNvSpPr txBox="1"/>
          <p:nvPr/>
        </p:nvSpPr>
        <p:spPr>
          <a:xfrm>
            <a:off x="97777" y="8769350"/>
            <a:ext cx="11938304"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https://www.colorado.gov/pacific/sites/default/files/CHED_MMR_Monthly_Report_January-2018.pdf</a:t>
            </a:r>
          </a:p>
        </p:txBody>
      </p:sp>
      <p:sp>
        <p:nvSpPr>
          <p:cNvPr id="382" name="El Paso:  134…"/>
          <p:cNvSpPr txBox="1"/>
          <p:nvPr/>
        </p:nvSpPr>
        <p:spPr>
          <a:xfrm>
            <a:off x="377177" y="4368799"/>
            <a:ext cx="2084295"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000"/>
            </a:pPr>
            <a:r>
              <a:t>El Paso:  134</a:t>
            </a:r>
          </a:p>
          <a:p>
            <a:pPr algn="l">
              <a:defRPr sz="2000"/>
            </a:pPr>
          </a:p>
          <a:p>
            <a:pPr algn="l">
              <a:defRPr sz="2000"/>
            </a:pPr>
            <a:r>
              <a:t>Denver:   196</a:t>
            </a:r>
          </a:p>
        </p:txBody>
      </p:sp>
      <p:sp>
        <p:nvSpPr>
          <p:cNvPr id="383" name="https://www.colorado.gov/pacific/enforcement/med-licensed-facilities"/>
          <p:cNvSpPr txBox="1"/>
          <p:nvPr/>
        </p:nvSpPr>
        <p:spPr>
          <a:xfrm>
            <a:off x="123177" y="9137650"/>
            <a:ext cx="11323247"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https://www.colorado.gov/pacific/enforcement/med-licensed-facilities</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Plant Based Medications"/>
          <p:cNvSpPr txBox="1"/>
          <p:nvPr>
            <p:ph type="title"/>
          </p:nvPr>
        </p:nvSpPr>
        <p:spPr>
          <a:prstGeom prst="rect">
            <a:avLst/>
          </a:prstGeom>
        </p:spPr>
        <p:txBody>
          <a:bodyPr/>
          <a:lstStyle>
            <a:lvl1pPr defTabSz="566674">
              <a:defRPr sz="7760"/>
            </a:lvl1pPr>
          </a:lstStyle>
          <a:p>
            <a:pPr/>
            <a:r>
              <a:t>Plant Based Medications</a:t>
            </a:r>
          </a:p>
        </p:txBody>
      </p:sp>
      <p:sp>
        <p:nvSpPr>
          <p:cNvPr id="386" name="https://ehp.niehs.nih.gov/11501/"/>
          <p:cNvSpPr txBox="1"/>
          <p:nvPr/>
        </p:nvSpPr>
        <p:spPr>
          <a:xfrm>
            <a:off x="220453" y="8674910"/>
            <a:ext cx="12479457"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000"/>
            </a:lvl1pPr>
          </a:lstStyle>
          <a:p>
            <a:pPr/>
            <a:r>
              <a:t>https://ehp.niehs.nih.gov/11501/</a:t>
            </a:r>
          </a:p>
        </p:txBody>
      </p:sp>
      <p:pic>
        <p:nvPicPr>
          <p:cNvPr id="387" name="ehp.11501.t001.png" descr="ehp.11501.t001.png"/>
          <p:cNvPicPr>
            <a:picLocks noChangeAspect="1"/>
          </p:cNvPicPr>
          <p:nvPr/>
        </p:nvPicPr>
        <p:blipFill>
          <a:blip r:embed="rId2">
            <a:extLst/>
          </a:blip>
          <a:stretch>
            <a:fillRect/>
          </a:stretch>
        </p:blipFill>
        <p:spPr>
          <a:xfrm>
            <a:off x="1380181" y="2162125"/>
            <a:ext cx="10160001" cy="5956301"/>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Medicine"/>
          <p:cNvSpPr txBox="1"/>
          <p:nvPr>
            <p:ph type="title"/>
          </p:nvPr>
        </p:nvSpPr>
        <p:spPr>
          <a:prstGeom prst="rect">
            <a:avLst/>
          </a:prstGeom>
        </p:spPr>
        <p:txBody>
          <a:bodyPr/>
          <a:lstStyle/>
          <a:p>
            <a:pPr/>
            <a:r>
              <a:t>Medicine</a:t>
            </a:r>
          </a:p>
        </p:txBody>
      </p:sp>
      <p:sp>
        <p:nvSpPr>
          <p:cNvPr id="390" name="Drug chemistry must be known and reproducible"/>
          <p:cNvSpPr txBox="1"/>
          <p:nvPr>
            <p:ph type="body" idx="1"/>
          </p:nvPr>
        </p:nvSpPr>
        <p:spPr>
          <a:prstGeom prst="rect">
            <a:avLst/>
          </a:prstGeom>
        </p:spPr>
        <p:txBody>
          <a:bodyPr/>
          <a:lstStyle/>
          <a:p>
            <a:pPr/>
            <a:r>
              <a:rPr>
                <a:solidFill>
                  <a:schemeClr val="accent2">
                    <a:hueOff val="-1342298"/>
                    <a:satOff val="-4651"/>
                    <a:lumOff val="19617"/>
                  </a:schemeClr>
                </a:solidFill>
              </a:rPr>
              <a:t>Drug chemistry</a:t>
            </a:r>
            <a:r>
              <a:t> must be known and reproducible</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Medicine"/>
          <p:cNvSpPr txBox="1"/>
          <p:nvPr>
            <p:ph type="title"/>
          </p:nvPr>
        </p:nvSpPr>
        <p:spPr>
          <a:prstGeom prst="rect">
            <a:avLst/>
          </a:prstGeom>
        </p:spPr>
        <p:txBody>
          <a:bodyPr/>
          <a:lstStyle/>
          <a:p>
            <a:pPr/>
            <a:r>
              <a:t>Medicine</a:t>
            </a:r>
          </a:p>
        </p:txBody>
      </p:sp>
      <p:sp>
        <p:nvSpPr>
          <p:cNvPr id="393" name="Drug chemistry must be known and reproducible…"/>
          <p:cNvSpPr txBox="1"/>
          <p:nvPr>
            <p:ph type="body" idx="1"/>
          </p:nvPr>
        </p:nvSpPr>
        <p:spPr>
          <a:prstGeom prst="rect">
            <a:avLst/>
          </a:prstGeom>
        </p:spPr>
        <p:txBody>
          <a:bodyPr/>
          <a:lstStyle/>
          <a:p>
            <a:pPr/>
            <a:r>
              <a:rPr>
                <a:solidFill>
                  <a:schemeClr val="accent2">
                    <a:hueOff val="-1342298"/>
                    <a:satOff val="-4651"/>
                    <a:lumOff val="19617"/>
                  </a:schemeClr>
                </a:solidFill>
              </a:rPr>
              <a:t>Drug chemistry</a:t>
            </a:r>
            <a:r>
              <a:t> must be known and reproducible</a:t>
            </a:r>
          </a:p>
          <a:p>
            <a:pPr/>
            <a:r>
              <a:t>Must have adequate </a:t>
            </a:r>
            <a:r>
              <a:rPr>
                <a:solidFill>
                  <a:schemeClr val="accent2">
                    <a:hueOff val="-1342298"/>
                    <a:satOff val="-4651"/>
                    <a:lumOff val="19617"/>
                  </a:schemeClr>
                </a:solidFill>
              </a:rPr>
              <a:t>safety studies</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Medicine"/>
          <p:cNvSpPr txBox="1"/>
          <p:nvPr>
            <p:ph type="title"/>
          </p:nvPr>
        </p:nvSpPr>
        <p:spPr>
          <a:prstGeom prst="rect">
            <a:avLst/>
          </a:prstGeom>
        </p:spPr>
        <p:txBody>
          <a:bodyPr/>
          <a:lstStyle/>
          <a:p>
            <a:pPr/>
            <a:r>
              <a:t>Medicine</a:t>
            </a:r>
          </a:p>
        </p:txBody>
      </p:sp>
      <p:sp>
        <p:nvSpPr>
          <p:cNvPr id="396" name="Drug chemistry must be known and reproducible…"/>
          <p:cNvSpPr txBox="1"/>
          <p:nvPr>
            <p:ph type="body" idx="1"/>
          </p:nvPr>
        </p:nvSpPr>
        <p:spPr>
          <a:prstGeom prst="rect">
            <a:avLst/>
          </a:prstGeom>
        </p:spPr>
        <p:txBody>
          <a:bodyPr/>
          <a:lstStyle/>
          <a:p>
            <a:pPr/>
            <a:r>
              <a:rPr>
                <a:solidFill>
                  <a:schemeClr val="accent2">
                    <a:hueOff val="-1342298"/>
                    <a:satOff val="-4651"/>
                    <a:lumOff val="19617"/>
                  </a:schemeClr>
                </a:solidFill>
              </a:rPr>
              <a:t>Drug chemistry </a:t>
            </a:r>
            <a:r>
              <a:t>must be known and reproducible</a:t>
            </a:r>
          </a:p>
          <a:p>
            <a:pPr/>
            <a:r>
              <a:t>Must have adequate </a:t>
            </a:r>
            <a:r>
              <a:rPr>
                <a:solidFill>
                  <a:schemeClr val="accent2">
                    <a:hueOff val="-1342298"/>
                    <a:satOff val="-4651"/>
                    <a:lumOff val="19617"/>
                  </a:schemeClr>
                </a:solidFill>
              </a:rPr>
              <a:t>safety studies</a:t>
            </a:r>
          </a:p>
          <a:p>
            <a:pPr/>
            <a:r>
              <a:rPr>
                <a:solidFill>
                  <a:schemeClr val="accent2">
                    <a:hueOff val="-1342298"/>
                    <a:satOff val="-4651"/>
                    <a:lumOff val="19617"/>
                  </a:schemeClr>
                </a:solidFill>
              </a:rPr>
              <a:t>Efficacy must be proven</a:t>
            </a:r>
            <a:r>
              <a:t> with well controlled studies</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Medicine"/>
          <p:cNvSpPr txBox="1"/>
          <p:nvPr>
            <p:ph type="title"/>
          </p:nvPr>
        </p:nvSpPr>
        <p:spPr>
          <a:prstGeom prst="rect">
            <a:avLst/>
          </a:prstGeom>
        </p:spPr>
        <p:txBody>
          <a:bodyPr/>
          <a:lstStyle/>
          <a:p>
            <a:pPr/>
            <a:r>
              <a:t>Medicine</a:t>
            </a:r>
          </a:p>
        </p:txBody>
      </p:sp>
      <p:sp>
        <p:nvSpPr>
          <p:cNvPr id="399" name="Drug chemistry must be known and reproducible…"/>
          <p:cNvSpPr txBox="1"/>
          <p:nvPr>
            <p:ph type="body" idx="1"/>
          </p:nvPr>
        </p:nvSpPr>
        <p:spPr>
          <a:prstGeom prst="rect">
            <a:avLst/>
          </a:prstGeom>
        </p:spPr>
        <p:txBody>
          <a:bodyPr/>
          <a:lstStyle/>
          <a:p>
            <a:pPr/>
            <a:r>
              <a:rPr>
                <a:solidFill>
                  <a:schemeClr val="accent2">
                    <a:hueOff val="-1342298"/>
                    <a:satOff val="-4651"/>
                    <a:lumOff val="19617"/>
                  </a:schemeClr>
                </a:solidFill>
              </a:rPr>
              <a:t>Drug chemistry</a:t>
            </a:r>
            <a:r>
              <a:t> must be known and reproducible</a:t>
            </a:r>
          </a:p>
          <a:p>
            <a:pPr/>
            <a:r>
              <a:t>Must have adequate </a:t>
            </a:r>
            <a:r>
              <a:rPr>
                <a:solidFill>
                  <a:schemeClr val="accent2">
                    <a:hueOff val="-1342298"/>
                    <a:satOff val="-4651"/>
                    <a:lumOff val="19617"/>
                  </a:schemeClr>
                </a:solidFill>
              </a:rPr>
              <a:t>safety studies</a:t>
            </a:r>
          </a:p>
          <a:p>
            <a:pPr/>
            <a:r>
              <a:rPr>
                <a:solidFill>
                  <a:schemeClr val="accent2">
                    <a:hueOff val="-1342298"/>
                    <a:satOff val="-4651"/>
                    <a:lumOff val="19617"/>
                  </a:schemeClr>
                </a:solidFill>
              </a:rPr>
              <a:t>Efficacy must be proven</a:t>
            </a:r>
            <a:r>
              <a:t> with well controlled studies</a:t>
            </a:r>
          </a:p>
          <a:p>
            <a:pPr/>
            <a:r>
              <a:t>Must be </a:t>
            </a:r>
            <a:r>
              <a:rPr>
                <a:solidFill>
                  <a:schemeClr val="accent2">
                    <a:hueOff val="-1342298"/>
                    <a:satOff val="-4651"/>
                    <a:lumOff val="19617"/>
                  </a:schemeClr>
                </a:solidFill>
              </a:rPr>
              <a:t>accepted</a:t>
            </a:r>
            <a:r>
              <a:t> by qualified experts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THC.jpeg" descr="THC.jpeg"/>
          <p:cNvPicPr>
            <a:picLocks noChangeAspect="1"/>
          </p:cNvPicPr>
          <p:nvPr/>
        </p:nvPicPr>
        <p:blipFill>
          <a:blip r:embed="rId2">
            <a:extLst/>
          </a:blip>
          <a:stretch>
            <a:fillRect/>
          </a:stretch>
        </p:blipFill>
        <p:spPr>
          <a:xfrm>
            <a:off x="3792818" y="6616104"/>
            <a:ext cx="5095611" cy="2873227"/>
          </a:xfrm>
          <a:prstGeom prst="rect">
            <a:avLst/>
          </a:prstGeom>
          <a:ln w="12700">
            <a:miter lim="400000"/>
          </a:ln>
        </p:spPr>
      </p:pic>
      <p:pic>
        <p:nvPicPr>
          <p:cNvPr id="152" name="Marinol.jpeg" descr="Marinol.jpeg"/>
          <p:cNvPicPr>
            <a:picLocks noChangeAspect="1"/>
          </p:cNvPicPr>
          <p:nvPr/>
        </p:nvPicPr>
        <p:blipFill>
          <a:blip r:embed="rId3">
            <a:extLst/>
          </a:blip>
          <a:stretch>
            <a:fillRect/>
          </a:stretch>
        </p:blipFill>
        <p:spPr>
          <a:xfrm>
            <a:off x="3817280" y="3675270"/>
            <a:ext cx="5046687" cy="2724480"/>
          </a:xfrm>
          <a:prstGeom prst="rect">
            <a:avLst/>
          </a:prstGeom>
          <a:ln w="12700">
            <a:miter lim="400000"/>
          </a:ln>
        </p:spPr>
      </p:pic>
      <p:pic>
        <p:nvPicPr>
          <p:cNvPr id="153" name="CBD.jpeg" descr="CBD.jpeg"/>
          <p:cNvPicPr>
            <a:picLocks noChangeAspect="1"/>
          </p:cNvPicPr>
          <p:nvPr/>
        </p:nvPicPr>
        <p:blipFill>
          <a:blip r:embed="rId4">
            <a:extLst/>
          </a:blip>
          <a:stretch>
            <a:fillRect/>
          </a:stretch>
        </p:blipFill>
        <p:spPr>
          <a:xfrm>
            <a:off x="3817280" y="750937"/>
            <a:ext cx="5046687" cy="2707978"/>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Medicine"/>
          <p:cNvSpPr txBox="1"/>
          <p:nvPr>
            <p:ph type="title"/>
          </p:nvPr>
        </p:nvSpPr>
        <p:spPr>
          <a:prstGeom prst="rect">
            <a:avLst/>
          </a:prstGeom>
        </p:spPr>
        <p:txBody>
          <a:bodyPr/>
          <a:lstStyle/>
          <a:p>
            <a:pPr/>
            <a:r>
              <a:t>Medicine</a:t>
            </a:r>
          </a:p>
        </p:txBody>
      </p:sp>
      <p:sp>
        <p:nvSpPr>
          <p:cNvPr id="402" name="Drug chemistry must be known and reproducible…"/>
          <p:cNvSpPr txBox="1"/>
          <p:nvPr>
            <p:ph type="body" idx="1"/>
          </p:nvPr>
        </p:nvSpPr>
        <p:spPr>
          <a:xfrm>
            <a:off x="952500" y="2597150"/>
            <a:ext cx="11099800" cy="6286500"/>
          </a:xfrm>
          <a:prstGeom prst="rect">
            <a:avLst/>
          </a:prstGeom>
        </p:spPr>
        <p:txBody>
          <a:bodyPr/>
          <a:lstStyle/>
          <a:p>
            <a:pPr marL="452627" indent="-452627" defTabSz="578358">
              <a:spcBef>
                <a:spcPts val="4100"/>
              </a:spcBef>
              <a:defRPr sz="3762"/>
            </a:pPr>
            <a:r>
              <a:rPr>
                <a:solidFill>
                  <a:schemeClr val="accent2">
                    <a:hueOff val="-1342298"/>
                    <a:satOff val="-4651"/>
                    <a:lumOff val="19617"/>
                  </a:schemeClr>
                </a:solidFill>
              </a:rPr>
              <a:t>Drug chemistry</a:t>
            </a:r>
            <a:r>
              <a:t> must be known and reproducible</a:t>
            </a:r>
          </a:p>
          <a:p>
            <a:pPr marL="452627" indent="-452627" defTabSz="578358">
              <a:spcBef>
                <a:spcPts val="4100"/>
              </a:spcBef>
              <a:defRPr sz="3762"/>
            </a:pPr>
            <a:r>
              <a:t>Must have adequate </a:t>
            </a:r>
            <a:r>
              <a:rPr>
                <a:solidFill>
                  <a:schemeClr val="accent2">
                    <a:hueOff val="-1342298"/>
                    <a:satOff val="-4651"/>
                    <a:lumOff val="19617"/>
                  </a:schemeClr>
                </a:solidFill>
              </a:rPr>
              <a:t>safety studies</a:t>
            </a:r>
          </a:p>
          <a:p>
            <a:pPr marL="452627" indent="-452627" defTabSz="578358">
              <a:spcBef>
                <a:spcPts val="4100"/>
              </a:spcBef>
              <a:defRPr sz="3762"/>
            </a:pPr>
            <a:r>
              <a:rPr>
                <a:solidFill>
                  <a:schemeClr val="accent2">
                    <a:hueOff val="-1342298"/>
                    <a:satOff val="-4651"/>
                    <a:lumOff val="19617"/>
                  </a:schemeClr>
                </a:solidFill>
              </a:rPr>
              <a:t>Efficacy must be proven</a:t>
            </a:r>
            <a:r>
              <a:t> with well controlled studies</a:t>
            </a:r>
          </a:p>
          <a:p>
            <a:pPr marL="452627" indent="-452627" defTabSz="578358">
              <a:spcBef>
                <a:spcPts val="4100"/>
              </a:spcBef>
              <a:defRPr sz="3762"/>
            </a:pPr>
            <a:r>
              <a:t>Must be </a:t>
            </a:r>
            <a:r>
              <a:rPr>
                <a:solidFill>
                  <a:schemeClr val="accent2">
                    <a:hueOff val="-1342298"/>
                    <a:satOff val="-4651"/>
                    <a:lumOff val="19617"/>
                  </a:schemeClr>
                </a:solidFill>
              </a:rPr>
              <a:t>accepted</a:t>
            </a:r>
            <a:r>
              <a:t> by qualified experts</a:t>
            </a:r>
          </a:p>
          <a:p>
            <a:pPr marL="452627" indent="-452627" defTabSz="578358">
              <a:spcBef>
                <a:spcPts val="4100"/>
              </a:spcBef>
              <a:defRPr sz="3762"/>
            </a:pPr>
            <a:r>
              <a:t>Scientific evidence must be </a:t>
            </a:r>
            <a:r>
              <a:rPr>
                <a:solidFill>
                  <a:schemeClr val="accent2">
                    <a:hueOff val="-1342298"/>
                    <a:satOff val="-4651"/>
                    <a:lumOff val="19617"/>
                  </a:schemeClr>
                </a:solidFill>
              </a:rPr>
              <a:t>widely available</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We will use [medical marijuana] as a red-herring to give marijuana a good name.”…"/>
          <p:cNvSpPr txBox="1"/>
          <p:nvPr>
            <p:ph type="body" idx="1"/>
          </p:nvPr>
        </p:nvSpPr>
        <p:spPr>
          <a:xfrm>
            <a:off x="761998" y="2705100"/>
            <a:ext cx="11437908" cy="5422900"/>
          </a:xfrm>
          <a:prstGeom prst="rect">
            <a:avLst/>
          </a:prstGeom>
        </p:spPr>
        <p:txBody>
          <a:bodyPr/>
          <a:lstStyle/>
          <a:p>
            <a:pPr marL="0" indent="0" algn="ctr">
              <a:buSzTx/>
              <a:buFont typeface="Wingdings 2"/>
              <a:buNone/>
              <a:defRPr b="1" sz="4800">
                <a:solidFill>
                  <a:srgbClr val="000000"/>
                </a:solidFill>
                <a:uFill>
                  <a:solidFill>
                    <a:srgbClr val="000000"/>
                  </a:solidFill>
                </a:uFill>
                <a:latin typeface="Georgia"/>
                <a:ea typeface="Georgia"/>
                <a:cs typeface="Georgia"/>
                <a:sym typeface="Georgia"/>
              </a:defRPr>
            </a:pPr>
            <a:r>
              <a:t>“We will use [medical marijuana] as a red-herring to give marijuana a good name.” </a:t>
            </a:r>
          </a:p>
          <a:p>
            <a:pPr marL="0" indent="0" algn="ctr">
              <a:buSzTx/>
              <a:buFont typeface="Wingdings 2"/>
              <a:buNone/>
              <a:defRPr b="1" sz="4800">
                <a:solidFill>
                  <a:srgbClr val="000000"/>
                </a:solidFill>
                <a:uFill>
                  <a:solidFill>
                    <a:srgbClr val="000000"/>
                  </a:solidFill>
                </a:uFill>
                <a:latin typeface="Georgia"/>
                <a:ea typeface="Georgia"/>
                <a:cs typeface="Georgia"/>
                <a:sym typeface="Georgia"/>
              </a:defRPr>
            </a:pPr>
          </a:p>
          <a:p>
            <a:pPr marL="0" indent="0" algn="ctr">
              <a:buSzTx/>
              <a:buFont typeface="Wingdings 2"/>
              <a:buNone/>
              <a:defRPr b="1" sz="4800">
                <a:solidFill>
                  <a:srgbClr val="000000"/>
                </a:solidFill>
                <a:uFill>
                  <a:solidFill>
                    <a:srgbClr val="000000"/>
                  </a:solidFill>
                </a:uFill>
                <a:latin typeface="Georgia"/>
                <a:ea typeface="Georgia"/>
                <a:cs typeface="Georgia"/>
                <a:sym typeface="Georgia"/>
              </a:defRPr>
            </a:pPr>
            <a:r>
              <a:t>—Keith </a:t>
            </a:r>
            <a:r>
              <a:rPr i="1"/>
              <a:t>Stroup, head of NORML to the </a:t>
            </a:r>
            <a:r>
              <a:t>Emory Wheel, </a:t>
            </a:r>
            <a:r>
              <a:rPr i="1"/>
              <a:t>1979 </a:t>
            </a:r>
          </a:p>
        </p:txBody>
      </p:sp>
      <p:sp>
        <p:nvSpPr>
          <p:cNvPr id="405" name="Medical Marijuana"/>
          <p:cNvSpPr txBox="1"/>
          <p:nvPr>
            <p:ph type="title"/>
          </p:nvPr>
        </p:nvSpPr>
        <p:spPr>
          <a:xfrm>
            <a:off x="781189" y="152995"/>
            <a:ext cx="11437908" cy="1901452"/>
          </a:xfrm>
          <a:prstGeom prst="rect">
            <a:avLst/>
          </a:prstGeom>
        </p:spPr>
        <p:txBody>
          <a:bodyPr/>
          <a:lstStyle>
            <a:lvl1pPr>
              <a:defRPr b="1">
                <a:solidFill>
                  <a:srgbClr val="008F00"/>
                </a:solidFill>
                <a:uFill>
                  <a:solidFill>
                    <a:srgbClr val="008F00"/>
                  </a:solidFill>
                </a:uFill>
                <a:latin typeface="Georgia"/>
                <a:ea typeface="Georgia"/>
                <a:cs typeface="Georgia"/>
                <a:sym typeface="Georgia"/>
              </a:defRPr>
            </a:lvl1pPr>
          </a:lstStyle>
          <a:p>
            <a:pPr/>
            <a:r>
              <a:t>Medical Marijuana</a:t>
            </a:r>
          </a:p>
        </p:txBody>
      </p:sp>
      <p:sp>
        <p:nvSpPr>
          <p:cNvPr id="406" name="NFIA/Emory Wheel Entertainment Staff, 6 February 1979"/>
          <p:cNvSpPr txBox="1"/>
          <p:nvPr/>
        </p:nvSpPr>
        <p:spPr>
          <a:xfrm>
            <a:off x="160551" y="8834373"/>
            <a:ext cx="5448950" cy="317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defRPr sz="1600">
                <a:solidFill>
                  <a:srgbClr val="000000"/>
                </a:solidFill>
                <a:uFill>
                  <a:solidFill>
                    <a:srgbClr val="000000"/>
                  </a:solidFill>
                </a:uFill>
                <a:latin typeface="Georgia"/>
                <a:ea typeface="Georgia"/>
                <a:cs typeface="Georgia"/>
                <a:sym typeface="Georgia"/>
              </a:defRPr>
            </a:lvl1pPr>
          </a:lstStyle>
          <a:p>
            <a:pPr/>
            <a:r>
              <a:t>NFIA/Emory Wheel Entertainment Staff, 6 February 1979</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8" name="13512062_1032603466832273_4482569031559739842_n.png" descr="13512062_1032603466832273_4482569031559739842_n.png"/>
          <p:cNvPicPr>
            <a:picLocks noChangeAspect="1"/>
          </p:cNvPicPr>
          <p:nvPr/>
        </p:nvPicPr>
        <p:blipFill>
          <a:blip r:embed="rId2">
            <a:extLst/>
          </a:blip>
          <a:stretch>
            <a:fillRect/>
          </a:stretch>
        </p:blipFill>
        <p:spPr>
          <a:xfrm>
            <a:off x="2176935" y="551335"/>
            <a:ext cx="8650930" cy="865093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0" name="tmp9A58_thumb.png" descr="tmp9A58_thumb.png"/>
          <p:cNvPicPr>
            <a:picLocks noChangeAspect="1"/>
          </p:cNvPicPr>
          <p:nvPr/>
        </p:nvPicPr>
        <p:blipFill>
          <a:blip r:embed="rId2">
            <a:extLst/>
          </a:blip>
          <a:stretch>
            <a:fillRect/>
          </a:stretch>
        </p:blipFill>
        <p:spPr>
          <a:xfrm>
            <a:off x="1394277" y="1060673"/>
            <a:ext cx="10216246" cy="7632254"/>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Medicine"/>
          <p:cNvSpPr txBox="1"/>
          <p:nvPr>
            <p:ph type="title"/>
          </p:nvPr>
        </p:nvSpPr>
        <p:spPr>
          <a:prstGeom prst="rect">
            <a:avLst/>
          </a:prstGeom>
        </p:spPr>
        <p:txBody>
          <a:bodyPr/>
          <a:lstStyle/>
          <a:p>
            <a:pPr/>
            <a:r>
              <a:t>Medicine</a:t>
            </a:r>
          </a:p>
        </p:txBody>
      </p:sp>
      <p:sp>
        <p:nvSpPr>
          <p:cNvPr id="413" name="Pain of different origins do not necessarily respond the same to different medications…"/>
          <p:cNvSpPr txBox="1"/>
          <p:nvPr>
            <p:ph type="body" idx="1"/>
          </p:nvPr>
        </p:nvSpPr>
        <p:spPr>
          <a:xfrm>
            <a:off x="952500" y="2165738"/>
            <a:ext cx="11099800" cy="7149324"/>
          </a:xfrm>
          <a:prstGeom prst="rect">
            <a:avLst/>
          </a:prstGeom>
        </p:spPr>
        <p:txBody>
          <a:bodyPr/>
          <a:lstStyle/>
          <a:p>
            <a:pPr marL="0" indent="0" defTabSz="457200">
              <a:spcBef>
                <a:spcPts val="0"/>
              </a:spcBef>
              <a:buSzTx/>
              <a:buNone/>
              <a:defRPr sz="3200"/>
            </a:pPr>
            <a:r>
              <a:t>Pain of </a:t>
            </a:r>
            <a:r>
              <a:rPr>
                <a:solidFill>
                  <a:schemeClr val="accent2">
                    <a:hueOff val="-1342298"/>
                    <a:satOff val="-4651"/>
                    <a:lumOff val="19617"/>
                  </a:schemeClr>
                </a:solidFill>
              </a:rPr>
              <a:t>different origins</a:t>
            </a:r>
            <a:r>
              <a:t> do not necessarily respond the same to different medications</a:t>
            </a:r>
          </a:p>
          <a:p>
            <a:pPr marL="0" indent="0" defTabSz="457200">
              <a:spcBef>
                <a:spcPts val="0"/>
              </a:spcBef>
              <a:buSzTx/>
              <a:buNone/>
              <a:defRPr sz="3200"/>
            </a:pPr>
          </a:p>
          <a:p>
            <a:pPr marL="0" indent="0" defTabSz="457200">
              <a:spcBef>
                <a:spcPts val="0"/>
              </a:spcBef>
              <a:buSzTx/>
              <a:buNone/>
              <a:defRPr sz="3200"/>
            </a:pPr>
            <a:r>
              <a:t>Cannabis is a </a:t>
            </a:r>
            <a:r>
              <a:rPr>
                <a:solidFill>
                  <a:schemeClr val="accent2">
                    <a:hueOff val="-1342298"/>
                    <a:satOff val="-4651"/>
                    <a:lumOff val="19617"/>
                  </a:schemeClr>
                </a:solidFill>
              </a:rPr>
              <a:t>generic substance </a:t>
            </a:r>
            <a:r>
              <a:t> that has no defined dose, purity, or how it should be used </a:t>
            </a:r>
          </a:p>
          <a:p>
            <a:pPr lvl="1" marL="0" indent="228600" defTabSz="457200">
              <a:spcBef>
                <a:spcPts val="0"/>
              </a:spcBef>
              <a:buSzTx/>
              <a:buNone/>
              <a:defRPr sz="3200"/>
            </a:pPr>
          </a:p>
          <a:p>
            <a:pPr lvl="1" marL="0" indent="228600" defTabSz="457200">
              <a:spcBef>
                <a:spcPts val="0"/>
              </a:spcBef>
              <a:buSzTx/>
              <a:buNone/>
              <a:defRPr sz="3200"/>
            </a:pPr>
            <a:r>
              <a:rPr>
                <a:solidFill>
                  <a:schemeClr val="accent2">
                    <a:hueOff val="-1342298"/>
                    <a:satOff val="-4651"/>
                    <a:lumOff val="19617"/>
                  </a:schemeClr>
                </a:solidFill>
              </a:rPr>
              <a:t>Dispensary cannabis</a:t>
            </a:r>
            <a:r>
              <a:t> can contain over 750 different compounds in comparison with cannabinoids</a:t>
            </a:r>
          </a:p>
          <a:p>
            <a:pPr lvl="1" marL="0" indent="228600" defTabSz="457200">
              <a:spcBef>
                <a:spcPts val="0"/>
              </a:spcBef>
              <a:buSzTx/>
              <a:buNone/>
              <a:defRPr sz="3200"/>
            </a:pPr>
            <a:r>
              <a:t> </a:t>
            </a:r>
          </a:p>
          <a:p>
            <a:pPr lvl="1" marL="0" indent="228600" defTabSz="457200">
              <a:spcBef>
                <a:spcPts val="0"/>
              </a:spcBef>
              <a:buSzTx/>
              <a:buNone/>
              <a:defRPr sz="3200"/>
            </a:pPr>
            <a:r>
              <a:rPr>
                <a:solidFill>
                  <a:schemeClr val="accent2">
                    <a:hueOff val="-1342298"/>
                    <a:satOff val="-4651"/>
                    <a:lumOff val="19617"/>
                  </a:schemeClr>
                </a:solidFill>
              </a:rPr>
              <a:t>Cannabinoids</a:t>
            </a:r>
            <a:r>
              <a:t> are isolated from the plant or created in a laboratory.</a:t>
            </a:r>
          </a:p>
          <a:p>
            <a:pPr marL="0" indent="0" defTabSz="457200">
              <a:spcBef>
                <a:spcPts val="0"/>
              </a:spcBef>
              <a:buSzTx/>
              <a:buNone/>
              <a:defRPr sz="2500"/>
            </a:pPr>
            <a:r>
              <a:t>  </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Medicine"/>
          <p:cNvSpPr txBox="1"/>
          <p:nvPr>
            <p:ph type="title"/>
          </p:nvPr>
        </p:nvSpPr>
        <p:spPr>
          <a:prstGeom prst="rect">
            <a:avLst/>
          </a:prstGeom>
        </p:spPr>
        <p:txBody>
          <a:bodyPr/>
          <a:lstStyle/>
          <a:p>
            <a:pPr/>
            <a:r>
              <a:t>Medicine</a:t>
            </a:r>
          </a:p>
        </p:txBody>
      </p:sp>
      <p:pic>
        <p:nvPicPr>
          <p:cNvPr id="416" name="Screen Shot 2016-10-06 at 4.43.07 PM.png" descr="Screen Shot 2016-10-06 at 4.43.07 PM.png"/>
          <p:cNvPicPr>
            <a:picLocks noChangeAspect="1"/>
          </p:cNvPicPr>
          <p:nvPr/>
        </p:nvPicPr>
        <p:blipFill>
          <a:blip r:embed="rId2">
            <a:extLst/>
          </a:blip>
          <a:stretch>
            <a:fillRect/>
          </a:stretch>
        </p:blipFill>
        <p:spPr>
          <a:xfrm>
            <a:off x="2279028" y="2649976"/>
            <a:ext cx="8446744" cy="6503245"/>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Medicine"/>
          <p:cNvSpPr txBox="1"/>
          <p:nvPr>
            <p:ph type="title"/>
          </p:nvPr>
        </p:nvSpPr>
        <p:spPr>
          <a:prstGeom prst="rect">
            <a:avLst/>
          </a:prstGeom>
        </p:spPr>
        <p:txBody>
          <a:bodyPr/>
          <a:lstStyle/>
          <a:p>
            <a:pPr/>
            <a:r>
              <a:t>Medicine</a:t>
            </a:r>
          </a:p>
        </p:txBody>
      </p:sp>
      <p:pic>
        <p:nvPicPr>
          <p:cNvPr id="419" name="Screen Shot 2016-09-21 at 3.26.46 PM.png" descr="Screen Shot 2016-09-21 at 3.26.46 PM.png"/>
          <p:cNvPicPr>
            <a:picLocks noChangeAspect="1"/>
          </p:cNvPicPr>
          <p:nvPr/>
        </p:nvPicPr>
        <p:blipFill>
          <a:blip r:embed="rId2">
            <a:extLst/>
          </a:blip>
          <a:stretch>
            <a:fillRect/>
          </a:stretch>
        </p:blipFill>
        <p:spPr>
          <a:xfrm>
            <a:off x="1564421" y="2302891"/>
            <a:ext cx="9875958" cy="6511463"/>
          </a:xfrm>
          <a:prstGeom prst="rect">
            <a:avLst/>
          </a:prstGeom>
          <a:ln w="12700">
            <a:miter lim="400000"/>
          </a:ln>
        </p:spPr>
      </p:pic>
      <p:sp>
        <p:nvSpPr>
          <p:cNvPr id="420" name="http://www.thecannabist.co/?s=medicine"/>
          <p:cNvSpPr txBox="1"/>
          <p:nvPr/>
        </p:nvSpPr>
        <p:spPr>
          <a:xfrm>
            <a:off x="389066" y="9031591"/>
            <a:ext cx="1176072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3" invalidUrl="" action="" tgtFrame="" tooltip="" history="1" highlightClick="0" endSnd="0"/>
              </a:defRPr>
            </a:lvl1pPr>
          </a:lstStyle>
          <a:p>
            <a:pPr>
              <a:defRPr u="none"/>
            </a:pPr>
            <a:r>
              <a:rPr u="sng">
                <a:hlinkClick r:id="rId3" invalidUrl="" action="" tgtFrame="" tooltip="" history="1" highlightClick="0" endSnd="0"/>
              </a:rPr>
              <a:t>http://www.thecannabist.co/?s=medicine</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Medicine"/>
          <p:cNvSpPr txBox="1"/>
          <p:nvPr>
            <p:ph type="title"/>
          </p:nvPr>
        </p:nvSpPr>
        <p:spPr>
          <a:prstGeom prst="rect">
            <a:avLst/>
          </a:prstGeom>
        </p:spPr>
        <p:txBody>
          <a:bodyPr/>
          <a:lstStyle/>
          <a:p>
            <a:pPr/>
            <a:r>
              <a:t>Medicine</a:t>
            </a:r>
          </a:p>
        </p:txBody>
      </p:sp>
      <p:pic>
        <p:nvPicPr>
          <p:cNvPr id="423" name="Screen Shot 2016-09-21 at 3.39.03 PM.png" descr="Screen Shot 2016-09-21 at 3.39.03 PM.png"/>
          <p:cNvPicPr>
            <a:picLocks noChangeAspect="1"/>
          </p:cNvPicPr>
          <p:nvPr/>
        </p:nvPicPr>
        <p:blipFill>
          <a:blip r:embed="rId2">
            <a:extLst/>
          </a:blip>
          <a:stretch>
            <a:fillRect/>
          </a:stretch>
        </p:blipFill>
        <p:spPr>
          <a:xfrm>
            <a:off x="2317422" y="2327320"/>
            <a:ext cx="8369956" cy="6246604"/>
          </a:xfrm>
          <a:prstGeom prst="rect">
            <a:avLst/>
          </a:prstGeom>
          <a:ln w="12700">
            <a:miter lim="400000"/>
          </a:ln>
        </p:spPr>
      </p:pic>
      <p:sp>
        <p:nvSpPr>
          <p:cNvPr id="424" name="http://www.thecannabist.co/?s=medicine"/>
          <p:cNvSpPr txBox="1"/>
          <p:nvPr/>
        </p:nvSpPr>
        <p:spPr>
          <a:xfrm>
            <a:off x="531738" y="8888918"/>
            <a:ext cx="10976275"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u="sng">
                <a:hlinkClick r:id="rId3" invalidUrl="" action="" tgtFrame="" tooltip="" history="1" highlightClick="0" endSnd="0"/>
              </a:defRPr>
            </a:lvl1pPr>
          </a:lstStyle>
          <a:p>
            <a:pPr>
              <a:defRPr u="none"/>
            </a:pPr>
            <a:r>
              <a:rPr u="sng">
                <a:hlinkClick r:id="rId3" invalidUrl="" action="" tgtFrame="" tooltip="" history="1" highlightClick="0" endSnd="0"/>
              </a:rPr>
              <a:t>http://www.thecannabist.co/?s=medicine</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Medicine"/>
          <p:cNvSpPr txBox="1"/>
          <p:nvPr>
            <p:ph type="title"/>
          </p:nvPr>
        </p:nvSpPr>
        <p:spPr>
          <a:prstGeom prst="rect">
            <a:avLst/>
          </a:prstGeom>
        </p:spPr>
        <p:txBody>
          <a:bodyPr/>
          <a:lstStyle/>
          <a:p>
            <a:pPr/>
            <a:r>
              <a:t>Medicine</a:t>
            </a:r>
          </a:p>
        </p:txBody>
      </p:sp>
      <p:pic>
        <p:nvPicPr>
          <p:cNvPr id="427" name="Screen Shot 2017-05-30 at 9.47.57 AM.png" descr="Screen Shot 2017-05-30 at 9.47.57 AM.png"/>
          <p:cNvPicPr>
            <a:picLocks noChangeAspect="1"/>
          </p:cNvPicPr>
          <p:nvPr/>
        </p:nvPicPr>
        <p:blipFill>
          <a:blip r:embed="rId2">
            <a:extLst/>
          </a:blip>
          <a:stretch>
            <a:fillRect/>
          </a:stretch>
        </p:blipFill>
        <p:spPr>
          <a:xfrm>
            <a:off x="2816489" y="2867751"/>
            <a:ext cx="7371822" cy="5745298"/>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Medicine"/>
          <p:cNvSpPr txBox="1"/>
          <p:nvPr>
            <p:ph type="title"/>
          </p:nvPr>
        </p:nvSpPr>
        <p:spPr>
          <a:prstGeom prst="rect">
            <a:avLst/>
          </a:prstGeom>
        </p:spPr>
        <p:txBody>
          <a:bodyPr/>
          <a:lstStyle/>
          <a:p>
            <a:pPr/>
            <a:r>
              <a:t>Medicine</a:t>
            </a:r>
          </a:p>
        </p:txBody>
      </p:sp>
      <p:pic>
        <p:nvPicPr>
          <p:cNvPr id="430" name="Screen Shot 2017-05-31 at 6.18.07 PM.png" descr="Screen Shot 2017-05-31 at 6.18.07 PM.png"/>
          <p:cNvPicPr>
            <a:picLocks noChangeAspect="1"/>
          </p:cNvPicPr>
          <p:nvPr/>
        </p:nvPicPr>
        <p:blipFill>
          <a:blip r:embed="rId2">
            <a:extLst/>
          </a:blip>
          <a:stretch>
            <a:fillRect/>
          </a:stretch>
        </p:blipFill>
        <p:spPr>
          <a:xfrm>
            <a:off x="2365811" y="2897339"/>
            <a:ext cx="8273178" cy="611304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 name="THC.jpeg" descr="THC.jpeg"/>
          <p:cNvPicPr>
            <a:picLocks noChangeAspect="1"/>
          </p:cNvPicPr>
          <p:nvPr/>
        </p:nvPicPr>
        <p:blipFill>
          <a:blip r:embed="rId2">
            <a:extLst/>
          </a:blip>
          <a:stretch>
            <a:fillRect/>
          </a:stretch>
        </p:blipFill>
        <p:spPr>
          <a:xfrm>
            <a:off x="3792818" y="6616104"/>
            <a:ext cx="5095611" cy="2873227"/>
          </a:xfrm>
          <a:prstGeom prst="rect">
            <a:avLst/>
          </a:prstGeom>
          <a:ln w="12700">
            <a:miter lim="400000"/>
          </a:ln>
        </p:spPr>
      </p:pic>
      <p:pic>
        <p:nvPicPr>
          <p:cNvPr id="156" name="Marinol.jpeg" descr="Marinol.jpeg"/>
          <p:cNvPicPr>
            <a:picLocks noChangeAspect="1"/>
          </p:cNvPicPr>
          <p:nvPr/>
        </p:nvPicPr>
        <p:blipFill>
          <a:blip r:embed="rId3">
            <a:extLst/>
          </a:blip>
          <a:stretch>
            <a:fillRect/>
          </a:stretch>
        </p:blipFill>
        <p:spPr>
          <a:xfrm>
            <a:off x="3817280" y="3675270"/>
            <a:ext cx="5046687" cy="2724480"/>
          </a:xfrm>
          <a:prstGeom prst="rect">
            <a:avLst/>
          </a:prstGeom>
          <a:ln w="12700">
            <a:miter lim="400000"/>
          </a:ln>
        </p:spPr>
      </p:pic>
      <p:pic>
        <p:nvPicPr>
          <p:cNvPr id="157" name="CBD.jpeg" descr="CBD.jpeg"/>
          <p:cNvPicPr>
            <a:picLocks noChangeAspect="1"/>
          </p:cNvPicPr>
          <p:nvPr/>
        </p:nvPicPr>
        <p:blipFill>
          <a:blip r:embed="rId4">
            <a:extLst/>
          </a:blip>
          <a:stretch>
            <a:fillRect/>
          </a:stretch>
        </p:blipFill>
        <p:spPr>
          <a:xfrm>
            <a:off x="3817280" y="750937"/>
            <a:ext cx="5046687" cy="2707978"/>
          </a:xfrm>
          <a:prstGeom prst="rect">
            <a:avLst/>
          </a:prstGeom>
          <a:ln w="12700">
            <a:miter lim="400000"/>
          </a:ln>
        </p:spPr>
      </p:pic>
      <p:sp>
        <p:nvSpPr>
          <p:cNvPr id="158" name="THC"/>
          <p:cNvSpPr txBox="1"/>
          <p:nvPr/>
        </p:nvSpPr>
        <p:spPr>
          <a:xfrm>
            <a:off x="10217149" y="7550149"/>
            <a:ext cx="107950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THC</a:t>
            </a:r>
          </a:p>
        </p:txBody>
      </p:sp>
      <p:sp>
        <p:nvSpPr>
          <p:cNvPr id="159" name="CBD"/>
          <p:cNvSpPr txBox="1"/>
          <p:nvPr/>
        </p:nvSpPr>
        <p:spPr>
          <a:xfrm>
            <a:off x="10190365" y="1762025"/>
            <a:ext cx="113307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CBD</a:t>
            </a:r>
          </a:p>
        </p:txBody>
      </p:sp>
      <p:sp>
        <p:nvSpPr>
          <p:cNvPr id="160" name="Marinol"/>
          <p:cNvSpPr txBox="1"/>
          <p:nvPr/>
        </p:nvSpPr>
        <p:spPr>
          <a:xfrm>
            <a:off x="9908768" y="4694609"/>
            <a:ext cx="169626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Marinol</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2" name="2016 MMJ Card Renewal.jpg" descr="2016 MMJ Card Renewal.jpg"/>
          <p:cNvPicPr>
            <a:picLocks noChangeAspect="1"/>
          </p:cNvPicPr>
          <p:nvPr/>
        </p:nvPicPr>
        <p:blipFill>
          <a:blip r:embed="rId2">
            <a:extLst/>
          </a:blip>
          <a:stretch>
            <a:fillRect/>
          </a:stretch>
        </p:blipFill>
        <p:spPr>
          <a:xfrm>
            <a:off x="1629011" y="1221758"/>
            <a:ext cx="9746778" cy="7310084"/>
          </a:xfrm>
          <a:prstGeom prst="rect">
            <a:avLst/>
          </a:prstGeom>
          <a:ln w="12700">
            <a:miter lim="400000"/>
          </a:ln>
        </p:spPr>
      </p:pic>
      <p:sp>
        <p:nvSpPr>
          <p:cNvPr id="433" name="Source:  Colorado Springs Independent, October 12-18, 2016, page 95…"/>
          <p:cNvSpPr txBox="1"/>
          <p:nvPr/>
        </p:nvSpPr>
        <p:spPr>
          <a:xfrm>
            <a:off x="194513" y="8684638"/>
            <a:ext cx="11793652"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000"/>
            </a:pPr>
            <a:r>
              <a:t>Source:  Colorado Springs Independent, October 12-18, 2016, page 95</a:t>
            </a:r>
          </a:p>
          <a:p>
            <a:pPr algn="l">
              <a:defRPr sz="2000"/>
            </a:pPr>
            <a:r>
              <a:rPr u="sng">
                <a:hlinkClick r:id="rId3" invalidUrl="" action="" tgtFrame="" tooltip="" history="1" highlightClick="0" endSnd="0"/>
              </a:rPr>
              <a:t>http://www.csindy.com/coloradosprings/IssueArchives?issue=4097696</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5" name="Screen Shot 2017-04-13 at 9.20.23 AM.png" descr="Screen Shot 2017-04-13 at 9.20.23 AM.png"/>
          <p:cNvPicPr>
            <a:picLocks noChangeAspect="1"/>
          </p:cNvPicPr>
          <p:nvPr/>
        </p:nvPicPr>
        <p:blipFill>
          <a:blip r:embed="rId2">
            <a:extLst/>
          </a:blip>
          <a:stretch>
            <a:fillRect/>
          </a:stretch>
        </p:blipFill>
        <p:spPr>
          <a:xfrm>
            <a:off x="857250" y="717550"/>
            <a:ext cx="11290300" cy="83185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7" name="Screen Shot 2016-10-06 at 4.45.10 PM.png" descr="Screen Shot 2016-10-06 at 4.45.10 PM.png"/>
          <p:cNvPicPr>
            <a:picLocks noChangeAspect="1"/>
          </p:cNvPicPr>
          <p:nvPr/>
        </p:nvPicPr>
        <p:blipFill>
          <a:blip r:embed="rId2">
            <a:extLst/>
          </a:blip>
          <a:stretch>
            <a:fillRect/>
          </a:stretch>
        </p:blipFill>
        <p:spPr>
          <a:xfrm>
            <a:off x="3203654" y="1262433"/>
            <a:ext cx="6597492" cy="7228734"/>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9" name="Preggo Pot.JPG" descr="Preggo Pot.JPG"/>
          <p:cNvPicPr>
            <a:picLocks noChangeAspect="1"/>
          </p:cNvPicPr>
          <p:nvPr/>
        </p:nvPicPr>
        <p:blipFill>
          <a:blip r:embed="rId2">
            <a:extLst/>
          </a:blip>
          <a:stretch>
            <a:fillRect/>
          </a:stretch>
        </p:blipFill>
        <p:spPr>
          <a:xfrm>
            <a:off x="3086627" y="638869"/>
            <a:ext cx="6831546" cy="8475862"/>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1" name="image12.png" descr="image12.png"/>
          <p:cNvPicPr>
            <a:picLocks noChangeAspect="1"/>
          </p:cNvPicPr>
          <p:nvPr/>
        </p:nvPicPr>
        <p:blipFill>
          <a:blip r:embed="rId2">
            <a:extLst/>
          </a:blip>
          <a:stretch>
            <a:fillRect/>
          </a:stretch>
        </p:blipFill>
        <p:spPr>
          <a:xfrm>
            <a:off x="983947" y="2182491"/>
            <a:ext cx="11044180" cy="6504547"/>
          </a:xfrm>
          <a:prstGeom prst="rect">
            <a:avLst/>
          </a:prstGeom>
          <a:ln w="12700">
            <a:miter lim="400000"/>
          </a:ln>
        </p:spPr>
      </p:pic>
      <p:sp>
        <p:nvSpPr>
          <p:cNvPr id="442" name="Cannabis Dosing?"/>
          <p:cNvSpPr txBox="1"/>
          <p:nvPr>
            <p:ph type="title"/>
          </p:nvPr>
        </p:nvSpPr>
        <p:spPr>
          <a:prstGeom prst="rect">
            <a:avLst/>
          </a:prstGeom>
        </p:spPr>
        <p:txBody>
          <a:bodyPr/>
          <a:lstStyle/>
          <a:p>
            <a:pPr/>
            <a:r>
              <a:t>Cannabis Dosing?</a:t>
            </a:r>
          </a:p>
        </p:txBody>
      </p:sp>
      <p:sp>
        <p:nvSpPr>
          <p:cNvPr id="443" name="http://www.thecannabist.co/2014/09/03/cannabist-q-a-marijuana-dosing-newbies-medical-marijuana-probation-restrictions-70s-strains/18308/"/>
          <p:cNvSpPr txBox="1"/>
          <p:nvPr/>
        </p:nvSpPr>
        <p:spPr>
          <a:xfrm>
            <a:off x="409642" y="8804882"/>
            <a:ext cx="10658523"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effectLst>
                  <a:outerShdw sx="100000" sy="100000" kx="0" ky="0" algn="b" rotWithShape="0" blurRad="25400" dist="12700" dir="5400000">
                    <a:srgbClr val="FFFFFF"/>
                  </a:outerShdw>
                </a:effectLst>
              </a:defRPr>
            </a:lvl1pPr>
          </a:lstStyle>
          <a:p>
            <a:pPr/>
            <a:r>
              <a:t>http://www.thecannabist.co/2014/09/03/cannabist-q-a-marijuana-dosing-newbies-medical-marijuana-probation-restrictions-70s-strains/18308/</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5" name="Screen Shot 2017-05-30 at 9.46.11 AM.png" descr="Screen Shot 2017-05-30 at 9.46.11 AM.png"/>
          <p:cNvPicPr>
            <a:picLocks noChangeAspect="1"/>
          </p:cNvPicPr>
          <p:nvPr/>
        </p:nvPicPr>
        <p:blipFill>
          <a:blip r:embed="rId2">
            <a:extLst/>
          </a:blip>
          <a:stretch>
            <a:fillRect/>
          </a:stretch>
        </p:blipFill>
        <p:spPr>
          <a:xfrm>
            <a:off x="1682750" y="69850"/>
            <a:ext cx="9639300" cy="96139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7" name="Screen Shot 2017-05-31 at 6.29.53 PM.png" descr="Screen Shot 2017-05-31 at 6.29.53 PM.png"/>
          <p:cNvPicPr>
            <a:picLocks noChangeAspect="1"/>
          </p:cNvPicPr>
          <p:nvPr/>
        </p:nvPicPr>
        <p:blipFill>
          <a:blip r:embed="rId2">
            <a:extLst/>
          </a:blip>
          <a:stretch>
            <a:fillRect/>
          </a:stretch>
        </p:blipFill>
        <p:spPr>
          <a:xfrm>
            <a:off x="1714124" y="675565"/>
            <a:ext cx="9576552" cy="840247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9" name="Screen Shot 2017-05-31 at 6.34.08 PM.png" descr="Screen Shot 2017-05-31 at 6.34.08 PM.png"/>
          <p:cNvPicPr>
            <a:picLocks noChangeAspect="1"/>
          </p:cNvPicPr>
          <p:nvPr/>
        </p:nvPicPr>
        <p:blipFill>
          <a:blip r:embed="rId2">
            <a:extLst/>
          </a:blip>
          <a:stretch>
            <a:fillRect/>
          </a:stretch>
        </p:blipFill>
        <p:spPr>
          <a:xfrm>
            <a:off x="1882090" y="302609"/>
            <a:ext cx="9240620" cy="8473931"/>
          </a:xfrm>
          <a:prstGeom prst="rect">
            <a:avLst/>
          </a:prstGeom>
          <a:ln w="12700">
            <a:miter lim="400000"/>
          </a:ln>
        </p:spPr>
      </p:pic>
      <p:sp>
        <p:nvSpPr>
          <p:cNvPr id="450" name="http://www.thecannabist.co/category/reviews/strain-reviews/"/>
          <p:cNvSpPr txBox="1"/>
          <p:nvPr/>
        </p:nvSpPr>
        <p:spPr>
          <a:xfrm>
            <a:off x="518768" y="9044561"/>
            <a:ext cx="1062602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lvl1pPr>
          </a:lstStyle>
          <a:p>
            <a:pPr/>
            <a:r>
              <a:t>http://www.thecannabist.co/category/reviews/strain-reviews/</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2" name="image14.jpeg" descr="image14.jpeg"/>
          <p:cNvPicPr>
            <a:picLocks noChangeAspect="1"/>
          </p:cNvPicPr>
          <p:nvPr/>
        </p:nvPicPr>
        <p:blipFill>
          <a:blip r:embed="rId3">
            <a:extLst/>
          </a:blip>
          <a:stretch>
            <a:fillRect/>
          </a:stretch>
        </p:blipFill>
        <p:spPr>
          <a:xfrm>
            <a:off x="1064879" y="2341950"/>
            <a:ext cx="10875042" cy="6796900"/>
          </a:xfrm>
          <a:prstGeom prst="rect">
            <a:avLst/>
          </a:prstGeom>
          <a:ln w="12700">
            <a:miter lim="400000"/>
          </a:ln>
        </p:spPr>
      </p:pic>
      <p:sp>
        <p:nvSpPr>
          <p:cNvPr id="453" name="Denver Post In the Medical Recommendation Business"/>
          <p:cNvSpPr txBox="1"/>
          <p:nvPr>
            <p:ph type="title"/>
          </p:nvPr>
        </p:nvSpPr>
        <p:spPr>
          <a:prstGeom prst="rect">
            <a:avLst/>
          </a:prstGeom>
        </p:spPr>
        <p:txBody>
          <a:bodyPr lIns="38100" tIns="38100" rIns="38100" bIns="38100"/>
          <a:lstStyle>
            <a:lvl1pPr>
              <a:defRPr sz="5600"/>
            </a:lvl1pPr>
          </a:lstStyle>
          <a:p>
            <a:pPr/>
            <a:r>
              <a:t>Denver Post In the Medical Recommendation Business </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7" name="Medicine"/>
          <p:cNvSpPr txBox="1"/>
          <p:nvPr>
            <p:ph type="title"/>
          </p:nvPr>
        </p:nvSpPr>
        <p:spPr>
          <a:prstGeom prst="rect">
            <a:avLst/>
          </a:prstGeom>
        </p:spPr>
        <p:txBody>
          <a:bodyPr/>
          <a:lstStyle/>
          <a:p>
            <a:pPr/>
            <a:r>
              <a:t>Medicine</a:t>
            </a:r>
          </a:p>
        </p:txBody>
      </p:sp>
      <p:pic>
        <p:nvPicPr>
          <p:cNvPr id="458" name="image19.jpeg" descr="image19.jpeg"/>
          <p:cNvPicPr>
            <a:picLocks noChangeAspect="1"/>
          </p:cNvPicPr>
          <p:nvPr/>
        </p:nvPicPr>
        <p:blipFill>
          <a:blip r:embed="rId2">
            <a:extLst/>
          </a:blip>
          <a:stretch>
            <a:fillRect/>
          </a:stretch>
        </p:blipFill>
        <p:spPr>
          <a:xfrm>
            <a:off x="1863328" y="2260996"/>
            <a:ext cx="9278144" cy="6958609"/>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