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1" r:id="rId5"/>
    <p:sldId id="259" r:id="rId6"/>
    <p:sldId id="260" r:id="rId7"/>
    <p:sldId id="284" r:id="rId8"/>
    <p:sldId id="261" r:id="rId9"/>
    <p:sldId id="285" r:id="rId10"/>
    <p:sldId id="262" r:id="rId11"/>
    <p:sldId id="286" r:id="rId12"/>
    <p:sldId id="338" r:id="rId13"/>
    <p:sldId id="263" r:id="rId14"/>
    <p:sldId id="264" r:id="rId15"/>
    <p:sldId id="288" r:id="rId16"/>
    <p:sldId id="266" r:id="rId17"/>
    <p:sldId id="265" r:id="rId18"/>
    <p:sldId id="267" r:id="rId19"/>
    <p:sldId id="325" r:id="rId20"/>
    <p:sldId id="275" r:id="rId21"/>
    <p:sldId id="337" r:id="rId22"/>
    <p:sldId id="326" r:id="rId23"/>
    <p:sldId id="280" r:id="rId24"/>
    <p:sldId id="268" r:id="rId25"/>
    <p:sldId id="269" r:id="rId26"/>
    <p:sldId id="271" r:id="rId27"/>
    <p:sldId id="324" r:id="rId28"/>
    <p:sldId id="272" r:id="rId29"/>
    <p:sldId id="294" r:id="rId30"/>
    <p:sldId id="327" r:id="rId31"/>
    <p:sldId id="270" r:id="rId32"/>
    <p:sldId id="293" r:id="rId33"/>
    <p:sldId id="295" r:id="rId34"/>
    <p:sldId id="299" r:id="rId35"/>
    <p:sldId id="300" r:id="rId36"/>
    <p:sldId id="301" r:id="rId37"/>
    <p:sldId id="302" r:id="rId38"/>
    <p:sldId id="303" r:id="rId39"/>
    <p:sldId id="348" r:id="rId40"/>
    <p:sldId id="344" r:id="rId41"/>
    <p:sldId id="289" r:id="rId42"/>
    <p:sldId id="296" r:id="rId43"/>
    <p:sldId id="297" r:id="rId44"/>
    <p:sldId id="298" r:id="rId45"/>
    <p:sldId id="290" r:id="rId46"/>
    <p:sldId id="291" r:id="rId47"/>
    <p:sldId id="342" r:id="rId48"/>
    <p:sldId id="343" r:id="rId49"/>
    <p:sldId id="292" r:id="rId50"/>
    <p:sldId id="305" r:id="rId51"/>
    <p:sldId id="273" r:id="rId52"/>
    <p:sldId id="328" r:id="rId53"/>
    <p:sldId id="329" r:id="rId54"/>
    <p:sldId id="330" r:id="rId55"/>
    <p:sldId id="331" r:id="rId56"/>
    <p:sldId id="332" r:id="rId57"/>
    <p:sldId id="333" r:id="rId58"/>
    <p:sldId id="334" r:id="rId59"/>
    <p:sldId id="335" r:id="rId60"/>
    <p:sldId id="336" r:id="rId61"/>
    <p:sldId id="306" r:id="rId62"/>
    <p:sldId id="307" r:id="rId63"/>
    <p:sldId id="308" r:id="rId64"/>
    <p:sldId id="310" r:id="rId65"/>
    <p:sldId id="309" r:id="rId66"/>
    <p:sldId id="311" r:id="rId67"/>
    <p:sldId id="312" r:id="rId68"/>
    <p:sldId id="314" r:id="rId69"/>
    <p:sldId id="315" r:id="rId70"/>
    <p:sldId id="316" r:id="rId71"/>
    <p:sldId id="317" r:id="rId72"/>
    <p:sldId id="318" r:id="rId73"/>
    <p:sldId id="319" r:id="rId74"/>
    <p:sldId id="320" r:id="rId75"/>
    <p:sldId id="321" r:id="rId76"/>
    <p:sldId id="322" r:id="rId77"/>
    <p:sldId id="323" r:id="rId78"/>
    <p:sldId id="339" r:id="rId79"/>
    <p:sldId id="340" r:id="rId80"/>
    <p:sldId id="345" r:id="rId81"/>
    <p:sldId id="346" r:id="rId82"/>
    <p:sldId id="347" r:id="rId83"/>
    <p:sldId id="283" r:id="rId84"/>
    <p:sldId id="341" r:id="rId85"/>
    <p:sldId id="282" r:id="rId86"/>
    <p:sldId id="287" r:id="rId87"/>
    <p:sldId id="349" r:id="rId88"/>
    <p:sldId id="350"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7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7D1FD1-DF99-40BA-BCD5-AAE3888AEAFF}" type="datetimeFigureOut">
              <a:rPr lang="en-US" smtClean="0"/>
              <a:t>9/22/2021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72302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D1FD1-DF99-40BA-BCD5-AAE3888AEAFF}"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420331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D1FD1-DF99-40BA-BCD5-AAE3888AEAF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83467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D1FD1-DF99-40BA-BCD5-AAE3888AEAF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881337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D1FD1-DF99-40BA-BCD5-AAE3888AEAF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1861199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D1FD1-DF99-40BA-BCD5-AAE3888AEAF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3619456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D1FD1-DF99-40BA-BCD5-AAE3888AEAF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326336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D1FD1-DF99-40BA-BCD5-AAE3888AEAF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1341031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D1FD1-DF99-40BA-BCD5-AAE3888AEAF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51364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D1FD1-DF99-40BA-BCD5-AAE3888AEAF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100826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D1FD1-DF99-40BA-BCD5-AAE3888AEAF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191500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7D1FD1-DF99-40BA-BCD5-AAE3888AEAFF}"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77255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7D1FD1-DF99-40BA-BCD5-AAE3888AEAFF}"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2850280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7D1FD1-DF99-40BA-BCD5-AAE3888AEAFF}"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323172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D1FD1-DF99-40BA-BCD5-AAE3888AEAFF}"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5626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D1FD1-DF99-40BA-BCD5-AAE3888AEAFF}"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104610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7D1FD1-DF99-40BA-BCD5-AAE3888AEAFF}"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8144C-C2BE-439D-8461-F73432B0F0E4}" type="slidenum">
              <a:rPr lang="en-US" smtClean="0"/>
              <a:t>‹#›</a:t>
            </a:fld>
            <a:endParaRPr lang="en-US"/>
          </a:p>
        </p:txBody>
      </p:sp>
    </p:spTree>
    <p:extLst>
      <p:ext uri="{BB962C8B-B14F-4D97-AF65-F5344CB8AC3E}">
        <p14:creationId xmlns:p14="http://schemas.microsoft.com/office/powerpoint/2010/main" val="125972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7D1FD1-DF99-40BA-BCD5-AAE3888AEAFF}" type="datetimeFigureOut">
              <a:rPr lang="en-US" smtClean="0"/>
              <a:t>9/22/2021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28144C-C2BE-439D-8461-F73432B0F0E4}" type="slidenum">
              <a:rPr lang="en-US" smtClean="0"/>
              <a:t>‹#›</a:t>
            </a:fld>
            <a:endParaRPr lang="en-US"/>
          </a:p>
        </p:txBody>
      </p:sp>
    </p:spTree>
    <p:extLst>
      <p:ext uri="{BB962C8B-B14F-4D97-AF65-F5344CB8AC3E}">
        <p14:creationId xmlns:p14="http://schemas.microsoft.com/office/powerpoint/2010/main" val="874923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www.cdc.gov/drugoverdose/OD2A/" TargetMode="External"/><Relationship Id="rId2" Type="http://schemas.openxmlformats.org/officeDocument/2006/relationships/hyperlink" Target="https://www.cdc.gov/drugoverdose/epidemic/index.html" TargetMode="External"/><Relationship Id="rId1" Type="http://schemas.openxmlformats.org/officeDocument/2006/relationships/slideLayout" Target="../slideLayouts/slideLayout2.xml"/><Relationship Id="rId6" Type="http://schemas.openxmlformats.org/officeDocument/2006/relationships/hyperlink" Target="https://www.hhs.gov/sites/default/files/pmtf-final-report-2019-05-23.pdf" TargetMode="External"/><Relationship Id="rId5" Type="http://schemas.openxmlformats.org/officeDocument/2006/relationships/hyperlink" Target="https://www.hhs.gov/opioids/about-the-epidemic/hhs-response/index.html" TargetMode="External"/><Relationship Id="rId4" Type="http://schemas.openxmlformats.org/officeDocument/2006/relationships/hyperlink" Target="http://wonder.cdc.gov/"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oregonpainguidance.org/guideline/tapering/" TargetMode="External"/><Relationship Id="rId2" Type="http://schemas.openxmlformats.org/officeDocument/2006/relationships/hyperlink" Target="https://doi.org/10.1097/ALN.0b013e318238fea0" TargetMode="External"/><Relationship Id="rId1" Type="http://schemas.openxmlformats.org/officeDocument/2006/relationships/slideLayout" Target="../slideLayouts/slideLayout2.xml"/><Relationship Id="rId5" Type="http://schemas.openxmlformats.org/officeDocument/2006/relationships/hyperlink" Target="https://www.cms.gov/Medicare/Prescription-Drug-Coverage/PrescriptionDrugCovContra/Downloads/Opioid-Morphine-EQ-Conversion-Factors-Aug-2017.pdf" TargetMode="External"/><Relationship Id="rId4" Type="http://schemas.openxmlformats.org/officeDocument/2006/relationships/hyperlink" Target="https://www.ncbi.nlm.nih.gov/pubmed/9048270"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www.samhsa.gov/medication-assisted-treatment/statutes-regulations-guidelines" TargetMode="External"/><Relationship Id="rId2" Type="http://schemas.openxmlformats.org/officeDocument/2006/relationships/hyperlink" Target="https://www.cms.gov/Medicare/Prescription-Drug-Coverage/PrescriptionDrugCovContra/Downloads/Oral-MME-CFs-vFeb-2018.pdf" TargetMode="External"/><Relationship Id="rId1" Type="http://schemas.openxmlformats.org/officeDocument/2006/relationships/slideLayout" Target="../slideLayouts/slideLayout2.xml"/><Relationship Id="rId4" Type="http://schemas.openxmlformats.org/officeDocument/2006/relationships/hyperlink" Target="https://doi.org/10.1093/pm/pnz197"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9DD6-6006-4660-A08D-0DCBE61F2E07}"/>
              </a:ext>
            </a:extLst>
          </p:cNvPr>
          <p:cNvSpPr>
            <a:spLocks noGrp="1"/>
          </p:cNvSpPr>
          <p:nvPr>
            <p:ph type="ctrTitle"/>
          </p:nvPr>
        </p:nvSpPr>
        <p:spPr/>
        <p:txBody>
          <a:bodyPr>
            <a:normAutofit fontScale="90000"/>
          </a:bodyPr>
          <a:lstStyle/>
          <a:p>
            <a:r>
              <a:rPr lang="en-US" dirty="0"/>
              <a:t>Buprenorphine in the Private Practice Pain Setting	</a:t>
            </a:r>
          </a:p>
        </p:txBody>
      </p:sp>
      <p:sp>
        <p:nvSpPr>
          <p:cNvPr id="3" name="Subtitle 2">
            <a:extLst>
              <a:ext uri="{FF2B5EF4-FFF2-40B4-BE49-F238E27FC236}">
                <a16:creationId xmlns:a16="http://schemas.microsoft.com/office/drawing/2014/main" id="{407677DE-E55C-471F-A3EA-EE24161C617E}"/>
              </a:ext>
            </a:extLst>
          </p:cNvPr>
          <p:cNvSpPr>
            <a:spLocks noGrp="1"/>
          </p:cNvSpPr>
          <p:nvPr>
            <p:ph type="subTitle" idx="1"/>
          </p:nvPr>
        </p:nvSpPr>
        <p:spPr/>
        <p:txBody>
          <a:bodyPr>
            <a:normAutofit lnSpcReduction="10000"/>
          </a:bodyPr>
          <a:lstStyle/>
          <a:p>
            <a:r>
              <a:rPr lang="en-US" dirty="0"/>
              <a:t>Ajay R. Vellore, M.D., M.S.</a:t>
            </a:r>
          </a:p>
          <a:p>
            <a:r>
              <a:rPr lang="en-US" dirty="0"/>
              <a:t>Colorado Pain Society</a:t>
            </a:r>
          </a:p>
          <a:p>
            <a:r>
              <a:rPr lang="en-US" dirty="0"/>
              <a:t>September 24, 2021</a:t>
            </a:r>
          </a:p>
          <a:p>
            <a:endParaRPr lang="en-US" dirty="0"/>
          </a:p>
        </p:txBody>
      </p:sp>
      <p:pic>
        <p:nvPicPr>
          <p:cNvPr id="5" name="Graphic 4" descr="Medical">
            <a:extLst>
              <a:ext uri="{FF2B5EF4-FFF2-40B4-BE49-F238E27FC236}">
                <a16:creationId xmlns:a16="http://schemas.microsoft.com/office/drawing/2014/main" id="{4F1B096E-E9EB-4D63-9CBC-848FDD868D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8622" y="5434497"/>
            <a:ext cx="914400" cy="914400"/>
          </a:xfrm>
          <a:prstGeom prst="rect">
            <a:avLst/>
          </a:prstGeom>
        </p:spPr>
      </p:pic>
    </p:spTree>
    <p:extLst>
      <p:ext uri="{BB962C8B-B14F-4D97-AF65-F5344CB8AC3E}">
        <p14:creationId xmlns:p14="http://schemas.microsoft.com/office/powerpoint/2010/main" val="206145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C2BE-7F99-4355-BE69-5F8F59813FEC}"/>
              </a:ext>
            </a:extLst>
          </p:cNvPr>
          <p:cNvSpPr>
            <a:spLocks noGrp="1"/>
          </p:cNvSpPr>
          <p:nvPr>
            <p:ph type="title"/>
          </p:nvPr>
        </p:nvSpPr>
        <p:spPr>
          <a:xfrm>
            <a:off x="1484310" y="604990"/>
            <a:ext cx="10018713" cy="1752599"/>
          </a:xfrm>
        </p:spPr>
        <p:txBody>
          <a:bodyPr>
            <a:normAutofit/>
          </a:bodyPr>
          <a:lstStyle/>
          <a:p>
            <a:r>
              <a:rPr lang="en-US" sz="3200" dirty="0"/>
              <a:t>HHS Pain Management Best Practices Inter-Agency Task Force Report – Updates, Gaps, Inconsistencies, and Recommendations – May 9, 2019</a:t>
            </a:r>
            <a:r>
              <a:rPr lang="en-US" sz="3200" baseline="30000" dirty="0"/>
              <a:t>4a</a:t>
            </a:r>
          </a:p>
        </p:txBody>
      </p:sp>
      <p:sp>
        <p:nvSpPr>
          <p:cNvPr id="3" name="Content Placeholder 2">
            <a:extLst>
              <a:ext uri="{FF2B5EF4-FFF2-40B4-BE49-F238E27FC236}">
                <a16:creationId xmlns:a16="http://schemas.microsoft.com/office/drawing/2014/main" id="{3C735594-57A6-42E4-A678-84DC98CF8773}"/>
              </a:ext>
            </a:extLst>
          </p:cNvPr>
          <p:cNvSpPr>
            <a:spLocks noGrp="1"/>
          </p:cNvSpPr>
          <p:nvPr>
            <p:ph idx="1"/>
          </p:nvPr>
        </p:nvSpPr>
        <p:spPr/>
        <p:txBody>
          <a:bodyPr>
            <a:noAutofit/>
          </a:bodyPr>
          <a:lstStyle/>
          <a:p>
            <a:r>
              <a:rPr lang="en-US" sz="2000" dirty="0">
                <a:solidFill>
                  <a:srgbClr val="FF0000"/>
                </a:solidFill>
              </a:rPr>
              <a:t>GAP 4</a:t>
            </a:r>
            <a:r>
              <a:rPr lang="en-US" sz="2000" dirty="0"/>
              <a:t>: Barriers include lack of coverage and reimbursement for buprenorphine as well as the lack of education and training on the proper usage of buprenorphine. There has been a lack of access to buprenorphine treatment for chronic pain.</a:t>
            </a:r>
          </a:p>
          <a:p>
            <a:pPr lvl="1"/>
            <a:r>
              <a:rPr lang="en-US" sz="1800" dirty="0">
                <a:solidFill>
                  <a:srgbClr val="FF0000"/>
                </a:solidFill>
              </a:rPr>
              <a:t>RECOMMENDATION 4A</a:t>
            </a:r>
            <a:r>
              <a:rPr lang="en-US" sz="1800" dirty="0"/>
              <a:t>: Make buprenorphine treatment for chronic pain available for specific groups of patients, and include buprenorphine in third-party payer and hospital formularies. </a:t>
            </a:r>
          </a:p>
          <a:p>
            <a:pPr lvl="1"/>
            <a:r>
              <a:rPr lang="en-US" sz="1800" dirty="0">
                <a:solidFill>
                  <a:srgbClr val="FF0000"/>
                </a:solidFill>
              </a:rPr>
              <a:t>RECOMMENDATION 4B</a:t>
            </a:r>
            <a:r>
              <a:rPr lang="en-US" sz="1800" dirty="0"/>
              <a:t>: Encourage CMS and private payers to provide coverage and reimbursement for buprenorphine treatment, both for OUD and for chronic pain. </a:t>
            </a:r>
            <a:r>
              <a:rPr lang="en-US" sz="1800" b="1" dirty="0"/>
              <a:t>Encourage primary use of buprenorphine rather than use only after failure of standard mu agonist opioids such as hydrocodone or fentanyl, if clinically indicated. </a:t>
            </a:r>
          </a:p>
          <a:p>
            <a:pPr lvl="1"/>
            <a:r>
              <a:rPr lang="en-US" sz="1800" dirty="0">
                <a:solidFill>
                  <a:srgbClr val="FF0000"/>
                </a:solidFill>
              </a:rPr>
              <a:t>RECOMMENDATION 4C</a:t>
            </a:r>
            <a:r>
              <a:rPr lang="en-US" sz="1800" dirty="0"/>
              <a:t>: Encourage clinical trials using buprenorphine for chronic pain to better understand indication, usage, and dosage.</a:t>
            </a:r>
          </a:p>
        </p:txBody>
      </p:sp>
    </p:spTree>
    <p:extLst>
      <p:ext uri="{BB962C8B-B14F-4D97-AF65-F5344CB8AC3E}">
        <p14:creationId xmlns:p14="http://schemas.microsoft.com/office/powerpoint/2010/main" val="85800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EDD0-EF01-49E2-80B7-9FBFD0250301}"/>
              </a:ext>
            </a:extLst>
          </p:cNvPr>
          <p:cNvSpPr>
            <a:spLocks noGrp="1"/>
          </p:cNvSpPr>
          <p:nvPr>
            <p:ph type="title"/>
          </p:nvPr>
        </p:nvSpPr>
        <p:spPr/>
        <p:txBody>
          <a:bodyPr/>
          <a:lstStyle/>
          <a:p>
            <a:r>
              <a:rPr lang="en-US" dirty="0"/>
              <a:t>Additional Responses – Pharmaceutical Industry</a:t>
            </a:r>
          </a:p>
        </p:txBody>
      </p:sp>
      <p:sp>
        <p:nvSpPr>
          <p:cNvPr id="3" name="Content Placeholder 2">
            <a:extLst>
              <a:ext uri="{FF2B5EF4-FFF2-40B4-BE49-F238E27FC236}">
                <a16:creationId xmlns:a16="http://schemas.microsoft.com/office/drawing/2014/main" id="{F02DC777-9942-4573-9513-D0F320FF9BFE}"/>
              </a:ext>
            </a:extLst>
          </p:cNvPr>
          <p:cNvSpPr>
            <a:spLocks noGrp="1"/>
          </p:cNvSpPr>
          <p:nvPr>
            <p:ph idx="1"/>
          </p:nvPr>
        </p:nvSpPr>
        <p:spPr/>
        <p:txBody>
          <a:bodyPr/>
          <a:lstStyle/>
          <a:p>
            <a:r>
              <a:rPr lang="en-US" dirty="0"/>
              <a:t>Oral morphine, oxycodone, hydrocodone, hydromorphone, oxymorphone, etc. -&gt; physiology has contributed to current situation</a:t>
            </a:r>
          </a:p>
          <a:p>
            <a:r>
              <a:rPr lang="en-US" dirty="0"/>
              <a:t>Solution? Accelerate “R&amp;D” to create essentially the same products, that are now extended-release and tamper-proof</a:t>
            </a:r>
            <a:r>
              <a:rPr lang="en-US" baseline="30000" dirty="0"/>
              <a:t>5</a:t>
            </a:r>
          </a:p>
          <a:p>
            <a:r>
              <a:rPr lang="en-US" dirty="0"/>
              <a:t>While admirable, this largely leads us back to square one</a:t>
            </a:r>
          </a:p>
          <a:p>
            <a:r>
              <a:rPr lang="en-US" dirty="0"/>
              <a:t>But, what if we need to go back even further?</a:t>
            </a:r>
          </a:p>
        </p:txBody>
      </p:sp>
      <p:pic>
        <p:nvPicPr>
          <p:cNvPr id="5" name="Graphic 4" descr="Medicine">
            <a:extLst>
              <a:ext uri="{FF2B5EF4-FFF2-40B4-BE49-F238E27FC236}">
                <a16:creationId xmlns:a16="http://schemas.microsoft.com/office/drawing/2014/main" id="{C29EE22D-B4C8-482D-87E2-A8B737B8A5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8678" y="4376530"/>
            <a:ext cx="1795670" cy="1795670"/>
          </a:xfrm>
          <a:prstGeom prst="rect">
            <a:avLst/>
          </a:prstGeom>
        </p:spPr>
      </p:pic>
    </p:spTree>
    <p:extLst>
      <p:ext uri="{BB962C8B-B14F-4D97-AF65-F5344CB8AC3E}">
        <p14:creationId xmlns:p14="http://schemas.microsoft.com/office/powerpoint/2010/main" val="359161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2408-981A-4084-80B8-20AD45FBD3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D8EBF0-EEA0-4F25-9CDE-9BE46FA547BE}"/>
              </a:ext>
            </a:extLst>
          </p:cNvPr>
          <p:cNvSpPr>
            <a:spLocks noGrp="1"/>
          </p:cNvSpPr>
          <p:nvPr>
            <p:ph idx="1"/>
          </p:nvPr>
        </p:nvSpPr>
        <p:spPr/>
        <p:txBody>
          <a:bodyPr/>
          <a:lstStyle/>
          <a:p>
            <a:endParaRPr lang="en-US"/>
          </a:p>
        </p:txBody>
      </p:sp>
      <p:pic>
        <p:nvPicPr>
          <p:cNvPr id="1026" name="Picture 2" descr="Image result for man on the moon date&quot;">
            <a:extLst>
              <a:ext uri="{FF2B5EF4-FFF2-40B4-BE49-F238E27FC236}">
                <a16:creationId xmlns:a16="http://schemas.microsoft.com/office/drawing/2014/main" id="{5DDCCA79-0522-48E0-B4E7-8F3087C81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2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14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FDF2-8079-4756-A2CA-6AA5003AA33C}"/>
              </a:ext>
            </a:extLst>
          </p:cNvPr>
          <p:cNvSpPr>
            <a:spLocks noGrp="1"/>
          </p:cNvSpPr>
          <p:nvPr>
            <p:ph type="title"/>
          </p:nvPr>
        </p:nvSpPr>
        <p:spPr/>
        <p:txBody>
          <a:bodyPr/>
          <a:lstStyle/>
          <a:p>
            <a:r>
              <a:rPr lang="en-US" dirty="0"/>
              <a:t>Buprenorphine - History</a:t>
            </a:r>
          </a:p>
        </p:txBody>
      </p:sp>
      <p:sp>
        <p:nvSpPr>
          <p:cNvPr id="3" name="Content Placeholder 2">
            <a:extLst>
              <a:ext uri="{FF2B5EF4-FFF2-40B4-BE49-F238E27FC236}">
                <a16:creationId xmlns:a16="http://schemas.microsoft.com/office/drawing/2014/main" id="{4E556A70-62BC-45D2-BFD5-23312291E1A8}"/>
              </a:ext>
            </a:extLst>
          </p:cNvPr>
          <p:cNvSpPr>
            <a:spLocks noGrp="1"/>
          </p:cNvSpPr>
          <p:nvPr>
            <p:ph idx="1"/>
          </p:nvPr>
        </p:nvSpPr>
        <p:spPr>
          <a:xfrm>
            <a:off x="1484311" y="2150164"/>
            <a:ext cx="8574090" cy="3720549"/>
          </a:xfrm>
        </p:spPr>
        <p:txBody>
          <a:bodyPr/>
          <a:lstStyle/>
          <a:p>
            <a:r>
              <a:rPr lang="en-US" dirty="0"/>
              <a:t>What’s old becomes new again?</a:t>
            </a:r>
          </a:p>
          <a:p>
            <a:r>
              <a:rPr lang="en-US" dirty="0"/>
              <a:t>Buprenorphine initially synthesized in 1966 from thebaine (aka paramorphine) – an opiate alkaloid that is a minor component of opium</a:t>
            </a:r>
            <a:r>
              <a:rPr lang="en-US" baseline="40000" dirty="0"/>
              <a:t>7</a:t>
            </a:r>
          </a:p>
          <a:p>
            <a:r>
              <a:rPr lang="en-US" dirty="0"/>
              <a:t>Twelve years later, Dr. Donald </a:t>
            </a:r>
            <a:r>
              <a:rPr lang="en-US" dirty="0" err="1"/>
              <a:t>Jasinski</a:t>
            </a:r>
            <a:r>
              <a:rPr lang="en-US" dirty="0"/>
              <a:t> published comprehensive studies regarding the molecule, highlighting its potential clinical uses, utilizing morphine as a baseline</a:t>
            </a:r>
          </a:p>
        </p:txBody>
      </p:sp>
      <p:pic>
        <p:nvPicPr>
          <p:cNvPr id="5" name="Graphic 4" descr="Needle">
            <a:extLst>
              <a:ext uri="{FF2B5EF4-FFF2-40B4-BE49-F238E27FC236}">
                <a16:creationId xmlns:a16="http://schemas.microsoft.com/office/drawing/2014/main" id="{39602146-1FEF-4224-9B93-1CCB03D7E4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1201" y="5585791"/>
            <a:ext cx="914400" cy="914400"/>
          </a:xfrm>
          <a:prstGeom prst="rect">
            <a:avLst/>
          </a:prstGeom>
        </p:spPr>
      </p:pic>
    </p:spTree>
    <p:extLst>
      <p:ext uri="{BB962C8B-B14F-4D97-AF65-F5344CB8AC3E}">
        <p14:creationId xmlns:p14="http://schemas.microsoft.com/office/powerpoint/2010/main" val="132329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D2BD-EF12-42FF-858D-2C2D9A68C8BA}"/>
              </a:ext>
            </a:extLst>
          </p:cNvPr>
          <p:cNvSpPr>
            <a:spLocks noGrp="1"/>
          </p:cNvSpPr>
          <p:nvPr>
            <p:ph type="title"/>
          </p:nvPr>
        </p:nvSpPr>
        <p:spPr/>
        <p:txBody>
          <a:bodyPr/>
          <a:lstStyle/>
          <a:p>
            <a:r>
              <a:rPr lang="en-US" dirty="0"/>
              <a:t>Buprenorphine – Dr. Donald </a:t>
            </a:r>
            <a:r>
              <a:rPr lang="en-US" dirty="0" err="1"/>
              <a:t>Jasinski</a:t>
            </a:r>
            <a:r>
              <a:rPr lang="en-US" dirty="0"/>
              <a:t>, April 1978</a:t>
            </a:r>
          </a:p>
        </p:txBody>
      </p:sp>
      <p:sp>
        <p:nvSpPr>
          <p:cNvPr id="3" name="Content Placeholder 2">
            <a:extLst>
              <a:ext uri="{FF2B5EF4-FFF2-40B4-BE49-F238E27FC236}">
                <a16:creationId xmlns:a16="http://schemas.microsoft.com/office/drawing/2014/main" id="{A092DFDA-B382-4349-937E-C5FB7E02C7B5}"/>
              </a:ext>
            </a:extLst>
          </p:cNvPr>
          <p:cNvSpPr>
            <a:spLocks noGrp="1"/>
          </p:cNvSpPr>
          <p:nvPr>
            <p:ph idx="1"/>
          </p:nvPr>
        </p:nvSpPr>
        <p:spPr/>
        <p:txBody>
          <a:bodyPr/>
          <a:lstStyle/>
          <a:p>
            <a:r>
              <a:rPr lang="en-US" dirty="0"/>
              <a:t>“In conclusion, buprenorphine has a unique pharmacology with immediately obvious therapeutic applications as an analgesic of low abuse potential.” </a:t>
            </a:r>
            <a:r>
              <a:rPr lang="en-US" baseline="30000" dirty="0"/>
              <a:t>7</a:t>
            </a:r>
          </a:p>
          <a:p>
            <a:r>
              <a:rPr lang="en-US" dirty="0"/>
              <a:t>“Moreover, the drug has potential for treating narcotic addiction since it is acceptable to addicts, is long-acting, produces a low level of physical dependence such that patients may be easily detoxified, is less toxic than drugs used for maintenance therapy, and blocks the effects of narcotics.” </a:t>
            </a:r>
            <a:r>
              <a:rPr lang="en-US" baseline="30000" dirty="0"/>
              <a:t>7</a:t>
            </a:r>
          </a:p>
          <a:p>
            <a:endParaRPr lang="en-US" baseline="30000" dirty="0"/>
          </a:p>
        </p:txBody>
      </p:sp>
      <p:pic>
        <p:nvPicPr>
          <p:cNvPr id="4" name="Graphic 3" descr="Needle">
            <a:extLst>
              <a:ext uri="{FF2B5EF4-FFF2-40B4-BE49-F238E27FC236}">
                <a16:creationId xmlns:a16="http://schemas.microsoft.com/office/drawing/2014/main" id="{E305FF97-B7D7-473A-92AB-5C2D5D7C81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7462" y="5715000"/>
            <a:ext cx="914400" cy="914400"/>
          </a:xfrm>
          <a:prstGeom prst="rect">
            <a:avLst/>
          </a:prstGeom>
        </p:spPr>
      </p:pic>
    </p:spTree>
    <p:extLst>
      <p:ext uri="{BB962C8B-B14F-4D97-AF65-F5344CB8AC3E}">
        <p14:creationId xmlns:p14="http://schemas.microsoft.com/office/powerpoint/2010/main" val="220655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D2BD-EF12-42FF-858D-2C2D9A68C8BA}"/>
              </a:ext>
            </a:extLst>
          </p:cNvPr>
          <p:cNvSpPr>
            <a:spLocks noGrp="1"/>
          </p:cNvSpPr>
          <p:nvPr>
            <p:ph type="title"/>
          </p:nvPr>
        </p:nvSpPr>
        <p:spPr>
          <a:xfrm>
            <a:off x="1484311" y="685800"/>
            <a:ext cx="10270367" cy="1752599"/>
          </a:xfrm>
        </p:spPr>
        <p:txBody>
          <a:bodyPr/>
          <a:lstStyle/>
          <a:p>
            <a:r>
              <a:rPr lang="en-US" dirty="0">
                <a:solidFill>
                  <a:srgbClr val="FF0000"/>
                </a:solidFill>
              </a:rPr>
              <a:t>Drug X</a:t>
            </a:r>
            <a:r>
              <a:rPr lang="en-US" dirty="0"/>
              <a:t> – Dr. Donald </a:t>
            </a:r>
            <a:r>
              <a:rPr lang="en-US" dirty="0" err="1"/>
              <a:t>Jasinski</a:t>
            </a:r>
            <a:r>
              <a:rPr lang="en-US" dirty="0"/>
              <a:t>, </a:t>
            </a:r>
            <a:r>
              <a:rPr lang="en-US" dirty="0">
                <a:solidFill>
                  <a:srgbClr val="FF0000"/>
                </a:solidFill>
              </a:rPr>
              <a:t>April</a:t>
            </a:r>
            <a:r>
              <a:rPr lang="en-US" dirty="0"/>
              <a:t> </a:t>
            </a:r>
            <a:r>
              <a:rPr lang="en-US" dirty="0">
                <a:solidFill>
                  <a:srgbClr val="FF0000"/>
                </a:solidFill>
              </a:rPr>
              <a:t>2019</a:t>
            </a:r>
          </a:p>
        </p:txBody>
      </p:sp>
      <p:sp>
        <p:nvSpPr>
          <p:cNvPr id="3" name="Content Placeholder 2">
            <a:extLst>
              <a:ext uri="{FF2B5EF4-FFF2-40B4-BE49-F238E27FC236}">
                <a16:creationId xmlns:a16="http://schemas.microsoft.com/office/drawing/2014/main" id="{A092DFDA-B382-4349-937E-C5FB7E02C7B5}"/>
              </a:ext>
            </a:extLst>
          </p:cNvPr>
          <p:cNvSpPr>
            <a:spLocks noGrp="1"/>
          </p:cNvSpPr>
          <p:nvPr>
            <p:ph idx="1"/>
          </p:nvPr>
        </p:nvSpPr>
        <p:spPr>
          <a:xfrm>
            <a:off x="1471058" y="2666999"/>
            <a:ext cx="10018713" cy="3124201"/>
          </a:xfrm>
        </p:spPr>
        <p:txBody>
          <a:bodyPr/>
          <a:lstStyle/>
          <a:p>
            <a:r>
              <a:rPr lang="en-US" dirty="0"/>
              <a:t>“In conclusion, </a:t>
            </a:r>
            <a:r>
              <a:rPr lang="en-US" dirty="0">
                <a:solidFill>
                  <a:srgbClr val="FF0000"/>
                </a:solidFill>
              </a:rPr>
              <a:t>Drug X</a:t>
            </a:r>
            <a:r>
              <a:rPr lang="en-US" dirty="0"/>
              <a:t> has a unique pharmacology with immediately obvious therapeutic applications as an analgesic of low abuse potential.” </a:t>
            </a:r>
            <a:endParaRPr lang="en-US" baseline="30000" dirty="0"/>
          </a:p>
          <a:p>
            <a:r>
              <a:rPr lang="en-US" dirty="0"/>
              <a:t>“Moreover, the drug has potential for treating narcotic addiction since it is acceptable to addicts, is long-acting, produces a low level of physical dependence such that patients may be easily detoxified, is less toxic than drugs used for maintenance therapy, and blocks the effects of narcotics.” </a:t>
            </a:r>
            <a:endParaRPr lang="en-US" baseline="30000" dirty="0"/>
          </a:p>
          <a:p>
            <a:endParaRPr lang="en-US" baseline="30000" dirty="0"/>
          </a:p>
        </p:txBody>
      </p:sp>
      <p:pic>
        <p:nvPicPr>
          <p:cNvPr id="4" name="Graphic 3" descr="Needle">
            <a:extLst>
              <a:ext uri="{FF2B5EF4-FFF2-40B4-BE49-F238E27FC236}">
                <a16:creationId xmlns:a16="http://schemas.microsoft.com/office/drawing/2014/main" id="{107FC509-A47F-4DB2-A724-B97D30FD49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1201" y="5585791"/>
            <a:ext cx="914400" cy="914400"/>
          </a:xfrm>
          <a:prstGeom prst="rect">
            <a:avLst/>
          </a:prstGeom>
        </p:spPr>
      </p:pic>
    </p:spTree>
    <p:extLst>
      <p:ext uri="{BB962C8B-B14F-4D97-AF65-F5344CB8AC3E}">
        <p14:creationId xmlns:p14="http://schemas.microsoft.com/office/powerpoint/2010/main" val="3806374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468C-B5CA-40F2-8A77-E1998B31EC91}"/>
              </a:ext>
            </a:extLst>
          </p:cNvPr>
          <p:cNvSpPr>
            <a:spLocks noGrp="1"/>
          </p:cNvSpPr>
          <p:nvPr>
            <p:ph type="title"/>
          </p:nvPr>
        </p:nvSpPr>
        <p:spPr>
          <a:xfrm>
            <a:off x="1484307" y="-37507"/>
            <a:ext cx="10018713" cy="1752599"/>
          </a:xfrm>
        </p:spPr>
        <p:txBody>
          <a:bodyPr/>
          <a:lstStyle/>
          <a:p>
            <a:r>
              <a:rPr lang="en-US" dirty="0"/>
              <a:t>Buprenorphine – Pharmacology</a:t>
            </a:r>
            <a:r>
              <a:rPr lang="en-US" baseline="40000" dirty="0"/>
              <a:t>6</a:t>
            </a:r>
          </a:p>
        </p:txBody>
      </p:sp>
      <p:sp>
        <p:nvSpPr>
          <p:cNvPr id="3" name="Content Placeholder 2">
            <a:extLst>
              <a:ext uri="{FF2B5EF4-FFF2-40B4-BE49-F238E27FC236}">
                <a16:creationId xmlns:a16="http://schemas.microsoft.com/office/drawing/2014/main" id="{67F4805B-760D-40F5-B4B1-3BCC28D82448}"/>
              </a:ext>
            </a:extLst>
          </p:cNvPr>
          <p:cNvSpPr>
            <a:spLocks noGrp="1"/>
          </p:cNvSpPr>
          <p:nvPr>
            <p:ph idx="1"/>
          </p:nvPr>
        </p:nvSpPr>
        <p:spPr>
          <a:xfrm>
            <a:off x="1656589" y="4526148"/>
            <a:ext cx="10018713" cy="3124201"/>
          </a:xfrm>
        </p:spPr>
        <p:txBody>
          <a:bodyPr/>
          <a:lstStyle/>
          <a:p>
            <a:r>
              <a:rPr lang="en-US" dirty="0"/>
              <a:t>Binds with variable affinity to µ, </a:t>
            </a:r>
            <a:r>
              <a:rPr lang="el-GR" dirty="0"/>
              <a:t>κ</a:t>
            </a:r>
            <a:r>
              <a:rPr lang="en-US" dirty="0"/>
              <a:t>, and </a:t>
            </a:r>
            <a:r>
              <a:rPr lang="el-GR" dirty="0"/>
              <a:t>δ</a:t>
            </a:r>
            <a:r>
              <a:rPr lang="en-US" dirty="0"/>
              <a:t> receptors</a:t>
            </a:r>
          </a:p>
        </p:txBody>
      </p:sp>
      <p:pic>
        <p:nvPicPr>
          <p:cNvPr id="6" name="Picture 5">
            <a:extLst>
              <a:ext uri="{FF2B5EF4-FFF2-40B4-BE49-F238E27FC236}">
                <a16:creationId xmlns:a16="http://schemas.microsoft.com/office/drawing/2014/main" id="{8A7D5B96-45C3-4594-9027-D1DF2B4DE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991" y="1553696"/>
            <a:ext cx="4678018" cy="4132360"/>
          </a:xfrm>
          <a:prstGeom prst="rect">
            <a:avLst/>
          </a:prstGeom>
        </p:spPr>
      </p:pic>
    </p:spTree>
    <p:extLst>
      <p:ext uri="{BB962C8B-B14F-4D97-AF65-F5344CB8AC3E}">
        <p14:creationId xmlns:p14="http://schemas.microsoft.com/office/powerpoint/2010/main" val="293885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7D10-8F37-427F-9214-04D3E4514743}"/>
              </a:ext>
            </a:extLst>
          </p:cNvPr>
          <p:cNvSpPr>
            <a:spLocks noGrp="1"/>
          </p:cNvSpPr>
          <p:nvPr>
            <p:ph type="title"/>
          </p:nvPr>
        </p:nvSpPr>
        <p:spPr/>
        <p:txBody>
          <a:bodyPr/>
          <a:lstStyle/>
          <a:p>
            <a:r>
              <a:rPr lang="en-US" dirty="0"/>
              <a:t>Opioid Receptors – Pharmacology</a:t>
            </a:r>
            <a:r>
              <a:rPr lang="en-US" baseline="30000" dirty="0"/>
              <a:t>8</a:t>
            </a:r>
          </a:p>
        </p:txBody>
      </p:sp>
      <p:graphicFrame>
        <p:nvGraphicFramePr>
          <p:cNvPr id="4" name="Table 4">
            <a:extLst>
              <a:ext uri="{FF2B5EF4-FFF2-40B4-BE49-F238E27FC236}">
                <a16:creationId xmlns:a16="http://schemas.microsoft.com/office/drawing/2014/main" id="{EA6ADD5F-9735-4A5A-8285-7992C520CD8F}"/>
              </a:ext>
            </a:extLst>
          </p:cNvPr>
          <p:cNvGraphicFramePr>
            <a:graphicFrameLocks noGrp="1"/>
          </p:cNvGraphicFramePr>
          <p:nvPr>
            <p:ph idx="1"/>
            <p:extLst>
              <p:ext uri="{D42A27DB-BD31-4B8C-83A1-F6EECF244321}">
                <p14:modId xmlns:p14="http://schemas.microsoft.com/office/powerpoint/2010/main" val="2125589466"/>
              </p:ext>
            </p:extLst>
          </p:nvPr>
        </p:nvGraphicFramePr>
        <p:xfrm>
          <a:off x="1696348" y="2597647"/>
          <a:ext cx="10018710" cy="2504440"/>
        </p:xfrm>
        <a:graphic>
          <a:graphicData uri="http://schemas.openxmlformats.org/drawingml/2006/table">
            <a:tbl>
              <a:tblPr firstRow="1" bandRow="1">
                <a:tableStyleId>{5C22544A-7EE6-4342-B048-85BDC9FD1C3A}</a:tableStyleId>
              </a:tblPr>
              <a:tblGrid>
                <a:gridCol w="3339570">
                  <a:extLst>
                    <a:ext uri="{9D8B030D-6E8A-4147-A177-3AD203B41FA5}">
                      <a16:colId xmlns:a16="http://schemas.microsoft.com/office/drawing/2014/main" val="1292434730"/>
                    </a:ext>
                  </a:extLst>
                </a:gridCol>
                <a:gridCol w="3339570">
                  <a:extLst>
                    <a:ext uri="{9D8B030D-6E8A-4147-A177-3AD203B41FA5}">
                      <a16:colId xmlns:a16="http://schemas.microsoft.com/office/drawing/2014/main" val="984819021"/>
                    </a:ext>
                  </a:extLst>
                </a:gridCol>
                <a:gridCol w="3339570">
                  <a:extLst>
                    <a:ext uri="{9D8B030D-6E8A-4147-A177-3AD203B41FA5}">
                      <a16:colId xmlns:a16="http://schemas.microsoft.com/office/drawing/2014/main" val="1995910631"/>
                    </a:ext>
                  </a:extLst>
                </a:gridCol>
              </a:tblGrid>
              <a:tr h="370840">
                <a:tc>
                  <a:txBody>
                    <a:bodyPr/>
                    <a:lstStyle/>
                    <a:p>
                      <a:r>
                        <a:rPr lang="en-US" dirty="0"/>
                        <a:t>Receptor Type</a:t>
                      </a:r>
                    </a:p>
                  </a:txBody>
                  <a:tcPr/>
                </a:tc>
                <a:tc>
                  <a:txBody>
                    <a:bodyPr/>
                    <a:lstStyle/>
                    <a:p>
                      <a:r>
                        <a:rPr lang="en-US" dirty="0"/>
                        <a:t>Functions</a:t>
                      </a:r>
                    </a:p>
                  </a:txBody>
                  <a:tcPr/>
                </a:tc>
                <a:tc>
                  <a:txBody>
                    <a:bodyPr/>
                    <a:lstStyle/>
                    <a:p>
                      <a:r>
                        <a:rPr lang="en-US" dirty="0"/>
                        <a:t>Locations</a:t>
                      </a:r>
                    </a:p>
                  </a:txBody>
                  <a:tcPr/>
                </a:tc>
                <a:extLst>
                  <a:ext uri="{0D108BD9-81ED-4DB2-BD59-A6C34878D82A}">
                    <a16:rowId xmlns:a16="http://schemas.microsoft.com/office/drawing/2014/main" val="2587693118"/>
                  </a:ext>
                </a:extLst>
              </a:tr>
              <a:tr h="370840">
                <a:tc>
                  <a:txBody>
                    <a:bodyPr/>
                    <a:lstStyle/>
                    <a:p>
                      <a:r>
                        <a:rPr lang="en-US" sz="3200" dirty="0"/>
                        <a:t>µ</a:t>
                      </a:r>
                    </a:p>
                  </a:txBody>
                  <a:tcPr/>
                </a:tc>
                <a:tc>
                  <a:txBody>
                    <a:bodyPr/>
                    <a:lstStyle/>
                    <a:p>
                      <a:r>
                        <a:rPr lang="en-US" dirty="0"/>
                        <a:t>Analgesia, respiratory depression, euphoria, physical dependence, reduced GI motility</a:t>
                      </a:r>
                    </a:p>
                  </a:txBody>
                  <a:tcPr/>
                </a:tc>
                <a:tc>
                  <a:txBody>
                    <a:bodyPr/>
                    <a:lstStyle/>
                    <a:p>
                      <a:r>
                        <a:rPr lang="en-US" dirty="0"/>
                        <a:t>Brain, spinal cord, periphery</a:t>
                      </a:r>
                    </a:p>
                  </a:txBody>
                  <a:tcPr/>
                </a:tc>
                <a:extLst>
                  <a:ext uri="{0D108BD9-81ED-4DB2-BD59-A6C34878D82A}">
                    <a16:rowId xmlns:a16="http://schemas.microsoft.com/office/drawing/2014/main" val="1671427183"/>
                  </a:ext>
                </a:extLst>
              </a:tr>
              <a:tr h="370840">
                <a:tc>
                  <a:txBody>
                    <a:bodyPr/>
                    <a:lstStyle/>
                    <a:p>
                      <a:r>
                        <a:rPr lang="el-GR" sz="3200" dirty="0"/>
                        <a:t>δ</a:t>
                      </a:r>
                      <a:endParaRPr lang="en-US" sz="3200" dirty="0"/>
                    </a:p>
                  </a:txBody>
                  <a:tcPr/>
                </a:tc>
                <a:tc>
                  <a:txBody>
                    <a:bodyPr/>
                    <a:lstStyle/>
                    <a:p>
                      <a:r>
                        <a:rPr lang="en-US" dirty="0"/>
                        <a:t>Analgesia, physical dependence, anti-depression</a:t>
                      </a:r>
                    </a:p>
                  </a:txBody>
                  <a:tcPr/>
                </a:tc>
                <a:tc>
                  <a:txBody>
                    <a:bodyPr/>
                    <a:lstStyle/>
                    <a:p>
                      <a:r>
                        <a:rPr lang="en-US" dirty="0"/>
                        <a:t>Brain, periphery</a:t>
                      </a:r>
                    </a:p>
                  </a:txBody>
                  <a:tcPr/>
                </a:tc>
                <a:extLst>
                  <a:ext uri="{0D108BD9-81ED-4DB2-BD59-A6C34878D82A}">
                    <a16:rowId xmlns:a16="http://schemas.microsoft.com/office/drawing/2014/main" val="739869713"/>
                  </a:ext>
                </a:extLst>
              </a:tr>
              <a:tr h="370840">
                <a:tc>
                  <a:txBody>
                    <a:bodyPr/>
                    <a:lstStyle/>
                    <a:p>
                      <a:r>
                        <a:rPr lang="el-GR" sz="3200" dirty="0"/>
                        <a:t>κ</a:t>
                      </a:r>
                      <a:endParaRPr lang="en-US" sz="3200" dirty="0"/>
                    </a:p>
                  </a:txBody>
                  <a:tcPr/>
                </a:tc>
                <a:tc>
                  <a:txBody>
                    <a:bodyPr/>
                    <a:lstStyle/>
                    <a:p>
                      <a:r>
                        <a:rPr lang="en-US" dirty="0"/>
                        <a:t>Analgesia, depression, sedation</a:t>
                      </a:r>
                    </a:p>
                  </a:txBody>
                  <a:tcPr/>
                </a:tc>
                <a:tc>
                  <a:txBody>
                    <a:bodyPr/>
                    <a:lstStyle/>
                    <a:p>
                      <a:r>
                        <a:rPr lang="en-US" dirty="0"/>
                        <a:t>Brain, spinal cord, periphery</a:t>
                      </a:r>
                    </a:p>
                  </a:txBody>
                  <a:tcPr/>
                </a:tc>
                <a:extLst>
                  <a:ext uri="{0D108BD9-81ED-4DB2-BD59-A6C34878D82A}">
                    <a16:rowId xmlns:a16="http://schemas.microsoft.com/office/drawing/2014/main" val="2521451905"/>
                  </a:ext>
                </a:extLst>
              </a:tr>
            </a:tbl>
          </a:graphicData>
        </a:graphic>
      </p:graphicFrame>
    </p:spTree>
    <p:extLst>
      <p:ext uri="{BB962C8B-B14F-4D97-AF65-F5344CB8AC3E}">
        <p14:creationId xmlns:p14="http://schemas.microsoft.com/office/powerpoint/2010/main" val="543332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BA09-286D-40D2-AA6C-538CB2A8DDE4}"/>
              </a:ext>
            </a:extLst>
          </p:cNvPr>
          <p:cNvSpPr>
            <a:spLocks noGrp="1"/>
          </p:cNvSpPr>
          <p:nvPr>
            <p:ph type="title"/>
          </p:nvPr>
        </p:nvSpPr>
        <p:spPr/>
        <p:txBody>
          <a:bodyPr/>
          <a:lstStyle/>
          <a:p>
            <a:r>
              <a:rPr lang="en-US" dirty="0"/>
              <a:t>Buprenorphine – Pharmacology</a:t>
            </a:r>
            <a:r>
              <a:rPr lang="en-US" baseline="30000" dirty="0"/>
              <a:t>9,10,11</a:t>
            </a:r>
          </a:p>
        </p:txBody>
      </p:sp>
      <p:sp>
        <p:nvSpPr>
          <p:cNvPr id="3" name="Content Placeholder 2">
            <a:extLst>
              <a:ext uri="{FF2B5EF4-FFF2-40B4-BE49-F238E27FC236}">
                <a16:creationId xmlns:a16="http://schemas.microsoft.com/office/drawing/2014/main" id="{40F8101F-2B84-4C01-ABB4-7E2CC8B8044D}"/>
              </a:ext>
            </a:extLst>
          </p:cNvPr>
          <p:cNvSpPr>
            <a:spLocks noGrp="1"/>
          </p:cNvSpPr>
          <p:nvPr>
            <p:ph idx="1"/>
          </p:nvPr>
        </p:nvSpPr>
        <p:spPr>
          <a:xfrm>
            <a:off x="1086644" y="2600738"/>
            <a:ext cx="5407023" cy="3124201"/>
          </a:xfrm>
        </p:spPr>
        <p:txBody>
          <a:bodyPr>
            <a:normAutofit/>
          </a:bodyPr>
          <a:lstStyle/>
          <a:p>
            <a:r>
              <a:rPr lang="en-US" dirty="0"/>
              <a:t>However…</a:t>
            </a:r>
          </a:p>
          <a:p>
            <a:pPr lvl="1"/>
            <a:r>
              <a:rPr lang="en-US" sz="3000" dirty="0"/>
              <a:t>µ</a:t>
            </a:r>
            <a:r>
              <a:rPr lang="en-US" sz="2400" dirty="0"/>
              <a:t> - partial agonist with high affinity</a:t>
            </a:r>
          </a:p>
          <a:p>
            <a:pPr lvl="1"/>
            <a:r>
              <a:rPr lang="el-GR" sz="3000" dirty="0"/>
              <a:t>δ</a:t>
            </a:r>
            <a:r>
              <a:rPr lang="en-US" sz="2400" dirty="0"/>
              <a:t> – antagonist with low affinity (30x less than µ or </a:t>
            </a:r>
            <a:r>
              <a:rPr lang="el-GR" sz="2400" dirty="0"/>
              <a:t>κ</a:t>
            </a:r>
            <a:r>
              <a:rPr lang="en-US" sz="2400" dirty="0"/>
              <a:t>)</a:t>
            </a:r>
          </a:p>
          <a:p>
            <a:pPr lvl="2"/>
            <a:r>
              <a:rPr lang="en-US" sz="2200" dirty="0"/>
              <a:t>Clinical significance is suspect</a:t>
            </a:r>
          </a:p>
          <a:p>
            <a:pPr lvl="1"/>
            <a:r>
              <a:rPr lang="el-GR" sz="2400" dirty="0"/>
              <a:t>Κ</a:t>
            </a:r>
            <a:r>
              <a:rPr lang="en-US" sz="2400" dirty="0"/>
              <a:t> – inverse agonist</a:t>
            </a:r>
          </a:p>
        </p:txBody>
      </p:sp>
      <p:pic>
        <p:nvPicPr>
          <p:cNvPr id="2050" name="Picture 2">
            <a:extLst>
              <a:ext uri="{FF2B5EF4-FFF2-40B4-BE49-F238E27FC236}">
                <a16:creationId xmlns:a16="http://schemas.microsoft.com/office/drawing/2014/main" id="{630810BD-F4C6-45B8-A8C6-C3887D60E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667" y="2715287"/>
            <a:ext cx="5554053" cy="224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82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BA09-286D-40D2-AA6C-538CB2A8DDE4}"/>
              </a:ext>
            </a:extLst>
          </p:cNvPr>
          <p:cNvSpPr>
            <a:spLocks noGrp="1"/>
          </p:cNvSpPr>
          <p:nvPr>
            <p:ph type="title"/>
          </p:nvPr>
        </p:nvSpPr>
        <p:spPr/>
        <p:txBody>
          <a:bodyPr/>
          <a:lstStyle/>
          <a:p>
            <a:r>
              <a:rPr lang="en-US" dirty="0"/>
              <a:t>Buprenorphine – Pharmacology</a:t>
            </a:r>
            <a:r>
              <a:rPr lang="en-US" baseline="30000" dirty="0"/>
              <a:t>9,10,11</a:t>
            </a:r>
          </a:p>
        </p:txBody>
      </p:sp>
      <p:sp>
        <p:nvSpPr>
          <p:cNvPr id="3" name="Content Placeholder 2">
            <a:extLst>
              <a:ext uri="{FF2B5EF4-FFF2-40B4-BE49-F238E27FC236}">
                <a16:creationId xmlns:a16="http://schemas.microsoft.com/office/drawing/2014/main" id="{40F8101F-2B84-4C01-ABB4-7E2CC8B8044D}"/>
              </a:ext>
            </a:extLst>
          </p:cNvPr>
          <p:cNvSpPr>
            <a:spLocks noGrp="1"/>
          </p:cNvSpPr>
          <p:nvPr>
            <p:ph idx="1"/>
          </p:nvPr>
        </p:nvSpPr>
        <p:spPr>
          <a:xfrm>
            <a:off x="1086644" y="2600738"/>
            <a:ext cx="5407023" cy="3124201"/>
          </a:xfrm>
        </p:spPr>
        <p:txBody>
          <a:bodyPr>
            <a:normAutofit lnSpcReduction="10000"/>
          </a:bodyPr>
          <a:lstStyle/>
          <a:p>
            <a:r>
              <a:rPr lang="en-US" dirty="0"/>
              <a:t>However…</a:t>
            </a:r>
          </a:p>
          <a:p>
            <a:pPr lvl="1"/>
            <a:r>
              <a:rPr lang="en-US" sz="3000" dirty="0"/>
              <a:t>µ</a:t>
            </a:r>
            <a:r>
              <a:rPr lang="en-US" sz="2400" dirty="0"/>
              <a:t> - partial agonist with high affinity</a:t>
            </a:r>
          </a:p>
          <a:p>
            <a:pPr lvl="1"/>
            <a:r>
              <a:rPr lang="el-GR" sz="3000" dirty="0"/>
              <a:t>δ</a:t>
            </a:r>
            <a:r>
              <a:rPr lang="en-US" sz="2400" dirty="0"/>
              <a:t> – antagonist with low affinity (30x less than µ or </a:t>
            </a:r>
            <a:r>
              <a:rPr lang="el-GR" sz="2400" dirty="0"/>
              <a:t>κ</a:t>
            </a:r>
            <a:r>
              <a:rPr lang="en-US" sz="2400" dirty="0"/>
              <a:t>)</a:t>
            </a:r>
          </a:p>
          <a:p>
            <a:pPr lvl="2"/>
            <a:r>
              <a:rPr lang="en-US" sz="2200" dirty="0"/>
              <a:t>Clinical significance is suspect</a:t>
            </a:r>
          </a:p>
          <a:p>
            <a:pPr lvl="1"/>
            <a:r>
              <a:rPr lang="el-GR" sz="3000" b="1" dirty="0">
                <a:solidFill>
                  <a:srgbClr val="FF0000"/>
                </a:solidFill>
              </a:rPr>
              <a:t>Κ</a:t>
            </a:r>
            <a:r>
              <a:rPr lang="en-US" sz="3000" b="1" dirty="0">
                <a:solidFill>
                  <a:srgbClr val="FF0000"/>
                </a:solidFill>
              </a:rPr>
              <a:t> – inverse agonist</a:t>
            </a:r>
          </a:p>
        </p:txBody>
      </p:sp>
      <p:pic>
        <p:nvPicPr>
          <p:cNvPr id="2050" name="Picture 2">
            <a:extLst>
              <a:ext uri="{FF2B5EF4-FFF2-40B4-BE49-F238E27FC236}">
                <a16:creationId xmlns:a16="http://schemas.microsoft.com/office/drawing/2014/main" id="{630810BD-F4C6-45B8-A8C6-C3887D60E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667" y="2715287"/>
            <a:ext cx="5554053" cy="224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95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41BE-5AA8-4D9F-8A19-1771479383A6}"/>
              </a:ext>
            </a:extLst>
          </p:cNvPr>
          <p:cNvSpPr>
            <a:spLocks noGrp="1"/>
          </p:cNvSpPr>
          <p:nvPr>
            <p:ph type="title"/>
          </p:nvPr>
        </p:nvSpPr>
        <p:spPr/>
        <p:txBody>
          <a:bodyPr/>
          <a:lstStyle/>
          <a:p>
            <a:r>
              <a:rPr lang="en-US" dirty="0"/>
              <a:t>Disclosures	</a:t>
            </a:r>
          </a:p>
        </p:txBody>
      </p:sp>
      <p:sp>
        <p:nvSpPr>
          <p:cNvPr id="3" name="Content Placeholder 2">
            <a:extLst>
              <a:ext uri="{FF2B5EF4-FFF2-40B4-BE49-F238E27FC236}">
                <a16:creationId xmlns:a16="http://schemas.microsoft.com/office/drawing/2014/main" id="{43FBE770-134F-48E6-BAEB-C5DA1F22C1E5}"/>
              </a:ext>
            </a:extLst>
          </p:cNvPr>
          <p:cNvSpPr>
            <a:spLocks noGrp="1"/>
          </p:cNvSpPr>
          <p:nvPr>
            <p:ph idx="1"/>
          </p:nvPr>
        </p:nvSpPr>
        <p:spPr>
          <a:xfrm>
            <a:off x="1484311" y="876298"/>
            <a:ext cx="10018713" cy="3124201"/>
          </a:xfrm>
        </p:spPr>
        <p:txBody>
          <a:bodyPr/>
          <a:lstStyle/>
          <a:p>
            <a:r>
              <a:rPr lang="en-US" dirty="0"/>
              <a:t>None</a:t>
            </a:r>
          </a:p>
        </p:txBody>
      </p:sp>
    </p:spTree>
    <p:extLst>
      <p:ext uri="{BB962C8B-B14F-4D97-AF65-F5344CB8AC3E}">
        <p14:creationId xmlns:p14="http://schemas.microsoft.com/office/powerpoint/2010/main" val="1098096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A31C-33BA-448A-859D-7576811F617D}"/>
              </a:ext>
            </a:extLst>
          </p:cNvPr>
          <p:cNvSpPr>
            <a:spLocks noGrp="1"/>
          </p:cNvSpPr>
          <p:nvPr>
            <p:ph type="title"/>
          </p:nvPr>
        </p:nvSpPr>
        <p:spPr/>
        <p:txBody>
          <a:bodyPr/>
          <a:lstStyle/>
          <a:p>
            <a:r>
              <a:rPr lang="el-GR" dirty="0"/>
              <a:t>κ</a:t>
            </a:r>
            <a:r>
              <a:rPr lang="en-US" dirty="0"/>
              <a:t>-Receptor Inverse Agonism</a:t>
            </a:r>
            <a:r>
              <a:rPr lang="en-US" baseline="30000" dirty="0"/>
              <a:t>12</a:t>
            </a:r>
          </a:p>
        </p:txBody>
      </p:sp>
      <p:sp>
        <p:nvSpPr>
          <p:cNvPr id="3" name="Content Placeholder 2">
            <a:extLst>
              <a:ext uri="{FF2B5EF4-FFF2-40B4-BE49-F238E27FC236}">
                <a16:creationId xmlns:a16="http://schemas.microsoft.com/office/drawing/2014/main" id="{F5B632B8-2AA4-404F-9205-301DAA0A7F19}"/>
              </a:ext>
            </a:extLst>
          </p:cNvPr>
          <p:cNvSpPr>
            <a:spLocks noGrp="1"/>
          </p:cNvSpPr>
          <p:nvPr>
            <p:ph idx="1"/>
          </p:nvPr>
        </p:nvSpPr>
        <p:spPr>
          <a:xfrm>
            <a:off x="1166395" y="2322443"/>
            <a:ext cx="10336629" cy="3733800"/>
          </a:xfrm>
        </p:spPr>
        <p:txBody>
          <a:bodyPr>
            <a:normAutofit/>
          </a:bodyPr>
          <a:lstStyle/>
          <a:p>
            <a:r>
              <a:rPr lang="en-US" dirty="0"/>
              <a:t>Quite possibly the most unique and important pharmacological aspect of buprenorphine</a:t>
            </a:r>
          </a:p>
          <a:p>
            <a:r>
              <a:rPr lang="en-US" dirty="0"/>
              <a:t>Rodent behavioral models indicate that this is responsible for </a:t>
            </a:r>
            <a:r>
              <a:rPr lang="en-US" dirty="0">
                <a:solidFill>
                  <a:srgbClr val="FF0000"/>
                </a:solidFill>
              </a:rPr>
              <a:t>anti-depressant behavior</a:t>
            </a:r>
          </a:p>
          <a:p>
            <a:pPr lvl="1"/>
            <a:r>
              <a:rPr lang="en-US" dirty="0"/>
              <a:t>As quickly as 7 days!</a:t>
            </a:r>
          </a:p>
          <a:p>
            <a:r>
              <a:rPr lang="en-US" dirty="0"/>
              <a:t>Correlates with neuroimaging in depressed humans</a:t>
            </a:r>
          </a:p>
          <a:p>
            <a:pPr lvl="1"/>
            <a:r>
              <a:rPr lang="en-US" dirty="0"/>
              <a:t>Low </a:t>
            </a:r>
            <a:r>
              <a:rPr lang="el-GR" dirty="0"/>
              <a:t>κ</a:t>
            </a:r>
            <a:r>
              <a:rPr lang="en-US" dirty="0"/>
              <a:t>-Receptor availability in these patients</a:t>
            </a:r>
          </a:p>
          <a:p>
            <a:endParaRPr lang="en-US" dirty="0"/>
          </a:p>
        </p:txBody>
      </p:sp>
      <p:pic>
        <p:nvPicPr>
          <p:cNvPr id="1026" name="Picture 2" descr="Image result for chicken or the egg">
            <a:extLst>
              <a:ext uri="{FF2B5EF4-FFF2-40B4-BE49-F238E27FC236}">
                <a16:creationId xmlns:a16="http://schemas.microsoft.com/office/drawing/2014/main" id="{1F73B823-F316-478A-B669-D16090AA8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027" y="3749122"/>
            <a:ext cx="3966629" cy="230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39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A31C-33BA-448A-859D-7576811F617D}"/>
              </a:ext>
            </a:extLst>
          </p:cNvPr>
          <p:cNvSpPr>
            <a:spLocks noGrp="1"/>
          </p:cNvSpPr>
          <p:nvPr>
            <p:ph type="title"/>
          </p:nvPr>
        </p:nvSpPr>
        <p:spPr/>
        <p:txBody>
          <a:bodyPr/>
          <a:lstStyle/>
          <a:p>
            <a:r>
              <a:rPr lang="el-GR" dirty="0"/>
              <a:t>κ</a:t>
            </a:r>
            <a:r>
              <a:rPr lang="en-US" dirty="0"/>
              <a:t>-Receptor Inverse Agonism</a:t>
            </a:r>
            <a:r>
              <a:rPr lang="en-US" baseline="30000" dirty="0"/>
              <a:t>12</a:t>
            </a:r>
          </a:p>
        </p:txBody>
      </p:sp>
      <p:sp>
        <p:nvSpPr>
          <p:cNvPr id="3" name="Content Placeholder 2">
            <a:extLst>
              <a:ext uri="{FF2B5EF4-FFF2-40B4-BE49-F238E27FC236}">
                <a16:creationId xmlns:a16="http://schemas.microsoft.com/office/drawing/2014/main" id="{F5B632B8-2AA4-404F-9205-301DAA0A7F19}"/>
              </a:ext>
            </a:extLst>
          </p:cNvPr>
          <p:cNvSpPr>
            <a:spLocks noGrp="1"/>
          </p:cNvSpPr>
          <p:nvPr>
            <p:ph idx="1"/>
          </p:nvPr>
        </p:nvSpPr>
        <p:spPr/>
        <p:txBody>
          <a:bodyPr>
            <a:normAutofit/>
          </a:bodyPr>
          <a:lstStyle/>
          <a:p>
            <a:r>
              <a:rPr lang="en-US" dirty="0"/>
              <a:t>Primary pathway responsible for mitigation of </a:t>
            </a:r>
            <a:r>
              <a:rPr lang="en-US" dirty="0">
                <a:solidFill>
                  <a:srgbClr val="FF0000"/>
                </a:solidFill>
              </a:rPr>
              <a:t>hyperalgesia</a:t>
            </a:r>
          </a:p>
          <a:p>
            <a:r>
              <a:rPr lang="en-US" dirty="0"/>
              <a:t>Potential novel mechanism exists as a sole target</a:t>
            </a:r>
          </a:p>
          <a:p>
            <a:pPr lvl="1"/>
            <a:r>
              <a:rPr lang="en-US" dirty="0"/>
              <a:t>Anti-depressant</a:t>
            </a:r>
          </a:p>
          <a:p>
            <a:pPr lvl="1"/>
            <a:r>
              <a:rPr lang="en-US" dirty="0"/>
              <a:t>Anti-hyperalgesia</a:t>
            </a:r>
          </a:p>
          <a:p>
            <a:pPr lvl="1"/>
            <a:r>
              <a:rPr lang="el-GR" dirty="0"/>
              <a:t>δ</a:t>
            </a:r>
            <a:r>
              <a:rPr lang="en-US" dirty="0"/>
              <a:t>-receptor poses challenges in this regard</a:t>
            </a:r>
          </a:p>
          <a:p>
            <a:endParaRPr lang="en-US" dirty="0"/>
          </a:p>
        </p:txBody>
      </p:sp>
    </p:spTree>
    <p:extLst>
      <p:ext uri="{BB962C8B-B14F-4D97-AF65-F5344CB8AC3E}">
        <p14:creationId xmlns:p14="http://schemas.microsoft.com/office/powerpoint/2010/main" val="3264523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BA09-286D-40D2-AA6C-538CB2A8DDE4}"/>
              </a:ext>
            </a:extLst>
          </p:cNvPr>
          <p:cNvSpPr>
            <a:spLocks noGrp="1"/>
          </p:cNvSpPr>
          <p:nvPr>
            <p:ph type="title"/>
          </p:nvPr>
        </p:nvSpPr>
        <p:spPr>
          <a:xfrm>
            <a:off x="1484311" y="148054"/>
            <a:ext cx="10018713" cy="1752599"/>
          </a:xfrm>
        </p:spPr>
        <p:txBody>
          <a:bodyPr/>
          <a:lstStyle/>
          <a:p>
            <a:r>
              <a:rPr lang="en-US" dirty="0"/>
              <a:t>Buprenorphine - Pharmacology</a:t>
            </a:r>
          </a:p>
        </p:txBody>
      </p:sp>
      <p:sp>
        <p:nvSpPr>
          <p:cNvPr id="5" name="TextBox 4">
            <a:extLst>
              <a:ext uri="{FF2B5EF4-FFF2-40B4-BE49-F238E27FC236}">
                <a16:creationId xmlns:a16="http://schemas.microsoft.com/office/drawing/2014/main" id="{52832570-54A3-42FB-9E1B-F2A74A585BF8}"/>
              </a:ext>
            </a:extLst>
          </p:cNvPr>
          <p:cNvSpPr txBox="1"/>
          <p:nvPr/>
        </p:nvSpPr>
        <p:spPr>
          <a:xfrm>
            <a:off x="5181700" y="6519446"/>
            <a:ext cx="4717774" cy="338554"/>
          </a:xfrm>
          <a:prstGeom prst="rect">
            <a:avLst/>
          </a:prstGeom>
          <a:noFill/>
        </p:spPr>
        <p:txBody>
          <a:bodyPr wrap="square" rtlCol="0">
            <a:spAutoFit/>
          </a:bodyPr>
          <a:lstStyle/>
          <a:p>
            <a:r>
              <a:rPr lang="en-US" sz="1600" dirty="0"/>
              <a:t>Reproduced from 13) Walsh et al., 1994</a:t>
            </a:r>
          </a:p>
        </p:txBody>
      </p:sp>
      <p:pic>
        <p:nvPicPr>
          <p:cNvPr id="9" name="Content Placeholder 8">
            <a:extLst>
              <a:ext uri="{FF2B5EF4-FFF2-40B4-BE49-F238E27FC236}">
                <a16:creationId xmlns:a16="http://schemas.microsoft.com/office/drawing/2014/main" id="{DD96B006-EFA8-45D6-8D2B-8834543F60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311" y="1825570"/>
            <a:ext cx="10499459" cy="4693876"/>
          </a:xfrm>
        </p:spPr>
      </p:pic>
    </p:spTree>
    <p:extLst>
      <p:ext uri="{BB962C8B-B14F-4D97-AF65-F5344CB8AC3E}">
        <p14:creationId xmlns:p14="http://schemas.microsoft.com/office/powerpoint/2010/main" val="399477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28C3-B503-4747-A0B4-5E228B1ABDE6}"/>
              </a:ext>
            </a:extLst>
          </p:cNvPr>
          <p:cNvSpPr>
            <a:spLocks noGrp="1"/>
          </p:cNvSpPr>
          <p:nvPr>
            <p:ph type="title"/>
          </p:nvPr>
        </p:nvSpPr>
        <p:spPr/>
        <p:txBody>
          <a:bodyPr/>
          <a:lstStyle/>
          <a:p>
            <a:r>
              <a:rPr lang="en-US" dirty="0"/>
              <a:t>Buprenorphine - Pharmacology</a:t>
            </a:r>
          </a:p>
        </p:txBody>
      </p:sp>
      <p:sp>
        <p:nvSpPr>
          <p:cNvPr id="3" name="Content Placeholder 2">
            <a:extLst>
              <a:ext uri="{FF2B5EF4-FFF2-40B4-BE49-F238E27FC236}">
                <a16:creationId xmlns:a16="http://schemas.microsoft.com/office/drawing/2014/main" id="{4F9F1A55-06D1-45F1-B89E-78AB1BE8C784}"/>
              </a:ext>
            </a:extLst>
          </p:cNvPr>
          <p:cNvSpPr>
            <a:spLocks noGrp="1"/>
          </p:cNvSpPr>
          <p:nvPr>
            <p:ph idx="1"/>
          </p:nvPr>
        </p:nvSpPr>
        <p:spPr/>
        <p:txBody>
          <a:bodyPr>
            <a:normAutofit lnSpcReduction="10000"/>
          </a:bodyPr>
          <a:lstStyle/>
          <a:p>
            <a:r>
              <a:rPr lang="en-US" dirty="0"/>
              <a:t>Extensive first-pass hepatic clearance exists</a:t>
            </a:r>
          </a:p>
          <a:p>
            <a:r>
              <a:rPr lang="en-US" dirty="0"/>
              <a:t>96% bound to α1-acid glycoprotein with large volume of distribution</a:t>
            </a:r>
          </a:p>
          <a:p>
            <a:pPr lvl="1"/>
            <a:r>
              <a:rPr lang="en-US" dirty="0"/>
              <a:t>Highly lipophilic</a:t>
            </a:r>
          </a:p>
          <a:p>
            <a:r>
              <a:rPr lang="en-US" dirty="0"/>
              <a:t>Metabolized through CYP3A4 and CYP2C8 to norbuprenorphine</a:t>
            </a:r>
          </a:p>
          <a:p>
            <a:pPr lvl="1"/>
            <a:r>
              <a:rPr lang="en-US" dirty="0"/>
              <a:t>Norbuprenorphine almost paradoxically behaves like morphine</a:t>
            </a:r>
          </a:p>
          <a:p>
            <a:r>
              <a:rPr lang="en-US" dirty="0"/>
              <a:t>Phase II occurs via glucuronidation to buprenorphine-3-glucuronidate and norbuprenorphine-3-glucuronidate</a:t>
            </a:r>
          </a:p>
          <a:p>
            <a:endParaRPr lang="en-US" dirty="0"/>
          </a:p>
        </p:txBody>
      </p:sp>
    </p:spTree>
    <p:extLst>
      <p:ext uri="{BB962C8B-B14F-4D97-AF65-F5344CB8AC3E}">
        <p14:creationId xmlns:p14="http://schemas.microsoft.com/office/powerpoint/2010/main" val="801053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BE5E-7A36-42A6-847C-6973FC8AB7C7}"/>
              </a:ext>
            </a:extLst>
          </p:cNvPr>
          <p:cNvSpPr>
            <a:spLocks noGrp="1"/>
          </p:cNvSpPr>
          <p:nvPr>
            <p:ph type="title"/>
          </p:nvPr>
        </p:nvSpPr>
        <p:spPr>
          <a:xfrm>
            <a:off x="1398171" y="58719"/>
            <a:ext cx="10018713" cy="1752599"/>
          </a:xfrm>
        </p:spPr>
        <p:txBody>
          <a:bodyPr/>
          <a:lstStyle/>
          <a:p>
            <a:r>
              <a:rPr lang="en-US" dirty="0"/>
              <a:t>Buprenorphine – Pharmacology</a:t>
            </a:r>
            <a:r>
              <a:rPr lang="en-US" baseline="30000" dirty="0"/>
              <a:t>14</a:t>
            </a:r>
          </a:p>
        </p:txBody>
      </p:sp>
      <p:sp>
        <p:nvSpPr>
          <p:cNvPr id="3" name="Content Placeholder 2">
            <a:extLst>
              <a:ext uri="{FF2B5EF4-FFF2-40B4-BE49-F238E27FC236}">
                <a16:creationId xmlns:a16="http://schemas.microsoft.com/office/drawing/2014/main" id="{AE577D02-2AD7-40D1-A4BD-F42F0B6DDBBE}"/>
              </a:ext>
            </a:extLst>
          </p:cNvPr>
          <p:cNvSpPr>
            <a:spLocks noGrp="1"/>
          </p:cNvSpPr>
          <p:nvPr>
            <p:ph idx="1"/>
          </p:nvPr>
        </p:nvSpPr>
        <p:spPr>
          <a:xfrm>
            <a:off x="1484309" y="2059470"/>
            <a:ext cx="6820767" cy="3124201"/>
          </a:xfrm>
        </p:spPr>
        <p:txBody>
          <a:bodyPr>
            <a:normAutofit fontScale="92500"/>
          </a:bodyPr>
          <a:lstStyle/>
          <a:p>
            <a:r>
              <a:rPr lang="en-US" dirty="0"/>
              <a:t>Studies are still non-committal, but more than likely B-3-G and N-3-G are clinically insignificant despite their abilities to provide analgesia and sedation (1/4th to 1/50th of the effect)</a:t>
            </a:r>
          </a:p>
          <a:p>
            <a:r>
              <a:rPr lang="en-US" dirty="0"/>
              <a:t>Primarily enterohepatic circulation dependent, with excretion dependent upon biliary and renal systems</a:t>
            </a:r>
          </a:p>
          <a:p>
            <a:pPr lvl="1"/>
            <a:r>
              <a:rPr lang="en-US" dirty="0"/>
              <a:t>Latter plays a much more insignificant role</a:t>
            </a:r>
          </a:p>
          <a:p>
            <a:pPr lvl="1"/>
            <a:r>
              <a:rPr lang="en-US" dirty="0"/>
              <a:t>CYP3A4 activity decreases in renal failure</a:t>
            </a:r>
          </a:p>
        </p:txBody>
      </p:sp>
      <p:pic>
        <p:nvPicPr>
          <p:cNvPr id="3074" name="Picture 2" descr="Drugs are inactivated by glucoronidation in liver and these glucoronides are delivered via bile into the intestine where they are hydrolyzed, releasing the active drug. Active drug can be reabsorbed and the cycle prolongs the residence of active drug in the body. Drugs like antibiotics can interfere with this process and reduce the activity of the drug. ">
            <a:extLst>
              <a:ext uri="{FF2B5EF4-FFF2-40B4-BE49-F238E27FC236}">
                <a16:creationId xmlns:a16="http://schemas.microsoft.com/office/drawing/2014/main" id="{921F6AD1-551D-4318-9411-E27F8FBC2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076" y="1674329"/>
            <a:ext cx="3595375" cy="456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524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8491-7EFF-4DBC-B4D4-4C2CD838E7AC}"/>
              </a:ext>
            </a:extLst>
          </p:cNvPr>
          <p:cNvSpPr>
            <a:spLocks noGrp="1"/>
          </p:cNvSpPr>
          <p:nvPr>
            <p:ph type="title"/>
          </p:nvPr>
        </p:nvSpPr>
        <p:spPr>
          <a:xfrm>
            <a:off x="1656589" y="224136"/>
            <a:ext cx="10018713" cy="848360"/>
          </a:xfrm>
        </p:spPr>
        <p:txBody>
          <a:bodyPr>
            <a:normAutofit fontScale="90000"/>
          </a:bodyPr>
          <a:lstStyle/>
          <a:p>
            <a:r>
              <a:rPr lang="en-US" dirty="0"/>
              <a:t>Buprenorphine – Renal and Hepatic Systems</a:t>
            </a:r>
            <a:r>
              <a:rPr lang="en-US" baseline="30000" dirty="0"/>
              <a:t>15,16</a:t>
            </a:r>
          </a:p>
        </p:txBody>
      </p:sp>
      <p:graphicFrame>
        <p:nvGraphicFramePr>
          <p:cNvPr id="5" name="Table 5">
            <a:extLst>
              <a:ext uri="{FF2B5EF4-FFF2-40B4-BE49-F238E27FC236}">
                <a16:creationId xmlns:a16="http://schemas.microsoft.com/office/drawing/2014/main" id="{34461B57-B0C9-4A67-AFF5-2E39103C95C2}"/>
              </a:ext>
            </a:extLst>
          </p:cNvPr>
          <p:cNvGraphicFramePr>
            <a:graphicFrameLocks noGrp="1"/>
          </p:cNvGraphicFramePr>
          <p:nvPr>
            <p:ph idx="1"/>
            <p:extLst>
              <p:ext uri="{D42A27DB-BD31-4B8C-83A1-F6EECF244321}">
                <p14:modId xmlns:p14="http://schemas.microsoft.com/office/powerpoint/2010/main" val="1161643073"/>
              </p:ext>
            </p:extLst>
          </p:nvPr>
        </p:nvGraphicFramePr>
        <p:xfrm>
          <a:off x="1398291" y="1324336"/>
          <a:ext cx="10535308" cy="2931160"/>
        </p:xfrm>
        <a:graphic>
          <a:graphicData uri="http://schemas.openxmlformats.org/drawingml/2006/table">
            <a:tbl>
              <a:tblPr firstRow="1" bandRow="1">
                <a:tableStyleId>{5C22544A-7EE6-4342-B048-85BDC9FD1C3A}</a:tableStyleId>
              </a:tblPr>
              <a:tblGrid>
                <a:gridCol w="5267654">
                  <a:extLst>
                    <a:ext uri="{9D8B030D-6E8A-4147-A177-3AD203B41FA5}">
                      <a16:colId xmlns:a16="http://schemas.microsoft.com/office/drawing/2014/main" val="2217265906"/>
                    </a:ext>
                  </a:extLst>
                </a:gridCol>
                <a:gridCol w="5267654">
                  <a:extLst>
                    <a:ext uri="{9D8B030D-6E8A-4147-A177-3AD203B41FA5}">
                      <a16:colId xmlns:a16="http://schemas.microsoft.com/office/drawing/2014/main" val="2066061218"/>
                    </a:ext>
                  </a:extLst>
                </a:gridCol>
              </a:tblGrid>
              <a:tr h="370840">
                <a:tc>
                  <a:txBody>
                    <a:bodyPr/>
                    <a:lstStyle/>
                    <a:p>
                      <a:pPr algn="ctr"/>
                      <a:r>
                        <a:rPr lang="en-US" dirty="0"/>
                        <a:t>Renal</a:t>
                      </a:r>
                    </a:p>
                  </a:txBody>
                  <a:tcPr/>
                </a:tc>
                <a:tc>
                  <a:txBody>
                    <a:bodyPr/>
                    <a:lstStyle/>
                    <a:p>
                      <a:pPr algn="ctr"/>
                      <a:r>
                        <a:rPr lang="en-US" dirty="0"/>
                        <a:t>Hepatic</a:t>
                      </a:r>
                    </a:p>
                  </a:txBody>
                  <a:tcPr/>
                </a:tc>
                <a:extLst>
                  <a:ext uri="{0D108BD9-81ED-4DB2-BD59-A6C34878D82A}">
                    <a16:rowId xmlns:a16="http://schemas.microsoft.com/office/drawing/2014/main" val="3429788117"/>
                  </a:ext>
                </a:extLst>
              </a:tr>
              <a:tr h="370840">
                <a:tc>
                  <a:txBody>
                    <a:bodyPr/>
                    <a:lstStyle/>
                    <a:p>
                      <a:r>
                        <a:rPr lang="en-US" dirty="0"/>
                        <a:t>-Small amount of unchanged buprenorphine initially excreted in urine</a:t>
                      </a:r>
                    </a:p>
                    <a:p>
                      <a:r>
                        <a:rPr lang="en-US" dirty="0"/>
                        <a:t>-Metabolites (NB, N-3-G, B-3-G) also excreted in urine, anywhere from 10-30%</a:t>
                      </a:r>
                    </a:p>
                    <a:p>
                      <a:r>
                        <a:rPr lang="en-US" dirty="0"/>
                        <a:t>-CKD does not induce appreciable changes in peak plasma levels nor half-life time</a:t>
                      </a:r>
                    </a:p>
                    <a:p>
                      <a:r>
                        <a:rPr lang="en-US" dirty="0"/>
                        <a:t>-HD does not affect concentrations in either direction</a:t>
                      </a:r>
                    </a:p>
                    <a:p>
                      <a:r>
                        <a:rPr lang="en-US" dirty="0"/>
                        <a:t>-Verdict:  </a:t>
                      </a:r>
                      <a:r>
                        <a:rPr lang="en-US" b="1" dirty="0">
                          <a:solidFill>
                            <a:srgbClr val="00B050"/>
                          </a:solidFill>
                        </a:rPr>
                        <a:t>LARGELY SAFE</a:t>
                      </a:r>
                    </a:p>
                    <a:p>
                      <a:endParaRPr lang="en-US" dirty="0"/>
                    </a:p>
                  </a:txBody>
                  <a:tcPr/>
                </a:tc>
                <a:tc>
                  <a:txBody>
                    <a:bodyPr/>
                    <a:lstStyle/>
                    <a:p>
                      <a:r>
                        <a:rPr lang="en-US" dirty="0"/>
                        <a:t>-Much, if not all clinically significant metabolism occurs in hepatocytes via cytochrome P450 enzymatic activity for phase I and glucuronidation for phase II</a:t>
                      </a:r>
                    </a:p>
                    <a:p>
                      <a:r>
                        <a:rPr lang="en-US" dirty="0"/>
                        <a:t>-Enterohepatic circulation also plays a large role in metabolism and excretion</a:t>
                      </a:r>
                    </a:p>
                    <a:p>
                      <a:r>
                        <a:rPr lang="en-US" dirty="0"/>
                        <a:t>-Functioning hepatobiliary system is important</a:t>
                      </a:r>
                    </a:p>
                    <a:p>
                      <a:r>
                        <a:rPr lang="en-US" dirty="0"/>
                        <a:t>-Cirrhotic patients at risk for toxicity</a:t>
                      </a:r>
                    </a:p>
                    <a:p>
                      <a:r>
                        <a:rPr lang="en-US" dirty="0"/>
                        <a:t>-Verdict:  </a:t>
                      </a:r>
                      <a:r>
                        <a:rPr lang="en-US" b="1" dirty="0">
                          <a:solidFill>
                            <a:srgbClr val="FF0000"/>
                          </a:solidFill>
                        </a:rPr>
                        <a:t>EXERCISE CAUTION</a:t>
                      </a:r>
                    </a:p>
                    <a:p>
                      <a:endParaRPr lang="en-US" dirty="0"/>
                    </a:p>
                  </a:txBody>
                  <a:tcPr/>
                </a:tc>
                <a:extLst>
                  <a:ext uri="{0D108BD9-81ED-4DB2-BD59-A6C34878D82A}">
                    <a16:rowId xmlns:a16="http://schemas.microsoft.com/office/drawing/2014/main" val="2300182897"/>
                  </a:ext>
                </a:extLst>
              </a:tr>
            </a:tbl>
          </a:graphicData>
        </a:graphic>
      </p:graphicFrame>
      <p:pic>
        <p:nvPicPr>
          <p:cNvPr id="3074" name="Picture 2" descr="Image result for kidney">
            <a:extLst>
              <a:ext uri="{FF2B5EF4-FFF2-40B4-BE49-F238E27FC236}">
                <a16:creationId xmlns:a16="http://schemas.microsoft.com/office/drawing/2014/main" id="{97D612CC-9985-4BA0-B737-A7554FCCC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357" y="4297733"/>
            <a:ext cx="1981200" cy="24077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liver">
            <a:extLst>
              <a:ext uri="{FF2B5EF4-FFF2-40B4-BE49-F238E27FC236}">
                <a16:creationId xmlns:a16="http://schemas.microsoft.com/office/drawing/2014/main" id="{14DB85F6-B30A-4BC3-BDA1-2314ED761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254" y="4350818"/>
            <a:ext cx="3639712" cy="242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0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F988-A00D-4EB3-8C30-9657145D674C}"/>
              </a:ext>
            </a:extLst>
          </p:cNvPr>
          <p:cNvSpPr>
            <a:spLocks noGrp="1"/>
          </p:cNvSpPr>
          <p:nvPr>
            <p:ph type="title"/>
          </p:nvPr>
        </p:nvSpPr>
        <p:spPr>
          <a:xfrm>
            <a:off x="1007234" y="79889"/>
            <a:ext cx="11449810" cy="1166191"/>
          </a:xfrm>
        </p:spPr>
        <p:txBody>
          <a:bodyPr>
            <a:normAutofit fontScale="90000"/>
          </a:bodyPr>
          <a:lstStyle/>
          <a:p>
            <a:r>
              <a:rPr lang="en-US" dirty="0"/>
              <a:t>Buprenorphine – Use in Chronic Pain/Opioid Use Disorder</a:t>
            </a:r>
          </a:p>
        </p:txBody>
      </p:sp>
      <p:sp>
        <p:nvSpPr>
          <p:cNvPr id="3" name="Content Placeholder 2">
            <a:extLst>
              <a:ext uri="{FF2B5EF4-FFF2-40B4-BE49-F238E27FC236}">
                <a16:creationId xmlns:a16="http://schemas.microsoft.com/office/drawing/2014/main" id="{E767AB28-9B5A-4A36-8EED-91C87AC5F558}"/>
              </a:ext>
            </a:extLst>
          </p:cNvPr>
          <p:cNvSpPr>
            <a:spLocks noGrp="1"/>
          </p:cNvSpPr>
          <p:nvPr>
            <p:ph idx="1"/>
          </p:nvPr>
        </p:nvSpPr>
        <p:spPr>
          <a:xfrm>
            <a:off x="1311997" y="1956539"/>
            <a:ext cx="4784003" cy="3389244"/>
          </a:xfrm>
        </p:spPr>
        <p:txBody>
          <a:bodyPr/>
          <a:lstStyle/>
          <a:p>
            <a:r>
              <a:rPr lang="en-US" dirty="0"/>
              <a:t>Retrieved from Oregon Pain Guidance, adopted by Department of Health and Human Services</a:t>
            </a:r>
          </a:p>
        </p:txBody>
      </p:sp>
      <p:pic>
        <p:nvPicPr>
          <p:cNvPr id="1026" name="Picture 2">
            <a:extLst>
              <a:ext uri="{FF2B5EF4-FFF2-40B4-BE49-F238E27FC236}">
                <a16:creationId xmlns:a16="http://schemas.microsoft.com/office/drawing/2014/main" id="{46928897-B9DC-4863-9568-015CA1A5C1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34"/>
          <a:stretch/>
        </p:blipFill>
        <p:spPr bwMode="auto">
          <a:xfrm>
            <a:off x="6241827" y="1003075"/>
            <a:ext cx="5791165" cy="571131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42A2B54F-0DFC-4FB1-B1CE-1BDDC44103DD}"/>
              </a:ext>
            </a:extLst>
          </p:cNvPr>
          <p:cNvSpPr/>
          <p:nvPr/>
        </p:nvSpPr>
        <p:spPr>
          <a:xfrm>
            <a:off x="7224009" y="5364192"/>
            <a:ext cx="1775791" cy="69720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C170C021-4FD3-416F-82E7-7BC0CB2DACF7}"/>
              </a:ext>
            </a:extLst>
          </p:cNvPr>
          <p:cNvSpPr/>
          <p:nvPr/>
        </p:nvSpPr>
        <p:spPr>
          <a:xfrm>
            <a:off x="9072714" y="5345783"/>
            <a:ext cx="1550505" cy="697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69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F988-A00D-4EB3-8C30-9657145D674C}"/>
              </a:ext>
            </a:extLst>
          </p:cNvPr>
          <p:cNvSpPr>
            <a:spLocks noGrp="1"/>
          </p:cNvSpPr>
          <p:nvPr>
            <p:ph type="title"/>
          </p:nvPr>
        </p:nvSpPr>
        <p:spPr>
          <a:xfrm>
            <a:off x="967478" y="1060550"/>
            <a:ext cx="11449810" cy="1166191"/>
          </a:xfrm>
        </p:spPr>
        <p:txBody>
          <a:bodyPr>
            <a:normAutofit fontScale="90000"/>
          </a:bodyPr>
          <a:lstStyle/>
          <a:p>
            <a:r>
              <a:rPr lang="en-US" dirty="0"/>
              <a:t>Buprenorphine – Use in Chronic Pain/Opioid Use Disorder</a:t>
            </a:r>
            <a:br>
              <a:rPr lang="en-US" dirty="0"/>
            </a:br>
            <a:r>
              <a:rPr lang="en-US" sz="3100" dirty="0">
                <a:solidFill>
                  <a:srgbClr val="FF0000"/>
                </a:solidFill>
              </a:rPr>
              <a:t>Oregon Pain Guidance/Department of Health and Human Services</a:t>
            </a:r>
          </a:p>
        </p:txBody>
      </p:sp>
      <p:sp>
        <p:nvSpPr>
          <p:cNvPr id="3" name="Content Placeholder 2">
            <a:extLst>
              <a:ext uri="{FF2B5EF4-FFF2-40B4-BE49-F238E27FC236}">
                <a16:creationId xmlns:a16="http://schemas.microsoft.com/office/drawing/2014/main" id="{E767AB28-9B5A-4A36-8EED-91C87AC5F558}"/>
              </a:ext>
            </a:extLst>
          </p:cNvPr>
          <p:cNvSpPr>
            <a:spLocks noGrp="1"/>
          </p:cNvSpPr>
          <p:nvPr>
            <p:ph idx="1"/>
          </p:nvPr>
        </p:nvSpPr>
        <p:spPr>
          <a:xfrm>
            <a:off x="776067" y="2496564"/>
            <a:ext cx="5759209" cy="4523775"/>
          </a:xfrm>
        </p:spPr>
        <p:txBody>
          <a:bodyPr/>
          <a:lstStyle/>
          <a:p>
            <a:r>
              <a:rPr lang="en-US" sz="2800" b="1" dirty="0">
                <a:solidFill>
                  <a:srgbClr val="00B0F0"/>
                </a:solidFill>
              </a:rPr>
              <a:t>Opioid Use Disorder</a:t>
            </a:r>
            <a:r>
              <a:rPr lang="en-US" sz="2800" dirty="0"/>
              <a:t>:  Transition to buprenorphine (or other replacement therapy)</a:t>
            </a:r>
          </a:p>
          <a:p>
            <a:r>
              <a:rPr lang="en-US" sz="2800" b="1" dirty="0">
                <a:solidFill>
                  <a:srgbClr val="00B0F0"/>
                </a:solidFill>
              </a:rPr>
              <a:t>Prescription Opioid Dependence</a:t>
            </a:r>
            <a:r>
              <a:rPr lang="en-US" sz="2800" dirty="0"/>
              <a:t>: Transition to buprenorphine (or slow taper)</a:t>
            </a:r>
          </a:p>
          <a:p>
            <a:endParaRPr lang="en-US" dirty="0"/>
          </a:p>
        </p:txBody>
      </p:sp>
      <p:pic>
        <p:nvPicPr>
          <p:cNvPr id="2050" name="Picture 2">
            <a:extLst>
              <a:ext uri="{FF2B5EF4-FFF2-40B4-BE49-F238E27FC236}">
                <a16:creationId xmlns:a16="http://schemas.microsoft.com/office/drawing/2014/main" id="{EA3BFEC1-86A7-4022-BC43-F45A15BD9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754" y="2277702"/>
            <a:ext cx="5656724" cy="436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2034-6174-4178-86CC-0370887EA076}"/>
              </a:ext>
            </a:extLst>
          </p:cNvPr>
          <p:cNvSpPr>
            <a:spLocks noGrp="1"/>
          </p:cNvSpPr>
          <p:nvPr>
            <p:ph type="title"/>
          </p:nvPr>
        </p:nvSpPr>
        <p:spPr/>
        <p:txBody>
          <a:bodyPr/>
          <a:lstStyle/>
          <a:p>
            <a:r>
              <a:rPr lang="en-US" dirty="0"/>
              <a:t>Buprenorphine – Use in Existing COT Patients</a:t>
            </a:r>
            <a:r>
              <a:rPr lang="en-US" baseline="30000" dirty="0"/>
              <a:t>18</a:t>
            </a:r>
          </a:p>
        </p:txBody>
      </p:sp>
      <p:sp>
        <p:nvSpPr>
          <p:cNvPr id="3" name="Content Placeholder 2">
            <a:extLst>
              <a:ext uri="{FF2B5EF4-FFF2-40B4-BE49-F238E27FC236}">
                <a16:creationId xmlns:a16="http://schemas.microsoft.com/office/drawing/2014/main" id="{646D1FA2-E930-447F-A0A6-03FF968B99B4}"/>
              </a:ext>
            </a:extLst>
          </p:cNvPr>
          <p:cNvSpPr>
            <a:spLocks noGrp="1"/>
          </p:cNvSpPr>
          <p:nvPr>
            <p:ph idx="1"/>
          </p:nvPr>
        </p:nvSpPr>
        <p:spPr/>
        <p:txBody>
          <a:bodyPr/>
          <a:lstStyle/>
          <a:p>
            <a:endParaRPr lang="en-US"/>
          </a:p>
        </p:txBody>
      </p:sp>
      <p:pic>
        <p:nvPicPr>
          <p:cNvPr id="4" name="Picture 2" descr="Related image">
            <a:extLst>
              <a:ext uri="{FF2B5EF4-FFF2-40B4-BE49-F238E27FC236}">
                <a16:creationId xmlns:a16="http://schemas.microsoft.com/office/drawing/2014/main" id="{9CBF9196-0FD1-470A-B294-6FBFFB2E9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35" y="2438399"/>
            <a:ext cx="11039061" cy="229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50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Buprenorphine Formulaic Bioavailability</a:t>
            </a:r>
            <a:r>
              <a:rPr lang="en-US" baseline="30000" dirty="0"/>
              <a:t>19</a:t>
            </a:r>
          </a:p>
        </p:txBody>
      </p:sp>
      <p:graphicFrame>
        <p:nvGraphicFramePr>
          <p:cNvPr id="6" name="Table 6">
            <a:extLst>
              <a:ext uri="{FF2B5EF4-FFF2-40B4-BE49-F238E27FC236}">
                <a16:creationId xmlns:a16="http://schemas.microsoft.com/office/drawing/2014/main" id="{1A8C5948-676E-49F1-98AF-81084DD98708}"/>
              </a:ext>
            </a:extLst>
          </p:cNvPr>
          <p:cNvGraphicFramePr>
            <a:graphicFrameLocks noGrp="1"/>
          </p:cNvGraphicFramePr>
          <p:nvPr>
            <p:ph idx="1"/>
            <p:extLst>
              <p:ext uri="{D42A27DB-BD31-4B8C-83A1-F6EECF244321}">
                <p14:modId xmlns:p14="http://schemas.microsoft.com/office/powerpoint/2010/main" val="406563296"/>
              </p:ext>
            </p:extLst>
          </p:nvPr>
        </p:nvGraphicFramePr>
        <p:xfrm>
          <a:off x="1484313" y="2667000"/>
          <a:ext cx="10018712" cy="3337560"/>
        </p:xfrm>
        <a:graphic>
          <a:graphicData uri="http://schemas.openxmlformats.org/drawingml/2006/table">
            <a:tbl>
              <a:tblPr firstRow="1" bandRow="1">
                <a:tableStyleId>{5C22544A-7EE6-4342-B048-85BDC9FD1C3A}</a:tableStyleId>
              </a:tblPr>
              <a:tblGrid>
                <a:gridCol w="5009356">
                  <a:extLst>
                    <a:ext uri="{9D8B030D-6E8A-4147-A177-3AD203B41FA5}">
                      <a16:colId xmlns:a16="http://schemas.microsoft.com/office/drawing/2014/main" val="2034065522"/>
                    </a:ext>
                  </a:extLst>
                </a:gridCol>
                <a:gridCol w="5009356">
                  <a:extLst>
                    <a:ext uri="{9D8B030D-6E8A-4147-A177-3AD203B41FA5}">
                      <a16:colId xmlns:a16="http://schemas.microsoft.com/office/drawing/2014/main" val="1213479664"/>
                    </a:ext>
                  </a:extLst>
                </a:gridCol>
              </a:tblGrid>
              <a:tr h="370840">
                <a:tc>
                  <a:txBody>
                    <a:bodyPr/>
                    <a:lstStyle/>
                    <a:p>
                      <a:r>
                        <a:rPr lang="en-US" dirty="0"/>
                        <a:t>Formulation</a:t>
                      </a:r>
                    </a:p>
                  </a:txBody>
                  <a:tcPr/>
                </a:tc>
                <a:tc>
                  <a:txBody>
                    <a:bodyPr/>
                    <a:lstStyle/>
                    <a:p>
                      <a:r>
                        <a:rPr lang="en-US" dirty="0"/>
                        <a:t>Bioavailability</a:t>
                      </a:r>
                    </a:p>
                  </a:txBody>
                  <a:tcPr/>
                </a:tc>
                <a:extLst>
                  <a:ext uri="{0D108BD9-81ED-4DB2-BD59-A6C34878D82A}">
                    <a16:rowId xmlns:a16="http://schemas.microsoft.com/office/drawing/2014/main" val="2982949667"/>
                  </a:ext>
                </a:extLst>
              </a:tr>
              <a:tr h="370840">
                <a:tc>
                  <a:txBody>
                    <a:bodyPr/>
                    <a:lstStyle/>
                    <a:p>
                      <a:r>
                        <a:rPr lang="en-US" dirty="0"/>
                        <a:t>Intravenous</a:t>
                      </a:r>
                    </a:p>
                  </a:txBody>
                  <a:tcPr/>
                </a:tc>
                <a:tc>
                  <a:txBody>
                    <a:bodyPr/>
                    <a:lstStyle/>
                    <a:p>
                      <a:r>
                        <a:rPr lang="en-US" dirty="0"/>
                        <a:t>100%</a:t>
                      </a:r>
                    </a:p>
                  </a:txBody>
                  <a:tcPr/>
                </a:tc>
                <a:extLst>
                  <a:ext uri="{0D108BD9-81ED-4DB2-BD59-A6C34878D82A}">
                    <a16:rowId xmlns:a16="http://schemas.microsoft.com/office/drawing/2014/main" val="115342005"/>
                  </a:ext>
                </a:extLst>
              </a:tr>
              <a:tr h="370840">
                <a:tc>
                  <a:txBody>
                    <a:bodyPr/>
                    <a:lstStyle/>
                    <a:p>
                      <a:r>
                        <a:rPr lang="en-US" dirty="0"/>
                        <a:t>Oral</a:t>
                      </a:r>
                    </a:p>
                  </a:txBody>
                  <a:tcPr/>
                </a:tc>
                <a:tc>
                  <a:txBody>
                    <a:bodyPr/>
                    <a:lstStyle/>
                    <a:p>
                      <a:r>
                        <a:rPr lang="en-US" dirty="0"/>
                        <a:t>&lt;10% Welsh</a:t>
                      </a:r>
                    </a:p>
                  </a:txBody>
                  <a:tcPr/>
                </a:tc>
                <a:extLst>
                  <a:ext uri="{0D108BD9-81ED-4DB2-BD59-A6C34878D82A}">
                    <a16:rowId xmlns:a16="http://schemas.microsoft.com/office/drawing/2014/main" val="2295420419"/>
                  </a:ext>
                </a:extLst>
              </a:tr>
              <a:tr h="370840">
                <a:tc>
                  <a:txBody>
                    <a:bodyPr/>
                    <a:lstStyle/>
                    <a:p>
                      <a:r>
                        <a:rPr lang="en-US" dirty="0"/>
                        <a:t>Sublingual</a:t>
                      </a:r>
                    </a:p>
                  </a:txBody>
                  <a:tcPr/>
                </a:tc>
                <a:tc>
                  <a:txBody>
                    <a:bodyPr/>
                    <a:lstStyle/>
                    <a:p>
                      <a:r>
                        <a:rPr lang="en-US" dirty="0"/>
                        <a:t>20-40%</a:t>
                      </a:r>
                    </a:p>
                  </a:txBody>
                  <a:tcPr/>
                </a:tc>
                <a:extLst>
                  <a:ext uri="{0D108BD9-81ED-4DB2-BD59-A6C34878D82A}">
                    <a16:rowId xmlns:a16="http://schemas.microsoft.com/office/drawing/2014/main" val="834234210"/>
                  </a:ext>
                </a:extLst>
              </a:tr>
              <a:tr h="370840">
                <a:tc>
                  <a:txBody>
                    <a:bodyPr/>
                    <a:lstStyle/>
                    <a:p>
                      <a:r>
                        <a:rPr lang="en-US" dirty="0"/>
                        <a:t>Buccal</a:t>
                      </a:r>
                    </a:p>
                  </a:txBody>
                  <a:tcPr/>
                </a:tc>
                <a:tc>
                  <a:txBody>
                    <a:bodyPr/>
                    <a:lstStyle/>
                    <a:p>
                      <a:r>
                        <a:rPr lang="en-US" dirty="0"/>
                        <a:t>45-65%</a:t>
                      </a:r>
                    </a:p>
                  </a:txBody>
                  <a:tcPr/>
                </a:tc>
                <a:extLst>
                  <a:ext uri="{0D108BD9-81ED-4DB2-BD59-A6C34878D82A}">
                    <a16:rowId xmlns:a16="http://schemas.microsoft.com/office/drawing/2014/main" val="2654910536"/>
                  </a:ext>
                </a:extLst>
              </a:tr>
              <a:tr h="370840">
                <a:tc>
                  <a:txBody>
                    <a:bodyPr/>
                    <a:lstStyle/>
                    <a:p>
                      <a:r>
                        <a:rPr lang="en-US" dirty="0"/>
                        <a:t>Transdermal</a:t>
                      </a:r>
                    </a:p>
                  </a:txBody>
                  <a:tcPr/>
                </a:tc>
                <a:tc>
                  <a:txBody>
                    <a:bodyPr/>
                    <a:lstStyle/>
                    <a:p>
                      <a:r>
                        <a:rPr lang="en-US" dirty="0"/>
                        <a:t>15%</a:t>
                      </a:r>
                    </a:p>
                  </a:txBody>
                  <a:tcPr/>
                </a:tc>
                <a:extLst>
                  <a:ext uri="{0D108BD9-81ED-4DB2-BD59-A6C34878D82A}">
                    <a16:rowId xmlns:a16="http://schemas.microsoft.com/office/drawing/2014/main" val="1984742419"/>
                  </a:ext>
                </a:extLst>
              </a:tr>
              <a:tr h="370840">
                <a:tc>
                  <a:txBody>
                    <a:bodyPr/>
                    <a:lstStyle/>
                    <a:p>
                      <a:r>
                        <a:rPr lang="en-US" dirty="0"/>
                        <a:t>Intranasal</a:t>
                      </a:r>
                    </a:p>
                  </a:txBody>
                  <a:tcPr/>
                </a:tc>
                <a:tc>
                  <a:txBody>
                    <a:bodyPr/>
                    <a:lstStyle/>
                    <a:p>
                      <a:r>
                        <a:rPr lang="en-US" dirty="0"/>
                        <a:t>48%</a:t>
                      </a:r>
                    </a:p>
                  </a:txBody>
                  <a:tcPr/>
                </a:tc>
                <a:extLst>
                  <a:ext uri="{0D108BD9-81ED-4DB2-BD59-A6C34878D82A}">
                    <a16:rowId xmlns:a16="http://schemas.microsoft.com/office/drawing/2014/main" val="2669024739"/>
                  </a:ext>
                </a:extLst>
              </a:tr>
              <a:tr h="370840">
                <a:tc>
                  <a:txBody>
                    <a:bodyPr/>
                    <a:lstStyle/>
                    <a:p>
                      <a:r>
                        <a:rPr lang="en-US" dirty="0"/>
                        <a:t>Intramuscular</a:t>
                      </a:r>
                    </a:p>
                  </a:txBody>
                  <a:tcPr/>
                </a:tc>
                <a:tc>
                  <a:txBody>
                    <a:bodyPr/>
                    <a:lstStyle/>
                    <a:p>
                      <a:r>
                        <a:rPr lang="en-US" dirty="0"/>
                        <a:t>70%</a:t>
                      </a:r>
                    </a:p>
                  </a:txBody>
                  <a:tcPr/>
                </a:tc>
                <a:extLst>
                  <a:ext uri="{0D108BD9-81ED-4DB2-BD59-A6C34878D82A}">
                    <a16:rowId xmlns:a16="http://schemas.microsoft.com/office/drawing/2014/main" val="2745629032"/>
                  </a:ext>
                </a:extLst>
              </a:tr>
              <a:tr h="370840">
                <a:tc>
                  <a:txBody>
                    <a:bodyPr/>
                    <a:lstStyle/>
                    <a:p>
                      <a:r>
                        <a:rPr lang="en-US" dirty="0"/>
                        <a:t>Extended-Release Depot</a:t>
                      </a:r>
                    </a:p>
                  </a:txBody>
                  <a:tcPr/>
                </a:tc>
                <a:tc>
                  <a:txBody>
                    <a:bodyPr/>
                    <a:lstStyle/>
                    <a:p>
                      <a:r>
                        <a:rPr lang="en-US" dirty="0"/>
                        <a:t>100%? With lower peak plasma concentrations</a:t>
                      </a:r>
                    </a:p>
                  </a:txBody>
                  <a:tcPr/>
                </a:tc>
                <a:extLst>
                  <a:ext uri="{0D108BD9-81ED-4DB2-BD59-A6C34878D82A}">
                    <a16:rowId xmlns:a16="http://schemas.microsoft.com/office/drawing/2014/main" val="1293479093"/>
                  </a:ext>
                </a:extLst>
              </a:tr>
            </a:tbl>
          </a:graphicData>
        </a:graphic>
      </p:graphicFrame>
      <p:sp>
        <p:nvSpPr>
          <p:cNvPr id="4" name="TextBox 3">
            <a:extLst>
              <a:ext uri="{FF2B5EF4-FFF2-40B4-BE49-F238E27FC236}">
                <a16:creationId xmlns:a16="http://schemas.microsoft.com/office/drawing/2014/main" id="{F63DA6EE-5E19-4EF3-92AF-CBF66F111B40}"/>
              </a:ext>
            </a:extLst>
          </p:cNvPr>
          <p:cNvSpPr txBox="1"/>
          <p:nvPr/>
        </p:nvSpPr>
        <p:spPr>
          <a:xfrm>
            <a:off x="3061252" y="6172200"/>
            <a:ext cx="799106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66384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722A-1754-4300-A7A4-8329FEAC5F48}"/>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4897F10D-372E-4C28-A845-A2F169B39AE7}"/>
              </a:ext>
            </a:extLst>
          </p:cNvPr>
          <p:cNvSpPr>
            <a:spLocks noGrp="1"/>
          </p:cNvSpPr>
          <p:nvPr>
            <p:ph idx="1"/>
          </p:nvPr>
        </p:nvSpPr>
        <p:spPr>
          <a:xfrm>
            <a:off x="1484310" y="2857501"/>
            <a:ext cx="10018713" cy="3124201"/>
          </a:xfrm>
        </p:spPr>
        <p:txBody>
          <a:bodyPr>
            <a:normAutofit lnSpcReduction="10000"/>
          </a:bodyPr>
          <a:lstStyle/>
          <a:p>
            <a:r>
              <a:rPr lang="en-US" dirty="0"/>
              <a:t>Reanalyze the “opioid epidemic” and gauge if our systematic responses have been appropriate and/or effective</a:t>
            </a:r>
          </a:p>
          <a:p>
            <a:r>
              <a:rPr lang="en-US" dirty="0"/>
              <a:t>Describe the unique pharmacological properties of buprenorphine</a:t>
            </a:r>
          </a:p>
          <a:p>
            <a:r>
              <a:rPr lang="en-US" dirty="0"/>
              <a:t>Examine if said pharmacological properties can be exploited to use buprenorphine as a viable first-line opioid analgesic agent</a:t>
            </a:r>
          </a:p>
          <a:p>
            <a:r>
              <a:rPr lang="en-US" dirty="0"/>
              <a:t>Examine if said pharmacological properties can be exploited to use buprenorphine as an additional treatment option for COT patients</a:t>
            </a:r>
          </a:p>
          <a:p>
            <a:endParaRPr lang="en-US" dirty="0"/>
          </a:p>
          <a:p>
            <a:endParaRPr lang="en-US" dirty="0"/>
          </a:p>
          <a:p>
            <a:endParaRPr lang="en-US" dirty="0"/>
          </a:p>
        </p:txBody>
      </p:sp>
    </p:spTree>
    <p:extLst>
      <p:ext uri="{BB962C8B-B14F-4D97-AF65-F5344CB8AC3E}">
        <p14:creationId xmlns:p14="http://schemas.microsoft.com/office/powerpoint/2010/main" val="181281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Buprenorphine Formulaic Bioavailability</a:t>
            </a:r>
            <a:r>
              <a:rPr lang="en-US" baseline="30000" dirty="0"/>
              <a:t>19</a:t>
            </a:r>
            <a:endParaRPr lang="en-US" dirty="0"/>
          </a:p>
        </p:txBody>
      </p:sp>
      <p:graphicFrame>
        <p:nvGraphicFramePr>
          <p:cNvPr id="6" name="Table 6">
            <a:extLst>
              <a:ext uri="{FF2B5EF4-FFF2-40B4-BE49-F238E27FC236}">
                <a16:creationId xmlns:a16="http://schemas.microsoft.com/office/drawing/2014/main" id="{1A8C5948-676E-49F1-98AF-81084DD98708}"/>
              </a:ext>
            </a:extLst>
          </p:cNvPr>
          <p:cNvGraphicFramePr>
            <a:graphicFrameLocks noGrp="1"/>
          </p:cNvGraphicFramePr>
          <p:nvPr>
            <p:ph idx="1"/>
            <p:extLst>
              <p:ext uri="{D42A27DB-BD31-4B8C-83A1-F6EECF244321}">
                <p14:modId xmlns:p14="http://schemas.microsoft.com/office/powerpoint/2010/main" val="2875379673"/>
              </p:ext>
            </p:extLst>
          </p:nvPr>
        </p:nvGraphicFramePr>
        <p:xfrm>
          <a:off x="1484313" y="2667000"/>
          <a:ext cx="10018712" cy="3337560"/>
        </p:xfrm>
        <a:graphic>
          <a:graphicData uri="http://schemas.openxmlformats.org/drawingml/2006/table">
            <a:tbl>
              <a:tblPr firstRow="1" bandRow="1">
                <a:tableStyleId>{5C22544A-7EE6-4342-B048-85BDC9FD1C3A}</a:tableStyleId>
              </a:tblPr>
              <a:tblGrid>
                <a:gridCol w="5009356">
                  <a:extLst>
                    <a:ext uri="{9D8B030D-6E8A-4147-A177-3AD203B41FA5}">
                      <a16:colId xmlns:a16="http://schemas.microsoft.com/office/drawing/2014/main" val="2034065522"/>
                    </a:ext>
                  </a:extLst>
                </a:gridCol>
                <a:gridCol w="5009356">
                  <a:extLst>
                    <a:ext uri="{9D8B030D-6E8A-4147-A177-3AD203B41FA5}">
                      <a16:colId xmlns:a16="http://schemas.microsoft.com/office/drawing/2014/main" val="1213479664"/>
                    </a:ext>
                  </a:extLst>
                </a:gridCol>
              </a:tblGrid>
              <a:tr h="370840">
                <a:tc>
                  <a:txBody>
                    <a:bodyPr/>
                    <a:lstStyle/>
                    <a:p>
                      <a:r>
                        <a:rPr lang="en-US" dirty="0"/>
                        <a:t>Formulation</a:t>
                      </a:r>
                    </a:p>
                  </a:txBody>
                  <a:tcPr/>
                </a:tc>
                <a:tc>
                  <a:txBody>
                    <a:bodyPr/>
                    <a:lstStyle/>
                    <a:p>
                      <a:r>
                        <a:rPr lang="en-US" dirty="0"/>
                        <a:t>Bioavailability</a:t>
                      </a:r>
                    </a:p>
                  </a:txBody>
                  <a:tcPr/>
                </a:tc>
                <a:extLst>
                  <a:ext uri="{0D108BD9-81ED-4DB2-BD59-A6C34878D82A}">
                    <a16:rowId xmlns:a16="http://schemas.microsoft.com/office/drawing/2014/main" val="2982949667"/>
                  </a:ext>
                </a:extLst>
              </a:tr>
              <a:tr h="370840">
                <a:tc>
                  <a:txBody>
                    <a:bodyPr/>
                    <a:lstStyle/>
                    <a:p>
                      <a:r>
                        <a:rPr lang="en-US" dirty="0"/>
                        <a:t>Intravenous</a:t>
                      </a:r>
                    </a:p>
                  </a:txBody>
                  <a:tcPr/>
                </a:tc>
                <a:tc>
                  <a:txBody>
                    <a:bodyPr/>
                    <a:lstStyle/>
                    <a:p>
                      <a:r>
                        <a:rPr lang="en-US" dirty="0"/>
                        <a:t>100%</a:t>
                      </a:r>
                    </a:p>
                  </a:txBody>
                  <a:tcPr/>
                </a:tc>
                <a:extLst>
                  <a:ext uri="{0D108BD9-81ED-4DB2-BD59-A6C34878D82A}">
                    <a16:rowId xmlns:a16="http://schemas.microsoft.com/office/drawing/2014/main" val="115342005"/>
                  </a:ext>
                </a:extLst>
              </a:tr>
              <a:tr h="370840">
                <a:tc>
                  <a:txBody>
                    <a:bodyPr/>
                    <a:lstStyle/>
                    <a:p>
                      <a:r>
                        <a:rPr lang="en-US" dirty="0"/>
                        <a:t>Oral</a:t>
                      </a:r>
                    </a:p>
                  </a:txBody>
                  <a:tcPr/>
                </a:tc>
                <a:tc>
                  <a:txBody>
                    <a:bodyPr/>
                    <a:lstStyle/>
                    <a:p>
                      <a:r>
                        <a:rPr lang="en-US" dirty="0"/>
                        <a:t>&lt;10% Welsh</a:t>
                      </a:r>
                    </a:p>
                  </a:txBody>
                  <a:tcPr/>
                </a:tc>
                <a:extLst>
                  <a:ext uri="{0D108BD9-81ED-4DB2-BD59-A6C34878D82A}">
                    <a16:rowId xmlns:a16="http://schemas.microsoft.com/office/drawing/2014/main" val="2295420419"/>
                  </a:ext>
                </a:extLst>
              </a:tr>
              <a:tr h="370840">
                <a:tc>
                  <a:txBody>
                    <a:bodyPr/>
                    <a:lstStyle/>
                    <a:p>
                      <a:r>
                        <a:rPr lang="en-US" b="1" dirty="0">
                          <a:solidFill>
                            <a:srgbClr val="00B0F0"/>
                          </a:solidFill>
                        </a:rPr>
                        <a:t>Sublingual</a:t>
                      </a:r>
                    </a:p>
                  </a:txBody>
                  <a:tcPr/>
                </a:tc>
                <a:tc>
                  <a:txBody>
                    <a:bodyPr/>
                    <a:lstStyle/>
                    <a:p>
                      <a:r>
                        <a:rPr lang="en-US" b="1" dirty="0">
                          <a:solidFill>
                            <a:srgbClr val="00B0F0"/>
                          </a:solidFill>
                        </a:rPr>
                        <a:t>20-40%</a:t>
                      </a:r>
                    </a:p>
                  </a:txBody>
                  <a:tcPr/>
                </a:tc>
                <a:extLst>
                  <a:ext uri="{0D108BD9-81ED-4DB2-BD59-A6C34878D82A}">
                    <a16:rowId xmlns:a16="http://schemas.microsoft.com/office/drawing/2014/main" val="834234210"/>
                  </a:ext>
                </a:extLst>
              </a:tr>
              <a:tr h="370840">
                <a:tc>
                  <a:txBody>
                    <a:bodyPr/>
                    <a:lstStyle/>
                    <a:p>
                      <a:r>
                        <a:rPr lang="en-US" b="1" dirty="0">
                          <a:solidFill>
                            <a:srgbClr val="00B050"/>
                          </a:solidFill>
                        </a:rPr>
                        <a:t>Buccal</a:t>
                      </a:r>
                    </a:p>
                  </a:txBody>
                  <a:tcPr/>
                </a:tc>
                <a:tc>
                  <a:txBody>
                    <a:bodyPr/>
                    <a:lstStyle/>
                    <a:p>
                      <a:r>
                        <a:rPr lang="en-US" b="1" dirty="0">
                          <a:solidFill>
                            <a:srgbClr val="00B050"/>
                          </a:solidFill>
                        </a:rPr>
                        <a:t>45-65%</a:t>
                      </a:r>
                    </a:p>
                  </a:txBody>
                  <a:tcPr/>
                </a:tc>
                <a:extLst>
                  <a:ext uri="{0D108BD9-81ED-4DB2-BD59-A6C34878D82A}">
                    <a16:rowId xmlns:a16="http://schemas.microsoft.com/office/drawing/2014/main" val="2654910536"/>
                  </a:ext>
                </a:extLst>
              </a:tr>
              <a:tr h="370840">
                <a:tc>
                  <a:txBody>
                    <a:bodyPr/>
                    <a:lstStyle/>
                    <a:p>
                      <a:r>
                        <a:rPr lang="en-US" b="1" dirty="0">
                          <a:solidFill>
                            <a:srgbClr val="00B050"/>
                          </a:solidFill>
                        </a:rPr>
                        <a:t>Transdermal</a:t>
                      </a:r>
                    </a:p>
                  </a:txBody>
                  <a:tcPr/>
                </a:tc>
                <a:tc>
                  <a:txBody>
                    <a:bodyPr/>
                    <a:lstStyle/>
                    <a:p>
                      <a:r>
                        <a:rPr lang="en-US" b="1" dirty="0">
                          <a:solidFill>
                            <a:srgbClr val="00B050"/>
                          </a:solidFill>
                        </a:rPr>
                        <a:t>15%</a:t>
                      </a:r>
                    </a:p>
                  </a:txBody>
                  <a:tcPr/>
                </a:tc>
                <a:extLst>
                  <a:ext uri="{0D108BD9-81ED-4DB2-BD59-A6C34878D82A}">
                    <a16:rowId xmlns:a16="http://schemas.microsoft.com/office/drawing/2014/main" val="1984742419"/>
                  </a:ext>
                </a:extLst>
              </a:tr>
              <a:tr h="370840">
                <a:tc>
                  <a:txBody>
                    <a:bodyPr/>
                    <a:lstStyle/>
                    <a:p>
                      <a:r>
                        <a:rPr lang="en-US" dirty="0"/>
                        <a:t>Intranasal</a:t>
                      </a:r>
                    </a:p>
                  </a:txBody>
                  <a:tcPr/>
                </a:tc>
                <a:tc>
                  <a:txBody>
                    <a:bodyPr/>
                    <a:lstStyle/>
                    <a:p>
                      <a:r>
                        <a:rPr lang="en-US" dirty="0"/>
                        <a:t>48%</a:t>
                      </a:r>
                    </a:p>
                  </a:txBody>
                  <a:tcPr/>
                </a:tc>
                <a:extLst>
                  <a:ext uri="{0D108BD9-81ED-4DB2-BD59-A6C34878D82A}">
                    <a16:rowId xmlns:a16="http://schemas.microsoft.com/office/drawing/2014/main" val="2669024739"/>
                  </a:ext>
                </a:extLst>
              </a:tr>
              <a:tr h="370840">
                <a:tc>
                  <a:txBody>
                    <a:bodyPr/>
                    <a:lstStyle/>
                    <a:p>
                      <a:r>
                        <a:rPr lang="en-US" dirty="0"/>
                        <a:t>Intramuscular</a:t>
                      </a:r>
                    </a:p>
                  </a:txBody>
                  <a:tcPr/>
                </a:tc>
                <a:tc>
                  <a:txBody>
                    <a:bodyPr/>
                    <a:lstStyle/>
                    <a:p>
                      <a:r>
                        <a:rPr lang="en-US" dirty="0"/>
                        <a:t>70%</a:t>
                      </a:r>
                    </a:p>
                  </a:txBody>
                  <a:tcPr/>
                </a:tc>
                <a:extLst>
                  <a:ext uri="{0D108BD9-81ED-4DB2-BD59-A6C34878D82A}">
                    <a16:rowId xmlns:a16="http://schemas.microsoft.com/office/drawing/2014/main" val="2745629032"/>
                  </a:ext>
                </a:extLst>
              </a:tr>
              <a:tr h="370840">
                <a:tc>
                  <a:txBody>
                    <a:bodyPr/>
                    <a:lstStyle/>
                    <a:p>
                      <a:r>
                        <a:rPr lang="en-US" dirty="0"/>
                        <a:t>Extended-Release Depot</a:t>
                      </a:r>
                    </a:p>
                  </a:txBody>
                  <a:tcPr/>
                </a:tc>
                <a:tc>
                  <a:txBody>
                    <a:bodyPr/>
                    <a:lstStyle/>
                    <a:p>
                      <a:r>
                        <a:rPr lang="en-US" dirty="0"/>
                        <a:t>100%? With lower peak plasma concentrations</a:t>
                      </a:r>
                    </a:p>
                  </a:txBody>
                  <a:tcPr/>
                </a:tc>
                <a:extLst>
                  <a:ext uri="{0D108BD9-81ED-4DB2-BD59-A6C34878D82A}">
                    <a16:rowId xmlns:a16="http://schemas.microsoft.com/office/drawing/2014/main" val="1293479093"/>
                  </a:ext>
                </a:extLst>
              </a:tr>
            </a:tbl>
          </a:graphicData>
        </a:graphic>
      </p:graphicFrame>
      <p:sp>
        <p:nvSpPr>
          <p:cNvPr id="4" name="TextBox 3">
            <a:extLst>
              <a:ext uri="{FF2B5EF4-FFF2-40B4-BE49-F238E27FC236}">
                <a16:creationId xmlns:a16="http://schemas.microsoft.com/office/drawing/2014/main" id="{F63DA6EE-5E19-4EF3-92AF-CBF66F111B40}"/>
              </a:ext>
            </a:extLst>
          </p:cNvPr>
          <p:cNvSpPr txBox="1"/>
          <p:nvPr/>
        </p:nvSpPr>
        <p:spPr>
          <a:xfrm>
            <a:off x="3061252" y="6172200"/>
            <a:ext cx="799106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11474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C219-5D2F-42B2-9C7C-389A0F5F7BF8}"/>
              </a:ext>
            </a:extLst>
          </p:cNvPr>
          <p:cNvSpPr>
            <a:spLocks noGrp="1"/>
          </p:cNvSpPr>
          <p:nvPr>
            <p:ph type="title"/>
          </p:nvPr>
        </p:nvSpPr>
        <p:spPr/>
        <p:txBody>
          <a:bodyPr/>
          <a:lstStyle/>
          <a:p>
            <a:r>
              <a:rPr lang="en-US" dirty="0"/>
              <a:t>Buprenorphine – Use in Chronic Pain</a:t>
            </a:r>
            <a:r>
              <a:rPr lang="en-US" baseline="30000" dirty="0"/>
              <a:t>18</a:t>
            </a:r>
          </a:p>
        </p:txBody>
      </p:sp>
      <p:sp>
        <p:nvSpPr>
          <p:cNvPr id="3" name="Content Placeholder 2">
            <a:extLst>
              <a:ext uri="{FF2B5EF4-FFF2-40B4-BE49-F238E27FC236}">
                <a16:creationId xmlns:a16="http://schemas.microsoft.com/office/drawing/2014/main" id="{BD36BBDB-325D-4BB5-87B7-178DF1D3D0A6}"/>
              </a:ext>
            </a:extLst>
          </p:cNvPr>
          <p:cNvSpPr>
            <a:spLocks noGrp="1"/>
          </p:cNvSpPr>
          <p:nvPr>
            <p:ph idx="1"/>
          </p:nvPr>
        </p:nvSpPr>
        <p:spPr>
          <a:xfrm>
            <a:off x="1484311" y="2666999"/>
            <a:ext cx="5963412" cy="3124201"/>
          </a:xfrm>
        </p:spPr>
        <p:txBody>
          <a:bodyPr/>
          <a:lstStyle/>
          <a:p>
            <a:r>
              <a:rPr lang="en-US" dirty="0"/>
              <a:t>Analgesia: likely upwards of a 2 mg sublingual as maximum total dose for pain</a:t>
            </a:r>
          </a:p>
          <a:p>
            <a:r>
              <a:rPr lang="en-US" dirty="0"/>
              <a:t>In this case, more than likely that ~70% of µ-receptors are still available!</a:t>
            </a:r>
          </a:p>
        </p:txBody>
      </p:sp>
      <p:pic>
        <p:nvPicPr>
          <p:cNvPr id="4" name="Content Placeholder 8">
            <a:extLst>
              <a:ext uri="{FF2B5EF4-FFF2-40B4-BE49-F238E27FC236}">
                <a16:creationId xmlns:a16="http://schemas.microsoft.com/office/drawing/2014/main" id="{D8943B6E-FC6C-4B25-9EE7-B6DD7221C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603" y="2315222"/>
            <a:ext cx="4211420" cy="3827753"/>
          </a:xfrm>
          <a:prstGeom prst="rect">
            <a:avLst/>
          </a:prstGeom>
        </p:spPr>
      </p:pic>
    </p:spTree>
    <p:extLst>
      <p:ext uri="{BB962C8B-B14F-4D97-AF65-F5344CB8AC3E}">
        <p14:creationId xmlns:p14="http://schemas.microsoft.com/office/powerpoint/2010/main" val="1311451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Buprenorphine Conversions – August 2017</a:t>
            </a:r>
            <a:r>
              <a:rPr lang="en-US" baseline="30000" dirty="0"/>
              <a:t>20</a:t>
            </a:r>
          </a:p>
        </p:txBody>
      </p:sp>
      <p:sp>
        <p:nvSpPr>
          <p:cNvPr id="3" name="Content Placeholder 2">
            <a:extLst>
              <a:ext uri="{FF2B5EF4-FFF2-40B4-BE49-F238E27FC236}">
                <a16:creationId xmlns:a16="http://schemas.microsoft.com/office/drawing/2014/main" id="{2DCF495A-1B50-427F-8906-2563142AB183}"/>
              </a:ext>
            </a:extLst>
          </p:cNvPr>
          <p:cNvSpPr>
            <a:spLocks noGrp="1"/>
          </p:cNvSpPr>
          <p:nvPr>
            <p:ph idx="1"/>
          </p:nvPr>
        </p:nvSpPr>
        <p:spPr/>
        <p:txBody>
          <a:bodyPr>
            <a:normAutofit/>
          </a:bodyPr>
          <a:lstStyle/>
          <a:p>
            <a:r>
              <a:rPr lang="en-US" dirty="0"/>
              <a:t>Understand that these conversions were/are not cut and dry</a:t>
            </a:r>
          </a:p>
          <a:p>
            <a:r>
              <a:rPr lang="en-US" dirty="0"/>
              <a:t>Film/tablet (mg) – 30</a:t>
            </a:r>
          </a:p>
          <a:p>
            <a:r>
              <a:rPr lang="en-US" dirty="0"/>
              <a:t>Patch (mcg/</a:t>
            </a:r>
            <a:r>
              <a:rPr lang="en-US" dirty="0" err="1"/>
              <a:t>hr</a:t>
            </a:r>
            <a:r>
              <a:rPr lang="en-US" dirty="0"/>
              <a:t>) – 12.6</a:t>
            </a:r>
          </a:p>
          <a:p>
            <a:r>
              <a:rPr lang="en-US" dirty="0"/>
              <a:t>Film (mcg) – 0.03</a:t>
            </a:r>
          </a:p>
        </p:txBody>
      </p:sp>
      <p:sp>
        <p:nvSpPr>
          <p:cNvPr id="4" name="TextBox 3">
            <a:extLst>
              <a:ext uri="{FF2B5EF4-FFF2-40B4-BE49-F238E27FC236}">
                <a16:creationId xmlns:a16="http://schemas.microsoft.com/office/drawing/2014/main" id="{F63DA6EE-5E19-4EF3-92AF-CBF66F111B40}"/>
              </a:ext>
            </a:extLst>
          </p:cNvPr>
          <p:cNvSpPr txBox="1"/>
          <p:nvPr/>
        </p:nvSpPr>
        <p:spPr>
          <a:xfrm>
            <a:off x="3061252" y="6172200"/>
            <a:ext cx="799106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8299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Buprenorphine Conversions – February 2018</a:t>
            </a:r>
            <a:r>
              <a:rPr lang="en-US" baseline="30000" dirty="0"/>
              <a:t>21</a:t>
            </a:r>
          </a:p>
        </p:txBody>
      </p:sp>
      <p:sp>
        <p:nvSpPr>
          <p:cNvPr id="3" name="Content Placeholder 2">
            <a:extLst>
              <a:ext uri="{FF2B5EF4-FFF2-40B4-BE49-F238E27FC236}">
                <a16:creationId xmlns:a16="http://schemas.microsoft.com/office/drawing/2014/main" id="{2DCF495A-1B50-427F-8906-2563142AB183}"/>
              </a:ext>
            </a:extLst>
          </p:cNvPr>
          <p:cNvSpPr>
            <a:spLocks noGrp="1"/>
          </p:cNvSpPr>
          <p:nvPr>
            <p:ph idx="1"/>
          </p:nvPr>
        </p:nvSpPr>
        <p:spPr/>
        <p:txBody>
          <a:bodyPr>
            <a:normAutofit/>
          </a:bodyPr>
          <a:lstStyle/>
          <a:p>
            <a:r>
              <a:rPr lang="en-US" dirty="0"/>
              <a:t>Film/tablet (mg) – ???</a:t>
            </a:r>
          </a:p>
          <a:p>
            <a:r>
              <a:rPr lang="en-US" dirty="0"/>
              <a:t>Patch (mcg/</a:t>
            </a:r>
            <a:r>
              <a:rPr lang="en-US" dirty="0" err="1"/>
              <a:t>hr</a:t>
            </a:r>
            <a:r>
              <a:rPr lang="en-US" dirty="0"/>
              <a:t>) – ???</a:t>
            </a:r>
          </a:p>
          <a:p>
            <a:r>
              <a:rPr lang="en-US" dirty="0"/>
              <a:t>Film (mcg) – ???</a:t>
            </a:r>
          </a:p>
          <a:p>
            <a:r>
              <a:rPr lang="en-US" dirty="0"/>
              <a:t>Most likely best course of action for the time being</a:t>
            </a:r>
          </a:p>
        </p:txBody>
      </p:sp>
      <p:sp>
        <p:nvSpPr>
          <p:cNvPr id="4" name="TextBox 3">
            <a:extLst>
              <a:ext uri="{FF2B5EF4-FFF2-40B4-BE49-F238E27FC236}">
                <a16:creationId xmlns:a16="http://schemas.microsoft.com/office/drawing/2014/main" id="{F63DA6EE-5E19-4EF3-92AF-CBF66F111B40}"/>
              </a:ext>
            </a:extLst>
          </p:cNvPr>
          <p:cNvSpPr txBox="1"/>
          <p:nvPr/>
        </p:nvSpPr>
        <p:spPr>
          <a:xfrm>
            <a:off x="3061252" y="6172200"/>
            <a:ext cx="799106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54757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Buccal Buprenorphine Conversion</a:t>
            </a:r>
            <a:r>
              <a:rPr lang="en-US" baseline="30000" dirty="0"/>
              <a:t>22</a:t>
            </a:r>
          </a:p>
        </p:txBody>
      </p:sp>
      <p:sp>
        <p:nvSpPr>
          <p:cNvPr id="3" name="Content Placeholder 2">
            <a:extLst>
              <a:ext uri="{FF2B5EF4-FFF2-40B4-BE49-F238E27FC236}">
                <a16:creationId xmlns:a16="http://schemas.microsoft.com/office/drawing/2014/main" id="{2DCF495A-1B50-427F-8906-2563142AB183}"/>
              </a:ext>
            </a:extLst>
          </p:cNvPr>
          <p:cNvSpPr>
            <a:spLocks noGrp="1"/>
          </p:cNvSpPr>
          <p:nvPr>
            <p:ph idx="1"/>
          </p:nvPr>
        </p:nvSpPr>
        <p:spPr/>
        <p:txBody>
          <a:bodyPr>
            <a:normAutofit fontScale="92500" lnSpcReduction="20000"/>
          </a:bodyPr>
          <a:lstStyle/>
          <a:p>
            <a:r>
              <a:rPr lang="en-US" dirty="0"/>
              <a:t>Webster et al. examined 36 patients on oxycodone or morphine with daily MME &gt; 80 and &lt;220</a:t>
            </a:r>
          </a:p>
          <a:p>
            <a:r>
              <a:rPr lang="en-US" dirty="0"/>
              <a:t>Two groups</a:t>
            </a:r>
          </a:p>
          <a:p>
            <a:r>
              <a:rPr lang="en-US" dirty="0"/>
              <a:t>80-160 MME group was given buccal buprenorphine at 300 mcg Q12h or 50% of their native opioid</a:t>
            </a:r>
          </a:p>
          <a:p>
            <a:r>
              <a:rPr lang="en-US" dirty="0"/>
              <a:t>160-220 MME group was given buccal buprenorphine at 450 mcg Q12h or 50% of their native opioid</a:t>
            </a:r>
          </a:p>
          <a:p>
            <a:r>
              <a:rPr lang="en-US" dirty="0"/>
              <a:t>Placebo medications were included in both with sugar pills/films</a:t>
            </a:r>
          </a:p>
          <a:p>
            <a:endParaRPr lang="en-US" dirty="0"/>
          </a:p>
        </p:txBody>
      </p:sp>
      <p:sp>
        <p:nvSpPr>
          <p:cNvPr id="4" name="TextBox 3">
            <a:extLst>
              <a:ext uri="{FF2B5EF4-FFF2-40B4-BE49-F238E27FC236}">
                <a16:creationId xmlns:a16="http://schemas.microsoft.com/office/drawing/2014/main" id="{F63DA6EE-5E19-4EF3-92AF-CBF66F111B40}"/>
              </a:ext>
            </a:extLst>
          </p:cNvPr>
          <p:cNvSpPr txBox="1"/>
          <p:nvPr/>
        </p:nvSpPr>
        <p:spPr>
          <a:xfrm>
            <a:off x="3061252" y="6172200"/>
            <a:ext cx="799106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68537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Buccal Buprenorphine Conversion</a:t>
            </a:r>
            <a:r>
              <a:rPr lang="en-US" baseline="30000" dirty="0"/>
              <a:t>22</a:t>
            </a:r>
          </a:p>
        </p:txBody>
      </p:sp>
      <p:sp>
        <p:nvSpPr>
          <p:cNvPr id="3" name="Content Placeholder 2">
            <a:extLst>
              <a:ext uri="{FF2B5EF4-FFF2-40B4-BE49-F238E27FC236}">
                <a16:creationId xmlns:a16="http://schemas.microsoft.com/office/drawing/2014/main" id="{2DCF495A-1B50-427F-8906-2563142AB183}"/>
              </a:ext>
            </a:extLst>
          </p:cNvPr>
          <p:cNvSpPr>
            <a:spLocks noGrp="1"/>
          </p:cNvSpPr>
          <p:nvPr>
            <p:ph idx="1"/>
          </p:nvPr>
        </p:nvSpPr>
        <p:spPr/>
        <p:txBody>
          <a:bodyPr>
            <a:normAutofit/>
          </a:bodyPr>
          <a:lstStyle/>
          <a:p>
            <a:r>
              <a:rPr lang="en-US" dirty="0"/>
              <a:t>COWS (11 data points) utilized to measure withdrawal signs</a:t>
            </a:r>
          </a:p>
          <a:p>
            <a:pPr lvl="1"/>
            <a:r>
              <a:rPr lang="en-US" dirty="0"/>
              <a:t>After dose 1: 30 minutes, 1 hour, 1.5 hours, 2 hours, 2.5 hours, 3 hours, 3.5 hours, 4 hours, 6 hours, 9 hours, and 12 hours</a:t>
            </a:r>
          </a:p>
          <a:p>
            <a:pPr lvl="1"/>
            <a:r>
              <a:rPr lang="en-US" dirty="0"/>
              <a:t>After dose 2: 30 minutes, 1 hour, 1.5 hours, 2 hours, 4 hours, 12 hours</a:t>
            </a:r>
          </a:p>
          <a:p>
            <a:r>
              <a:rPr lang="en-US" dirty="0"/>
              <a:t>NRS pain intensity also measured concurrently</a:t>
            </a:r>
          </a:p>
        </p:txBody>
      </p:sp>
      <p:sp>
        <p:nvSpPr>
          <p:cNvPr id="4" name="TextBox 3">
            <a:extLst>
              <a:ext uri="{FF2B5EF4-FFF2-40B4-BE49-F238E27FC236}">
                <a16:creationId xmlns:a16="http://schemas.microsoft.com/office/drawing/2014/main" id="{F63DA6EE-5E19-4EF3-92AF-CBF66F111B40}"/>
              </a:ext>
            </a:extLst>
          </p:cNvPr>
          <p:cNvSpPr txBox="1"/>
          <p:nvPr/>
        </p:nvSpPr>
        <p:spPr>
          <a:xfrm>
            <a:off x="3061252" y="6172200"/>
            <a:ext cx="799106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189086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Buccal Buprenorphine Conversion</a:t>
            </a:r>
            <a:r>
              <a:rPr lang="en-US" baseline="30000" dirty="0"/>
              <a:t>22</a:t>
            </a:r>
            <a:endParaRPr lang="en-US" dirty="0"/>
          </a:p>
        </p:txBody>
      </p:sp>
      <p:sp>
        <p:nvSpPr>
          <p:cNvPr id="4" name="TextBox 3">
            <a:extLst>
              <a:ext uri="{FF2B5EF4-FFF2-40B4-BE49-F238E27FC236}">
                <a16:creationId xmlns:a16="http://schemas.microsoft.com/office/drawing/2014/main" id="{F63DA6EE-5E19-4EF3-92AF-CBF66F111B40}"/>
              </a:ext>
            </a:extLst>
          </p:cNvPr>
          <p:cNvSpPr txBox="1"/>
          <p:nvPr/>
        </p:nvSpPr>
        <p:spPr>
          <a:xfrm>
            <a:off x="3061252" y="6172200"/>
            <a:ext cx="7991061" cy="369332"/>
          </a:xfrm>
          <a:prstGeom prst="rect">
            <a:avLst/>
          </a:prstGeom>
          <a:noFill/>
        </p:spPr>
        <p:txBody>
          <a:bodyPr wrap="square" rtlCol="0">
            <a:spAutoFit/>
          </a:bodyPr>
          <a:lstStyle/>
          <a:p>
            <a:endParaRPr lang="en-US" dirty="0"/>
          </a:p>
        </p:txBody>
      </p:sp>
      <p:pic>
        <p:nvPicPr>
          <p:cNvPr id="1026" name="Picture 2">
            <a:extLst>
              <a:ext uri="{FF2B5EF4-FFF2-40B4-BE49-F238E27FC236}">
                <a16:creationId xmlns:a16="http://schemas.microsoft.com/office/drawing/2014/main" id="{8DB28E62-699F-43C6-8B21-D4B5A40A8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694" y="2208325"/>
            <a:ext cx="8101946" cy="419394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27F655D1-F339-4401-A73B-9B7D38C15AA1}"/>
              </a:ext>
            </a:extLst>
          </p:cNvPr>
          <p:cNvCxnSpPr>
            <a:cxnSpLocks/>
          </p:cNvCxnSpPr>
          <p:nvPr/>
        </p:nvCxnSpPr>
        <p:spPr>
          <a:xfrm>
            <a:off x="2027583" y="4041913"/>
            <a:ext cx="93030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260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Buccal Buprenorphine Conversion</a:t>
            </a:r>
            <a:r>
              <a:rPr lang="en-US" baseline="30000" dirty="0"/>
              <a:t>22</a:t>
            </a:r>
            <a:endParaRPr lang="en-US" dirty="0"/>
          </a:p>
        </p:txBody>
      </p:sp>
      <p:sp>
        <p:nvSpPr>
          <p:cNvPr id="4" name="TextBox 3">
            <a:extLst>
              <a:ext uri="{FF2B5EF4-FFF2-40B4-BE49-F238E27FC236}">
                <a16:creationId xmlns:a16="http://schemas.microsoft.com/office/drawing/2014/main" id="{F63DA6EE-5E19-4EF3-92AF-CBF66F111B40}"/>
              </a:ext>
            </a:extLst>
          </p:cNvPr>
          <p:cNvSpPr txBox="1"/>
          <p:nvPr/>
        </p:nvSpPr>
        <p:spPr>
          <a:xfrm>
            <a:off x="3061252" y="6172200"/>
            <a:ext cx="7991061" cy="369332"/>
          </a:xfrm>
          <a:prstGeom prst="rect">
            <a:avLst/>
          </a:prstGeom>
          <a:noFill/>
        </p:spPr>
        <p:txBody>
          <a:bodyPr wrap="square" rtlCol="0">
            <a:spAutoFit/>
          </a:bodyPr>
          <a:lstStyle/>
          <a:p>
            <a:endParaRPr lang="en-US" dirty="0"/>
          </a:p>
        </p:txBody>
      </p:sp>
      <p:pic>
        <p:nvPicPr>
          <p:cNvPr id="2050" name="Picture 2">
            <a:extLst>
              <a:ext uri="{FF2B5EF4-FFF2-40B4-BE49-F238E27FC236}">
                <a16:creationId xmlns:a16="http://schemas.microsoft.com/office/drawing/2014/main" id="{AFE5C4CB-1154-475D-B6A8-476BF7A66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854" y="2084217"/>
            <a:ext cx="7991061" cy="446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285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Buccal Buprenorphine Conversion</a:t>
            </a:r>
            <a:r>
              <a:rPr lang="en-US" baseline="30000" dirty="0"/>
              <a:t>22</a:t>
            </a:r>
            <a:endParaRPr lang="en-US" dirty="0"/>
          </a:p>
        </p:txBody>
      </p:sp>
      <p:sp>
        <p:nvSpPr>
          <p:cNvPr id="3" name="Content Placeholder 2">
            <a:extLst>
              <a:ext uri="{FF2B5EF4-FFF2-40B4-BE49-F238E27FC236}">
                <a16:creationId xmlns:a16="http://schemas.microsoft.com/office/drawing/2014/main" id="{2DCF495A-1B50-427F-8906-2563142AB183}"/>
              </a:ext>
            </a:extLst>
          </p:cNvPr>
          <p:cNvSpPr>
            <a:spLocks noGrp="1"/>
          </p:cNvSpPr>
          <p:nvPr>
            <p:ph idx="1"/>
          </p:nvPr>
        </p:nvSpPr>
        <p:spPr/>
        <p:txBody>
          <a:bodyPr>
            <a:normAutofit fontScale="92500" lnSpcReduction="10000"/>
          </a:bodyPr>
          <a:lstStyle/>
          <a:p>
            <a:r>
              <a:rPr lang="en-US" dirty="0"/>
              <a:t>Administration of 300 mcg or 450 mcg of buccal buprenorphine 8 to 12 hours after last dose of oral µ-opioid was “not associated with higher incidence of serious AEs, AEs leading to discontinuation, or treatment-emergent AEs overall compared with the 50% dose of the prescribed full µ-opioid agonist.”</a:t>
            </a:r>
          </a:p>
          <a:p>
            <a:r>
              <a:rPr lang="en-US" dirty="0"/>
              <a:t>Important to note that this is not establishing a direct switch or conversion factor, but rather provides insight into this unique relationship</a:t>
            </a:r>
          </a:p>
          <a:p>
            <a:pPr lvl="1"/>
            <a:r>
              <a:rPr lang="en-US" dirty="0"/>
              <a:t>40-80 MME -&gt; 300 mcg films</a:t>
            </a:r>
          </a:p>
          <a:p>
            <a:pPr lvl="1"/>
            <a:r>
              <a:rPr lang="en-US" dirty="0"/>
              <a:t>80-110 MME -&gt; 450 mcg films</a:t>
            </a:r>
          </a:p>
          <a:p>
            <a:endParaRPr lang="en-US" dirty="0"/>
          </a:p>
        </p:txBody>
      </p:sp>
      <p:sp>
        <p:nvSpPr>
          <p:cNvPr id="4" name="TextBox 3">
            <a:extLst>
              <a:ext uri="{FF2B5EF4-FFF2-40B4-BE49-F238E27FC236}">
                <a16:creationId xmlns:a16="http://schemas.microsoft.com/office/drawing/2014/main" id="{F63DA6EE-5E19-4EF3-92AF-CBF66F111B40}"/>
              </a:ext>
            </a:extLst>
          </p:cNvPr>
          <p:cNvSpPr txBox="1"/>
          <p:nvPr/>
        </p:nvSpPr>
        <p:spPr>
          <a:xfrm>
            <a:off x="3061252" y="6172200"/>
            <a:ext cx="799106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62984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97C2-4DB6-4FCE-A5B6-C986B9B43CBA}"/>
              </a:ext>
            </a:extLst>
          </p:cNvPr>
          <p:cNvSpPr>
            <a:spLocks noGrp="1"/>
          </p:cNvSpPr>
          <p:nvPr>
            <p:ph type="title"/>
          </p:nvPr>
        </p:nvSpPr>
        <p:spPr>
          <a:xfrm>
            <a:off x="1484311" y="699052"/>
            <a:ext cx="10018713" cy="1752599"/>
          </a:xfrm>
        </p:spPr>
        <p:txBody>
          <a:bodyPr/>
          <a:lstStyle/>
          <a:p>
            <a:r>
              <a:rPr lang="en-US" dirty="0"/>
              <a:t>Buccal &lt;- -&gt; Transdermal</a:t>
            </a:r>
          </a:p>
        </p:txBody>
      </p:sp>
      <p:sp>
        <p:nvSpPr>
          <p:cNvPr id="3" name="Content Placeholder 2">
            <a:extLst>
              <a:ext uri="{FF2B5EF4-FFF2-40B4-BE49-F238E27FC236}">
                <a16:creationId xmlns:a16="http://schemas.microsoft.com/office/drawing/2014/main" id="{BEE7DFEF-0E9F-4A35-9D34-04BC89949A1F}"/>
              </a:ext>
            </a:extLst>
          </p:cNvPr>
          <p:cNvSpPr>
            <a:spLocks noGrp="1"/>
          </p:cNvSpPr>
          <p:nvPr>
            <p:ph idx="1"/>
          </p:nvPr>
        </p:nvSpPr>
        <p:spPr>
          <a:xfrm>
            <a:off x="1484311" y="1295401"/>
            <a:ext cx="10018713" cy="3124201"/>
          </a:xfrm>
        </p:spPr>
        <p:txBody>
          <a:bodyPr/>
          <a:lstStyle/>
          <a:p>
            <a:r>
              <a:rPr lang="en-US" dirty="0"/>
              <a:t>Population pharmacokinetic model-based meta-analysis</a:t>
            </a:r>
            <a:r>
              <a:rPr lang="en-US" baseline="30000" dirty="0"/>
              <a:t>33</a:t>
            </a:r>
            <a:r>
              <a:rPr lang="en-US" dirty="0"/>
              <a:t> </a:t>
            </a:r>
          </a:p>
        </p:txBody>
      </p:sp>
      <p:graphicFrame>
        <p:nvGraphicFramePr>
          <p:cNvPr id="4" name="Table 4">
            <a:extLst>
              <a:ext uri="{FF2B5EF4-FFF2-40B4-BE49-F238E27FC236}">
                <a16:creationId xmlns:a16="http://schemas.microsoft.com/office/drawing/2014/main" id="{68D1D7B6-D1C9-4E7E-A1BB-3BDC7F10AB86}"/>
              </a:ext>
            </a:extLst>
          </p:cNvPr>
          <p:cNvGraphicFramePr>
            <a:graphicFrameLocks noGrp="1"/>
          </p:cNvGraphicFramePr>
          <p:nvPr>
            <p:extLst>
              <p:ext uri="{D42A27DB-BD31-4B8C-83A1-F6EECF244321}">
                <p14:modId xmlns:p14="http://schemas.microsoft.com/office/powerpoint/2010/main" val="1693262720"/>
              </p:ext>
            </p:extLst>
          </p:nvPr>
        </p:nvGraphicFramePr>
        <p:xfrm>
          <a:off x="2336800" y="3584344"/>
          <a:ext cx="8128000" cy="1107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358740218"/>
                    </a:ext>
                  </a:extLst>
                </a:gridCol>
                <a:gridCol w="4064000">
                  <a:extLst>
                    <a:ext uri="{9D8B030D-6E8A-4147-A177-3AD203B41FA5}">
                      <a16:colId xmlns:a16="http://schemas.microsoft.com/office/drawing/2014/main" val="1757830789"/>
                    </a:ext>
                  </a:extLst>
                </a:gridCol>
              </a:tblGrid>
              <a:tr h="0">
                <a:tc>
                  <a:txBody>
                    <a:bodyPr/>
                    <a:lstStyle/>
                    <a:p>
                      <a:r>
                        <a:rPr lang="en-US" dirty="0"/>
                        <a:t>Buccal</a:t>
                      </a:r>
                    </a:p>
                  </a:txBody>
                  <a:tcPr/>
                </a:tc>
                <a:tc>
                  <a:txBody>
                    <a:bodyPr/>
                    <a:lstStyle/>
                    <a:p>
                      <a:r>
                        <a:rPr lang="en-US" dirty="0"/>
                        <a:t>Transdermal</a:t>
                      </a:r>
                    </a:p>
                  </a:txBody>
                  <a:tcPr/>
                </a:tc>
                <a:extLst>
                  <a:ext uri="{0D108BD9-81ED-4DB2-BD59-A6C34878D82A}">
                    <a16:rowId xmlns:a16="http://schemas.microsoft.com/office/drawing/2014/main" val="432050111"/>
                  </a:ext>
                </a:extLst>
              </a:tr>
              <a:tr h="370840">
                <a:tc>
                  <a:txBody>
                    <a:bodyPr/>
                    <a:lstStyle/>
                    <a:p>
                      <a:r>
                        <a:rPr lang="en-US" dirty="0"/>
                        <a:t>150 mcg BID</a:t>
                      </a:r>
                    </a:p>
                  </a:txBody>
                  <a:tcPr/>
                </a:tc>
                <a:tc>
                  <a:txBody>
                    <a:bodyPr/>
                    <a:lstStyle/>
                    <a:p>
                      <a:r>
                        <a:rPr lang="en-US" dirty="0"/>
                        <a:t>10 mcg/</a:t>
                      </a:r>
                      <a:r>
                        <a:rPr lang="en-US" dirty="0" err="1"/>
                        <a:t>hr</a:t>
                      </a:r>
                      <a:endParaRPr lang="en-US" dirty="0"/>
                    </a:p>
                  </a:txBody>
                  <a:tcPr/>
                </a:tc>
                <a:extLst>
                  <a:ext uri="{0D108BD9-81ED-4DB2-BD59-A6C34878D82A}">
                    <a16:rowId xmlns:a16="http://schemas.microsoft.com/office/drawing/2014/main" val="3428235195"/>
                  </a:ext>
                </a:extLst>
              </a:tr>
              <a:tr h="370840">
                <a:tc>
                  <a:txBody>
                    <a:bodyPr/>
                    <a:lstStyle/>
                    <a:p>
                      <a:r>
                        <a:rPr lang="en-US" dirty="0"/>
                        <a:t>300 mcg BID</a:t>
                      </a:r>
                    </a:p>
                  </a:txBody>
                  <a:tcPr/>
                </a:tc>
                <a:tc>
                  <a:txBody>
                    <a:bodyPr/>
                    <a:lstStyle/>
                    <a:p>
                      <a:r>
                        <a:rPr lang="en-US" dirty="0"/>
                        <a:t>20 mcg/</a:t>
                      </a:r>
                      <a:r>
                        <a:rPr lang="en-US" dirty="0" err="1"/>
                        <a:t>hr</a:t>
                      </a:r>
                      <a:endParaRPr lang="en-US" dirty="0"/>
                    </a:p>
                  </a:txBody>
                  <a:tcPr/>
                </a:tc>
                <a:extLst>
                  <a:ext uri="{0D108BD9-81ED-4DB2-BD59-A6C34878D82A}">
                    <a16:rowId xmlns:a16="http://schemas.microsoft.com/office/drawing/2014/main" val="548283846"/>
                  </a:ext>
                </a:extLst>
              </a:tr>
            </a:tbl>
          </a:graphicData>
        </a:graphic>
      </p:graphicFrame>
    </p:spTree>
    <p:extLst>
      <p:ext uri="{BB962C8B-B14F-4D97-AF65-F5344CB8AC3E}">
        <p14:creationId xmlns:p14="http://schemas.microsoft.com/office/powerpoint/2010/main" val="550512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722A-1754-4300-A7A4-8329FEAC5F48}"/>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4897F10D-372E-4C28-A845-A2F169B39AE7}"/>
              </a:ext>
            </a:extLst>
          </p:cNvPr>
          <p:cNvSpPr>
            <a:spLocks noGrp="1"/>
          </p:cNvSpPr>
          <p:nvPr>
            <p:ph idx="1"/>
          </p:nvPr>
        </p:nvSpPr>
        <p:spPr>
          <a:xfrm>
            <a:off x="1484310" y="2857501"/>
            <a:ext cx="10018713" cy="3609560"/>
          </a:xfrm>
        </p:spPr>
        <p:txBody>
          <a:bodyPr>
            <a:normAutofit lnSpcReduction="10000"/>
          </a:bodyPr>
          <a:lstStyle/>
          <a:p>
            <a:r>
              <a:rPr lang="en-US" dirty="0"/>
              <a:t>Critique the clinical and logistical challenges buprenorphine therapy may offer</a:t>
            </a:r>
          </a:p>
          <a:p>
            <a:r>
              <a:rPr lang="en-US" dirty="0"/>
              <a:t>Appreciate the clinical and logistical benefits buprenorphine therapy may offer</a:t>
            </a:r>
          </a:p>
          <a:p>
            <a:r>
              <a:rPr lang="en-US" dirty="0"/>
              <a:t>Differentiate between application of buprenorphine for chronic pain patients versus patients with opioid use disorder</a:t>
            </a:r>
          </a:p>
          <a:p>
            <a:r>
              <a:rPr lang="en-US" dirty="0"/>
              <a:t>Obtain a level of comfort with potentially prescribing buprenorphine</a:t>
            </a:r>
          </a:p>
          <a:p>
            <a:r>
              <a:rPr lang="en-US" dirty="0"/>
              <a:t>Use real-world clinical scenarios to reinforce the learning points listed above</a:t>
            </a:r>
          </a:p>
          <a:p>
            <a:endParaRPr lang="en-US" dirty="0"/>
          </a:p>
          <a:p>
            <a:endParaRPr lang="en-US" dirty="0"/>
          </a:p>
          <a:p>
            <a:endParaRPr lang="en-US" dirty="0"/>
          </a:p>
        </p:txBody>
      </p:sp>
    </p:spTree>
    <p:extLst>
      <p:ext uri="{BB962C8B-B14F-4D97-AF65-F5344CB8AC3E}">
        <p14:creationId xmlns:p14="http://schemas.microsoft.com/office/powerpoint/2010/main" val="1297370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Buprenorphine </a:t>
            </a:r>
            <a:r>
              <a:rPr lang="en-US" dirty="0">
                <a:sym typeface="Wingdings" panose="05000000000000000000" pitchFamily="2" charset="2"/>
              </a:rPr>
              <a:t> Morphine Milligram Equivalents</a:t>
            </a:r>
            <a:endParaRPr lang="en-US" dirty="0"/>
          </a:p>
        </p:txBody>
      </p:sp>
      <p:sp>
        <p:nvSpPr>
          <p:cNvPr id="3" name="Content Placeholder 2">
            <a:extLst>
              <a:ext uri="{FF2B5EF4-FFF2-40B4-BE49-F238E27FC236}">
                <a16:creationId xmlns:a16="http://schemas.microsoft.com/office/drawing/2014/main" id="{2DCF495A-1B50-427F-8906-2563142AB183}"/>
              </a:ext>
            </a:extLst>
          </p:cNvPr>
          <p:cNvSpPr>
            <a:spLocks noGrp="1"/>
          </p:cNvSpPr>
          <p:nvPr>
            <p:ph idx="1"/>
          </p:nvPr>
        </p:nvSpPr>
        <p:spPr>
          <a:xfrm>
            <a:off x="1484311" y="3047999"/>
            <a:ext cx="6599516" cy="3124201"/>
          </a:xfrm>
        </p:spPr>
        <p:txBody>
          <a:bodyPr>
            <a:normAutofit/>
          </a:bodyPr>
          <a:lstStyle/>
          <a:p>
            <a:r>
              <a:rPr lang="en-US" dirty="0"/>
              <a:t>Simply does not exist (at least, accurately)</a:t>
            </a:r>
          </a:p>
          <a:p>
            <a:r>
              <a:rPr lang="en-US" dirty="0"/>
              <a:t>Complicated by different proprietary delivery systems</a:t>
            </a:r>
          </a:p>
          <a:p>
            <a:r>
              <a:rPr lang="en-US" dirty="0"/>
              <a:t>Variable bioavailability, even with these systems</a:t>
            </a:r>
          </a:p>
          <a:p>
            <a:pPr marL="0" indent="0">
              <a:buNone/>
            </a:pPr>
            <a:endParaRPr lang="en-US" dirty="0"/>
          </a:p>
        </p:txBody>
      </p:sp>
      <p:sp>
        <p:nvSpPr>
          <p:cNvPr id="4" name="TextBox 3">
            <a:extLst>
              <a:ext uri="{FF2B5EF4-FFF2-40B4-BE49-F238E27FC236}">
                <a16:creationId xmlns:a16="http://schemas.microsoft.com/office/drawing/2014/main" id="{F63DA6EE-5E19-4EF3-92AF-CBF66F111B40}"/>
              </a:ext>
            </a:extLst>
          </p:cNvPr>
          <p:cNvSpPr txBox="1"/>
          <p:nvPr/>
        </p:nvSpPr>
        <p:spPr>
          <a:xfrm>
            <a:off x="3061252" y="6172200"/>
            <a:ext cx="7991061" cy="369332"/>
          </a:xfrm>
          <a:prstGeom prst="rect">
            <a:avLst/>
          </a:prstGeom>
          <a:noFill/>
        </p:spPr>
        <p:txBody>
          <a:bodyPr wrap="square" rtlCol="0">
            <a:spAutoFit/>
          </a:bodyPr>
          <a:lstStyle/>
          <a:p>
            <a:endParaRPr lang="en-US" dirty="0"/>
          </a:p>
        </p:txBody>
      </p:sp>
      <p:pic>
        <p:nvPicPr>
          <p:cNvPr id="2050" name="Picture 2" descr="Image result for ask me later">
            <a:extLst>
              <a:ext uri="{FF2B5EF4-FFF2-40B4-BE49-F238E27FC236}">
                <a16:creationId xmlns:a16="http://schemas.microsoft.com/office/drawing/2014/main" id="{047AE3FE-ABA2-4708-802E-3E0ADE4C6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074" y="2343076"/>
            <a:ext cx="3621394" cy="422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0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4F24-5337-4D4A-9602-7232600B4D96}"/>
              </a:ext>
            </a:extLst>
          </p:cNvPr>
          <p:cNvSpPr>
            <a:spLocks noGrp="1"/>
          </p:cNvSpPr>
          <p:nvPr>
            <p:ph type="title"/>
          </p:nvPr>
        </p:nvSpPr>
        <p:spPr/>
        <p:txBody>
          <a:bodyPr/>
          <a:lstStyle/>
          <a:p>
            <a:r>
              <a:rPr lang="en-US" dirty="0"/>
              <a:t>Buprenorphine - Challenges</a:t>
            </a:r>
          </a:p>
        </p:txBody>
      </p:sp>
      <p:sp>
        <p:nvSpPr>
          <p:cNvPr id="3" name="Content Placeholder 2">
            <a:extLst>
              <a:ext uri="{FF2B5EF4-FFF2-40B4-BE49-F238E27FC236}">
                <a16:creationId xmlns:a16="http://schemas.microsoft.com/office/drawing/2014/main" id="{3B553611-A6FE-4DB3-837C-11CBB89E8717}"/>
              </a:ext>
            </a:extLst>
          </p:cNvPr>
          <p:cNvSpPr>
            <a:spLocks noGrp="1"/>
          </p:cNvSpPr>
          <p:nvPr>
            <p:ph idx="1"/>
          </p:nvPr>
        </p:nvSpPr>
        <p:spPr/>
        <p:txBody>
          <a:bodyPr/>
          <a:lstStyle/>
          <a:p>
            <a:r>
              <a:rPr lang="en-US" dirty="0"/>
              <a:t>Diversion</a:t>
            </a:r>
          </a:p>
          <a:p>
            <a:r>
              <a:rPr lang="en-US" dirty="0"/>
              <a:t>PCP/provider attitudes</a:t>
            </a:r>
          </a:p>
          <a:p>
            <a:r>
              <a:rPr lang="en-US" dirty="0"/>
              <a:t>Coverage/Access</a:t>
            </a:r>
          </a:p>
          <a:p>
            <a:r>
              <a:rPr lang="en-US" dirty="0"/>
              <a:t>Clinical pitfalls</a:t>
            </a:r>
          </a:p>
          <a:p>
            <a:endParaRPr lang="en-US" dirty="0"/>
          </a:p>
        </p:txBody>
      </p:sp>
    </p:spTree>
    <p:extLst>
      <p:ext uri="{BB962C8B-B14F-4D97-AF65-F5344CB8AC3E}">
        <p14:creationId xmlns:p14="http://schemas.microsoft.com/office/powerpoint/2010/main" val="1344381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4F24-5337-4D4A-9602-7232600B4D96}"/>
              </a:ext>
            </a:extLst>
          </p:cNvPr>
          <p:cNvSpPr>
            <a:spLocks noGrp="1"/>
          </p:cNvSpPr>
          <p:nvPr>
            <p:ph type="title"/>
          </p:nvPr>
        </p:nvSpPr>
        <p:spPr/>
        <p:txBody>
          <a:bodyPr/>
          <a:lstStyle/>
          <a:p>
            <a:r>
              <a:rPr lang="en-US" dirty="0"/>
              <a:t>Buprenorphine – Diversion</a:t>
            </a:r>
            <a:r>
              <a:rPr lang="en-US" baseline="30000" dirty="0"/>
              <a:t>23</a:t>
            </a:r>
          </a:p>
        </p:txBody>
      </p:sp>
      <p:sp>
        <p:nvSpPr>
          <p:cNvPr id="3" name="Content Placeholder 2">
            <a:extLst>
              <a:ext uri="{FF2B5EF4-FFF2-40B4-BE49-F238E27FC236}">
                <a16:creationId xmlns:a16="http://schemas.microsoft.com/office/drawing/2014/main" id="{3B553611-A6FE-4DB3-837C-11CBB89E8717}"/>
              </a:ext>
            </a:extLst>
          </p:cNvPr>
          <p:cNvSpPr>
            <a:spLocks noGrp="1"/>
          </p:cNvSpPr>
          <p:nvPr>
            <p:ph idx="1"/>
          </p:nvPr>
        </p:nvSpPr>
        <p:spPr/>
        <p:txBody>
          <a:bodyPr/>
          <a:lstStyle/>
          <a:p>
            <a:r>
              <a:rPr lang="en-US" dirty="0"/>
              <a:t>Numerous studies have demonstrated that full mu agonists are preferred to buprenorphine for illicit use</a:t>
            </a:r>
          </a:p>
          <a:p>
            <a:r>
              <a:rPr lang="en-US" dirty="0"/>
              <a:t>Despite this, as access and awareness in addition to treatment has increased for buprenorphine, the number of individuals using buprenorphine for illicit purposes have quadrupled (2008-2013)</a:t>
            </a:r>
          </a:p>
          <a:p>
            <a:endParaRPr lang="en-US" dirty="0"/>
          </a:p>
        </p:txBody>
      </p:sp>
    </p:spTree>
    <p:extLst>
      <p:ext uri="{BB962C8B-B14F-4D97-AF65-F5344CB8AC3E}">
        <p14:creationId xmlns:p14="http://schemas.microsoft.com/office/powerpoint/2010/main" val="2859304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4F24-5337-4D4A-9602-7232600B4D96}"/>
              </a:ext>
            </a:extLst>
          </p:cNvPr>
          <p:cNvSpPr>
            <a:spLocks noGrp="1"/>
          </p:cNvSpPr>
          <p:nvPr>
            <p:ph type="title"/>
          </p:nvPr>
        </p:nvSpPr>
        <p:spPr/>
        <p:txBody>
          <a:bodyPr/>
          <a:lstStyle/>
          <a:p>
            <a:r>
              <a:rPr lang="en-US" dirty="0"/>
              <a:t>Buprenorphine – Diversion</a:t>
            </a:r>
            <a:r>
              <a:rPr lang="en-US" baseline="30000" dirty="0"/>
              <a:t>24</a:t>
            </a:r>
          </a:p>
        </p:txBody>
      </p:sp>
      <p:sp>
        <p:nvSpPr>
          <p:cNvPr id="3" name="Content Placeholder 2">
            <a:extLst>
              <a:ext uri="{FF2B5EF4-FFF2-40B4-BE49-F238E27FC236}">
                <a16:creationId xmlns:a16="http://schemas.microsoft.com/office/drawing/2014/main" id="{3B553611-A6FE-4DB3-837C-11CBB89E8717}"/>
              </a:ext>
            </a:extLst>
          </p:cNvPr>
          <p:cNvSpPr>
            <a:spLocks noGrp="1"/>
          </p:cNvSpPr>
          <p:nvPr>
            <p:ph idx="1"/>
          </p:nvPr>
        </p:nvSpPr>
        <p:spPr/>
        <p:txBody>
          <a:bodyPr/>
          <a:lstStyle/>
          <a:p>
            <a:r>
              <a:rPr lang="en-US" dirty="0"/>
              <a:t>Current and former opioid users who would partake in these practices were surveyed</a:t>
            </a:r>
          </a:p>
          <a:p>
            <a:r>
              <a:rPr lang="en-US" dirty="0"/>
              <a:t>Overarching theme – individuals utilized buprenorphine illicitly to:</a:t>
            </a:r>
          </a:p>
          <a:p>
            <a:pPr lvl="1"/>
            <a:r>
              <a:rPr lang="en-US" dirty="0"/>
              <a:t>Treat/prevent withdrawal</a:t>
            </a:r>
          </a:p>
          <a:p>
            <a:pPr lvl="1"/>
            <a:r>
              <a:rPr lang="en-US" dirty="0"/>
              <a:t>“Get high” when other drugs of choice were not available</a:t>
            </a:r>
          </a:p>
          <a:p>
            <a:pPr lvl="1"/>
            <a:r>
              <a:rPr lang="en-US" dirty="0"/>
              <a:t>OUD programs were unavailable/unaffordable</a:t>
            </a:r>
          </a:p>
        </p:txBody>
      </p:sp>
    </p:spTree>
    <p:extLst>
      <p:ext uri="{BB962C8B-B14F-4D97-AF65-F5344CB8AC3E}">
        <p14:creationId xmlns:p14="http://schemas.microsoft.com/office/powerpoint/2010/main" val="3869926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4F24-5337-4D4A-9602-7232600B4D96}"/>
              </a:ext>
            </a:extLst>
          </p:cNvPr>
          <p:cNvSpPr>
            <a:spLocks noGrp="1"/>
          </p:cNvSpPr>
          <p:nvPr>
            <p:ph type="title"/>
          </p:nvPr>
        </p:nvSpPr>
        <p:spPr/>
        <p:txBody>
          <a:bodyPr/>
          <a:lstStyle/>
          <a:p>
            <a:r>
              <a:rPr lang="en-US" dirty="0"/>
              <a:t>Buprenorphine – Diversion</a:t>
            </a:r>
            <a:r>
              <a:rPr lang="en-US" baseline="30000" dirty="0"/>
              <a:t>23</a:t>
            </a:r>
          </a:p>
        </p:txBody>
      </p:sp>
      <p:sp>
        <p:nvSpPr>
          <p:cNvPr id="3" name="Content Placeholder 2">
            <a:extLst>
              <a:ext uri="{FF2B5EF4-FFF2-40B4-BE49-F238E27FC236}">
                <a16:creationId xmlns:a16="http://schemas.microsoft.com/office/drawing/2014/main" id="{3B553611-A6FE-4DB3-837C-11CBB89E8717}"/>
              </a:ext>
            </a:extLst>
          </p:cNvPr>
          <p:cNvSpPr>
            <a:spLocks noGrp="1"/>
          </p:cNvSpPr>
          <p:nvPr>
            <p:ph idx="1"/>
          </p:nvPr>
        </p:nvSpPr>
        <p:spPr>
          <a:xfrm>
            <a:off x="1285391" y="2438399"/>
            <a:ext cx="10018713" cy="3124201"/>
          </a:xfrm>
        </p:spPr>
        <p:txBody>
          <a:bodyPr>
            <a:normAutofit fontScale="92500" lnSpcReduction="10000"/>
          </a:bodyPr>
          <a:lstStyle/>
          <a:p>
            <a:r>
              <a:rPr lang="en-US" dirty="0"/>
              <a:t>Overwhelming number of responders stated that proper access to care was driving factor of illicit use</a:t>
            </a:r>
          </a:p>
          <a:p>
            <a:r>
              <a:rPr lang="en-US" dirty="0"/>
              <a:t>81% of respondents (245/303) stated that they would be likely to pursue medically prescribed buprenorphine from a physician if access was available</a:t>
            </a:r>
          </a:p>
          <a:p>
            <a:r>
              <a:rPr lang="en-US" dirty="0"/>
              <a:t>Open-ended responses revealed three major barriers</a:t>
            </a:r>
          </a:p>
          <a:p>
            <a:pPr lvl="1"/>
            <a:r>
              <a:rPr lang="en-US" dirty="0"/>
              <a:t>Difficulty in accessing physicians</a:t>
            </a:r>
          </a:p>
          <a:p>
            <a:pPr lvl="1"/>
            <a:r>
              <a:rPr lang="en-US" dirty="0"/>
              <a:t>High cost</a:t>
            </a:r>
          </a:p>
          <a:p>
            <a:pPr lvl="1"/>
            <a:r>
              <a:rPr lang="en-US" dirty="0"/>
              <a:t>Social stigma</a:t>
            </a:r>
          </a:p>
        </p:txBody>
      </p:sp>
    </p:spTree>
    <p:extLst>
      <p:ext uri="{BB962C8B-B14F-4D97-AF65-F5344CB8AC3E}">
        <p14:creationId xmlns:p14="http://schemas.microsoft.com/office/powerpoint/2010/main" val="4046796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Primary Care Provider Attitudes</a:t>
            </a:r>
            <a:r>
              <a:rPr lang="en-US" baseline="30000" dirty="0"/>
              <a:t>25</a:t>
            </a:r>
          </a:p>
        </p:txBody>
      </p:sp>
      <p:sp>
        <p:nvSpPr>
          <p:cNvPr id="3" name="Content Placeholder 2">
            <a:extLst>
              <a:ext uri="{FF2B5EF4-FFF2-40B4-BE49-F238E27FC236}">
                <a16:creationId xmlns:a16="http://schemas.microsoft.com/office/drawing/2014/main" id="{2DCF495A-1B50-427F-8906-2563142AB183}"/>
              </a:ext>
            </a:extLst>
          </p:cNvPr>
          <p:cNvSpPr>
            <a:spLocks noGrp="1"/>
          </p:cNvSpPr>
          <p:nvPr>
            <p:ph idx="1"/>
          </p:nvPr>
        </p:nvSpPr>
        <p:spPr/>
        <p:txBody>
          <a:bodyPr>
            <a:normAutofit fontScale="92500"/>
          </a:bodyPr>
          <a:lstStyle/>
          <a:p>
            <a:r>
              <a:rPr lang="en-US" dirty="0"/>
              <a:t>Louie et al, BMC Family Practice</a:t>
            </a:r>
          </a:p>
          <a:p>
            <a:r>
              <a:rPr lang="en-US" dirty="0"/>
              <a:t>Narrative review – intentionally used to broaden study capacity and boost subjectivity</a:t>
            </a:r>
          </a:p>
          <a:p>
            <a:r>
              <a:rPr lang="en-US" dirty="0"/>
              <a:t>Searches performed across PubMed, </a:t>
            </a:r>
            <a:r>
              <a:rPr lang="en-US" dirty="0" err="1"/>
              <a:t>PsychINFO</a:t>
            </a:r>
            <a:r>
              <a:rPr lang="en-US" dirty="0"/>
              <a:t>, Scopus, Google Scholar, and Web of Science</a:t>
            </a:r>
          </a:p>
          <a:p>
            <a:r>
              <a:rPr lang="en-US" dirty="0"/>
              <a:t>Search keywords included “buprenorphine,” “Suboxone,” “Attitudes,” “Barriers,” “Implementation,” “Adoption,” “Primary Care,” “Family Medicine,” “PCPs.”</a:t>
            </a:r>
          </a:p>
        </p:txBody>
      </p:sp>
    </p:spTree>
    <p:extLst>
      <p:ext uri="{BB962C8B-B14F-4D97-AF65-F5344CB8AC3E}">
        <p14:creationId xmlns:p14="http://schemas.microsoft.com/office/powerpoint/2010/main" val="936092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Primary Care Provider Attitudes</a:t>
            </a:r>
            <a:r>
              <a:rPr lang="en-US" baseline="30000" dirty="0"/>
              <a:t>26</a:t>
            </a:r>
          </a:p>
        </p:txBody>
      </p:sp>
      <p:sp>
        <p:nvSpPr>
          <p:cNvPr id="3" name="Content Placeholder 2">
            <a:extLst>
              <a:ext uri="{FF2B5EF4-FFF2-40B4-BE49-F238E27FC236}">
                <a16:creationId xmlns:a16="http://schemas.microsoft.com/office/drawing/2014/main" id="{2DCF495A-1B50-427F-8906-2563142AB183}"/>
              </a:ext>
            </a:extLst>
          </p:cNvPr>
          <p:cNvSpPr>
            <a:spLocks noGrp="1"/>
          </p:cNvSpPr>
          <p:nvPr>
            <p:ph idx="1"/>
          </p:nvPr>
        </p:nvSpPr>
        <p:spPr/>
        <p:txBody>
          <a:bodyPr>
            <a:normAutofit/>
          </a:bodyPr>
          <a:lstStyle/>
          <a:p>
            <a:r>
              <a:rPr lang="en-US" dirty="0"/>
              <a:t>Why is this important?  </a:t>
            </a:r>
          </a:p>
          <a:p>
            <a:pPr lvl="1"/>
            <a:r>
              <a:rPr lang="en-US" dirty="0"/>
              <a:t>As of 2012, in 48/50 states, the number of opioid dependent patients were substantially higher than buprenorphine capacity rates</a:t>
            </a:r>
          </a:p>
          <a:p>
            <a:r>
              <a:rPr lang="en-US" dirty="0"/>
              <a:t>Only upwards of 28% of XDEA certified providers were actually prescribing buprenorphine/OUD</a:t>
            </a:r>
          </a:p>
          <a:p>
            <a:pPr lvl="1"/>
            <a:r>
              <a:rPr lang="en-US" dirty="0"/>
              <a:t>Time and investment upfront costs not resulting in appropriate returns</a:t>
            </a:r>
          </a:p>
        </p:txBody>
      </p:sp>
    </p:spTree>
    <p:extLst>
      <p:ext uri="{BB962C8B-B14F-4D97-AF65-F5344CB8AC3E}">
        <p14:creationId xmlns:p14="http://schemas.microsoft.com/office/powerpoint/2010/main" val="3675019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Primary Care Provider Attitudes</a:t>
            </a:r>
            <a:r>
              <a:rPr lang="en-US" baseline="30000" dirty="0"/>
              <a:t>26</a:t>
            </a:r>
          </a:p>
        </p:txBody>
      </p:sp>
      <p:sp>
        <p:nvSpPr>
          <p:cNvPr id="3" name="Content Placeholder 2">
            <a:extLst>
              <a:ext uri="{FF2B5EF4-FFF2-40B4-BE49-F238E27FC236}">
                <a16:creationId xmlns:a16="http://schemas.microsoft.com/office/drawing/2014/main" id="{2DCF495A-1B50-427F-8906-2563142AB183}"/>
              </a:ext>
            </a:extLst>
          </p:cNvPr>
          <p:cNvSpPr>
            <a:spLocks noGrp="1"/>
          </p:cNvSpPr>
          <p:nvPr>
            <p:ph idx="1"/>
          </p:nvPr>
        </p:nvSpPr>
        <p:spPr/>
        <p:txBody>
          <a:bodyPr>
            <a:normAutofit fontScale="92500" lnSpcReduction="20000"/>
          </a:bodyPr>
          <a:lstStyle/>
          <a:p>
            <a:r>
              <a:rPr lang="en-US" dirty="0"/>
              <a:t>Buprenorphine does not belong in primary care</a:t>
            </a:r>
          </a:p>
          <a:p>
            <a:r>
              <a:rPr lang="en-US" dirty="0"/>
              <a:t>Philosophical objections</a:t>
            </a:r>
          </a:p>
          <a:p>
            <a:r>
              <a:rPr lang="en-US" dirty="0"/>
              <a:t>Stigma – legitimate concerns that their practices would be overrun by homeless individuals</a:t>
            </a:r>
          </a:p>
          <a:p>
            <a:r>
              <a:rPr lang="en-US" dirty="0"/>
              <a:t>OUD patient behaviors</a:t>
            </a:r>
          </a:p>
          <a:p>
            <a:r>
              <a:rPr lang="en-US" dirty="0"/>
              <a:t>Negativity towards substance abuse in general</a:t>
            </a:r>
          </a:p>
          <a:p>
            <a:r>
              <a:rPr lang="en-US" dirty="0"/>
              <a:t>Diversion</a:t>
            </a:r>
          </a:p>
          <a:p>
            <a:r>
              <a:rPr lang="en-US" dirty="0"/>
              <a:t>Lack of confidence in their own abilities</a:t>
            </a:r>
          </a:p>
        </p:txBody>
      </p:sp>
    </p:spTree>
    <p:extLst>
      <p:ext uri="{BB962C8B-B14F-4D97-AF65-F5344CB8AC3E}">
        <p14:creationId xmlns:p14="http://schemas.microsoft.com/office/powerpoint/2010/main" val="2478587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Primary Care Provider Attitudes</a:t>
            </a:r>
            <a:r>
              <a:rPr lang="en-US" baseline="30000" dirty="0"/>
              <a:t>26</a:t>
            </a:r>
          </a:p>
        </p:txBody>
      </p:sp>
      <p:sp>
        <p:nvSpPr>
          <p:cNvPr id="3" name="Content Placeholder 2">
            <a:extLst>
              <a:ext uri="{FF2B5EF4-FFF2-40B4-BE49-F238E27FC236}">
                <a16:creationId xmlns:a16="http://schemas.microsoft.com/office/drawing/2014/main" id="{2DCF495A-1B50-427F-8906-2563142AB183}"/>
              </a:ext>
            </a:extLst>
          </p:cNvPr>
          <p:cNvSpPr>
            <a:spLocks noGrp="1"/>
          </p:cNvSpPr>
          <p:nvPr>
            <p:ph idx="1"/>
          </p:nvPr>
        </p:nvSpPr>
        <p:spPr/>
        <p:txBody>
          <a:bodyPr>
            <a:normAutofit/>
          </a:bodyPr>
          <a:lstStyle/>
          <a:p>
            <a:r>
              <a:rPr lang="en-US" dirty="0"/>
              <a:t>Two studies showed a dramatic shift in attitude once buprenorphine was prescribed by providers in question</a:t>
            </a:r>
          </a:p>
          <a:p>
            <a:r>
              <a:rPr lang="en-US" dirty="0"/>
              <a:t>Providers became more comfortable if a provider in the practice was prescribing buprenorphine</a:t>
            </a:r>
          </a:p>
          <a:p>
            <a:r>
              <a:rPr lang="en-US" dirty="0"/>
              <a:t>General education</a:t>
            </a:r>
          </a:p>
          <a:p>
            <a:r>
              <a:rPr lang="en-US" dirty="0"/>
              <a:t>Patient stories within practices</a:t>
            </a:r>
          </a:p>
          <a:p>
            <a:endParaRPr lang="en-US" dirty="0"/>
          </a:p>
        </p:txBody>
      </p:sp>
    </p:spTree>
    <p:extLst>
      <p:ext uri="{BB962C8B-B14F-4D97-AF65-F5344CB8AC3E}">
        <p14:creationId xmlns:p14="http://schemas.microsoft.com/office/powerpoint/2010/main" val="495358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0951-7CEF-4732-8DAA-D04C88C891E3}"/>
              </a:ext>
            </a:extLst>
          </p:cNvPr>
          <p:cNvSpPr>
            <a:spLocks noGrp="1"/>
          </p:cNvSpPr>
          <p:nvPr>
            <p:ph type="title"/>
          </p:nvPr>
        </p:nvSpPr>
        <p:spPr/>
        <p:txBody>
          <a:bodyPr/>
          <a:lstStyle/>
          <a:p>
            <a:r>
              <a:rPr lang="en-US" dirty="0"/>
              <a:t>SAMHSA Statutes, Regulations, and Guidelines</a:t>
            </a:r>
            <a:r>
              <a:rPr lang="en-US" baseline="30000" dirty="0"/>
              <a:t>27</a:t>
            </a:r>
          </a:p>
        </p:txBody>
      </p:sp>
      <p:sp>
        <p:nvSpPr>
          <p:cNvPr id="3" name="Content Placeholder 2">
            <a:extLst>
              <a:ext uri="{FF2B5EF4-FFF2-40B4-BE49-F238E27FC236}">
                <a16:creationId xmlns:a16="http://schemas.microsoft.com/office/drawing/2014/main" id="{2DCF495A-1B50-427F-8906-2563142AB183}"/>
              </a:ext>
            </a:extLst>
          </p:cNvPr>
          <p:cNvSpPr>
            <a:spLocks noGrp="1"/>
          </p:cNvSpPr>
          <p:nvPr>
            <p:ph idx="1"/>
          </p:nvPr>
        </p:nvSpPr>
        <p:spPr/>
        <p:txBody>
          <a:bodyPr>
            <a:normAutofit fontScale="92500" lnSpcReduction="10000"/>
          </a:bodyPr>
          <a:lstStyle/>
          <a:p>
            <a:r>
              <a:rPr lang="en-US" dirty="0"/>
              <a:t>Keepers of all things related to MAT, Substance Abuse Treatment, and Licensing</a:t>
            </a:r>
          </a:p>
          <a:p>
            <a:r>
              <a:rPr lang="en-US" dirty="0"/>
              <a:t>The SUPPORT (Substance Abuse Disorder Prevention that Promotes Opioid Recovery and Treatment for Patients and Communities) Act of 2018 </a:t>
            </a:r>
          </a:p>
          <a:p>
            <a:pPr lvl="1"/>
            <a:r>
              <a:rPr lang="en-US" dirty="0"/>
              <a:t>Expanded buprenorphine prescribing abilities to PAs, NPs, CRNAs and other practitioners until at least October 1, 2023</a:t>
            </a:r>
          </a:p>
          <a:p>
            <a:pPr lvl="1"/>
            <a:r>
              <a:rPr lang="en-US" dirty="0"/>
              <a:t>Expanded ability of first-year prescribing physicians and other qualifying prescribers to go past treating up to 30 patients instead to up to 100 patients</a:t>
            </a:r>
          </a:p>
          <a:p>
            <a:pPr marL="457200" lvl="1" indent="0">
              <a:buNone/>
            </a:pPr>
            <a:r>
              <a:rPr lang="en-US" dirty="0"/>
              <a:t>		After a successful year one, these individuals can then prescribe for up to 275 patients 		per year</a:t>
            </a:r>
          </a:p>
        </p:txBody>
      </p:sp>
    </p:spTree>
    <p:extLst>
      <p:ext uri="{BB962C8B-B14F-4D97-AF65-F5344CB8AC3E}">
        <p14:creationId xmlns:p14="http://schemas.microsoft.com/office/powerpoint/2010/main" val="403894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854A-137F-4E10-A944-3130A662EA82}"/>
              </a:ext>
            </a:extLst>
          </p:cNvPr>
          <p:cNvSpPr>
            <a:spLocks noGrp="1"/>
          </p:cNvSpPr>
          <p:nvPr>
            <p:ph type="title"/>
          </p:nvPr>
        </p:nvSpPr>
        <p:spPr/>
        <p:txBody>
          <a:bodyPr/>
          <a:lstStyle/>
          <a:p>
            <a:r>
              <a:rPr lang="en-US" dirty="0"/>
              <a:t>“Opioid Epidemic</a:t>
            </a:r>
            <a:r>
              <a:rPr lang="en-US" baseline="30000" dirty="0"/>
              <a:t>1</a:t>
            </a:r>
            <a:r>
              <a:rPr lang="en-US" dirty="0"/>
              <a:t>”</a:t>
            </a:r>
          </a:p>
        </p:txBody>
      </p:sp>
      <p:sp>
        <p:nvSpPr>
          <p:cNvPr id="3" name="Content Placeholder 2">
            <a:extLst>
              <a:ext uri="{FF2B5EF4-FFF2-40B4-BE49-F238E27FC236}">
                <a16:creationId xmlns:a16="http://schemas.microsoft.com/office/drawing/2014/main" id="{5A6660C9-57FA-4E78-957B-CD1EF7944AF7}"/>
              </a:ext>
            </a:extLst>
          </p:cNvPr>
          <p:cNvSpPr>
            <a:spLocks noGrp="1"/>
          </p:cNvSpPr>
          <p:nvPr>
            <p:ph idx="1"/>
          </p:nvPr>
        </p:nvSpPr>
        <p:spPr>
          <a:xfrm>
            <a:off x="1669909" y="2627243"/>
            <a:ext cx="9647516" cy="3322984"/>
          </a:xfrm>
        </p:spPr>
        <p:txBody>
          <a:bodyPr>
            <a:normAutofit fontScale="92500" lnSpcReduction="10000"/>
          </a:bodyPr>
          <a:lstStyle/>
          <a:p>
            <a:r>
              <a:rPr lang="en-US" sz="3200" dirty="0"/>
              <a:t>Per CDC, robust data is available between 1999-2017, and this continues to be updated as is feasible</a:t>
            </a:r>
          </a:p>
          <a:p>
            <a:r>
              <a:rPr lang="en-US" sz="3200" dirty="0"/>
              <a:t>Incidence of overdose in 2017 was 6x that of 1999 – includes prescription as well as illicit</a:t>
            </a:r>
          </a:p>
          <a:p>
            <a:r>
              <a:rPr lang="en-US" sz="3200" dirty="0"/>
              <a:t>68% of overdose deaths in 2017 involved an opioid (</a:t>
            </a:r>
            <a:r>
              <a:rPr lang="en-US" sz="3900" dirty="0">
                <a:solidFill>
                  <a:srgbClr val="FF0000"/>
                </a:solidFill>
              </a:rPr>
              <a:t>47,736</a:t>
            </a:r>
            <a:r>
              <a:rPr lang="en-US" sz="3200" dirty="0"/>
              <a:t>/70,200)</a:t>
            </a:r>
          </a:p>
          <a:p>
            <a:endParaRPr lang="en-US" dirty="0"/>
          </a:p>
          <a:p>
            <a:endParaRPr lang="en-US" dirty="0"/>
          </a:p>
        </p:txBody>
      </p:sp>
      <p:pic>
        <p:nvPicPr>
          <p:cNvPr id="1028" name="Picture 4" descr="Image result for cdc">
            <a:extLst>
              <a:ext uri="{FF2B5EF4-FFF2-40B4-BE49-F238E27FC236}">
                <a16:creationId xmlns:a16="http://schemas.microsoft.com/office/drawing/2014/main" id="{31322D78-B489-4C2B-9C08-9EB0E3D71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467" y="5080139"/>
            <a:ext cx="24384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625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Buprenorphine – Miscellaneous Pitfalls</a:t>
            </a:r>
            <a:r>
              <a:rPr lang="en-US" baseline="30000" dirty="0"/>
              <a:t>28,29,30</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a:xfrm>
            <a:off x="1484311" y="1981199"/>
            <a:ext cx="10508907" cy="4191001"/>
          </a:xfrm>
        </p:spPr>
        <p:txBody>
          <a:bodyPr>
            <a:normAutofit lnSpcReduction="10000"/>
          </a:bodyPr>
          <a:lstStyle/>
          <a:p>
            <a:r>
              <a:rPr lang="en-US" dirty="0"/>
              <a:t>QTc Prolongation </a:t>
            </a:r>
          </a:p>
          <a:p>
            <a:pPr lvl="1"/>
            <a:r>
              <a:rPr lang="en-US" b="1" dirty="0">
                <a:solidFill>
                  <a:srgbClr val="E6AF00"/>
                </a:solidFill>
              </a:rPr>
              <a:t>440-470 </a:t>
            </a:r>
            <a:r>
              <a:rPr lang="en-US" b="1" dirty="0" err="1">
                <a:solidFill>
                  <a:srgbClr val="E6AF00"/>
                </a:solidFill>
              </a:rPr>
              <a:t>ms</a:t>
            </a:r>
            <a:r>
              <a:rPr lang="en-US" b="1" dirty="0">
                <a:solidFill>
                  <a:srgbClr val="E6AF00"/>
                </a:solidFill>
              </a:rPr>
              <a:t> </a:t>
            </a:r>
            <a:r>
              <a:rPr lang="en-US" b="1" dirty="0"/>
              <a:t>--- &gt; </a:t>
            </a:r>
            <a:r>
              <a:rPr lang="en-US" b="1" dirty="0">
                <a:solidFill>
                  <a:srgbClr val="FF0000"/>
                </a:solidFill>
              </a:rPr>
              <a:t>500 </a:t>
            </a:r>
            <a:r>
              <a:rPr lang="en-US" b="1" dirty="0" err="1">
                <a:solidFill>
                  <a:srgbClr val="FF0000"/>
                </a:solidFill>
              </a:rPr>
              <a:t>ms</a:t>
            </a:r>
            <a:endParaRPr lang="en-US" b="1" dirty="0">
              <a:solidFill>
                <a:srgbClr val="FF0000"/>
              </a:solidFill>
            </a:endParaRPr>
          </a:p>
          <a:p>
            <a:pPr lvl="1"/>
            <a:r>
              <a:rPr lang="en-US" dirty="0"/>
              <a:t>Most evidence shows a lack over 450 </a:t>
            </a:r>
            <a:r>
              <a:rPr lang="en-US" dirty="0" err="1"/>
              <a:t>ms</a:t>
            </a:r>
            <a:endParaRPr lang="en-US" dirty="0"/>
          </a:p>
          <a:p>
            <a:r>
              <a:rPr lang="en-US" dirty="0"/>
              <a:t>Pregnant Patients</a:t>
            </a:r>
          </a:p>
          <a:p>
            <a:pPr lvl="1"/>
            <a:r>
              <a:rPr lang="en-US" dirty="0"/>
              <a:t>Consider methadone</a:t>
            </a:r>
          </a:p>
          <a:p>
            <a:r>
              <a:rPr lang="en-US" dirty="0"/>
              <a:t>Liver Failure Patients</a:t>
            </a:r>
          </a:p>
          <a:p>
            <a:pPr lvl="1"/>
            <a:r>
              <a:rPr lang="en-US" dirty="0"/>
              <a:t>Avoid</a:t>
            </a:r>
          </a:p>
          <a:p>
            <a:r>
              <a:rPr lang="en-US" dirty="0"/>
              <a:t>HIV Patients</a:t>
            </a:r>
          </a:p>
          <a:p>
            <a:pPr lvl="1"/>
            <a:r>
              <a:rPr lang="en-US" dirty="0"/>
              <a:t>Safe but monitor due to interactions with anti-</a:t>
            </a:r>
            <a:r>
              <a:rPr lang="en-US" dirty="0" err="1"/>
              <a:t>virals</a:t>
            </a:r>
            <a:endParaRPr lang="en-US" dirty="0"/>
          </a:p>
        </p:txBody>
      </p:sp>
    </p:spTree>
    <p:extLst>
      <p:ext uri="{BB962C8B-B14F-4D97-AF65-F5344CB8AC3E}">
        <p14:creationId xmlns:p14="http://schemas.microsoft.com/office/powerpoint/2010/main" val="21662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DD5A-A844-4E2C-BBE6-1945799ACD2A}"/>
              </a:ext>
            </a:extLst>
          </p:cNvPr>
          <p:cNvSpPr>
            <a:spLocks noGrp="1"/>
          </p:cNvSpPr>
          <p:nvPr>
            <p:ph type="title"/>
          </p:nvPr>
        </p:nvSpPr>
        <p:spPr/>
        <p:txBody>
          <a:bodyPr>
            <a:normAutofit/>
          </a:bodyPr>
          <a:lstStyle/>
          <a:p>
            <a:r>
              <a:rPr lang="en-US" sz="3600" dirty="0"/>
              <a:t>Pick a Side – Buprenorphine vs. Classic Oral Opioids</a:t>
            </a:r>
          </a:p>
        </p:txBody>
      </p:sp>
      <p:sp>
        <p:nvSpPr>
          <p:cNvPr id="3" name="Content Placeholder 2">
            <a:extLst>
              <a:ext uri="{FF2B5EF4-FFF2-40B4-BE49-F238E27FC236}">
                <a16:creationId xmlns:a16="http://schemas.microsoft.com/office/drawing/2014/main" id="{1EB2F744-0577-4579-885F-79DCEC4FFAB0}"/>
              </a:ext>
            </a:extLst>
          </p:cNvPr>
          <p:cNvSpPr>
            <a:spLocks noGrp="1"/>
          </p:cNvSpPr>
          <p:nvPr>
            <p:ph idx="1"/>
          </p:nvPr>
        </p:nvSpPr>
        <p:spPr>
          <a:xfrm>
            <a:off x="1205948" y="2182515"/>
            <a:ext cx="9740521" cy="3124201"/>
          </a:xfrm>
        </p:spPr>
        <p:txBody>
          <a:bodyPr/>
          <a:lstStyle/>
          <a:p>
            <a:r>
              <a:rPr lang="en-US" dirty="0"/>
              <a:t>Buprenorphine?  Classic oral opioids?</a:t>
            </a:r>
          </a:p>
        </p:txBody>
      </p:sp>
      <p:sp>
        <p:nvSpPr>
          <p:cNvPr id="5" name="TextBox 4">
            <a:extLst>
              <a:ext uri="{FF2B5EF4-FFF2-40B4-BE49-F238E27FC236}">
                <a16:creationId xmlns:a16="http://schemas.microsoft.com/office/drawing/2014/main" id="{59D71627-F25D-4527-A03D-6293A7A8D817}"/>
              </a:ext>
            </a:extLst>
          </p:cNvPr>
          <p:cNvSpPr txBox="1"/>
          <p:nvPr/>
        </p:nvSpPr>
        <p:spPr>
          <a:xfrm>
            <a:off x="5638800" y="2975113"/>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0D0B5C2-25FF-47B4-A69F-1F6A9D7DE420}"/>
              </a:ext>
            </a:extLst>
          </p:cNvPr>
          <p:cNvSpPr txBox="1"/>
          <p:nvPr/>
        </p:nvSpPr>
        <p:spPr>
          <a:xfrm>
            <a:off x="1881809" y="2777668"/>
            <a:ext cx="5658678" cy="461665"/>
          </a:xfrm>
          <a:prstGeom prst="rect">
            <a:avLst/>
          </a:prstGeom>
          <a:noFill/>
        </p:spPr>
        <p:txBody>
          <a:bodyPr wrap="square" rtlCol="0">
            <a:spAutoFit/>
          </a:bodyPr>
          <a:lstStyle/>
          <a:p>
            <a:r>
              <a:rPr lang="en-US" sz="2400" b="1" dirty="0">
                <a:solidFill>
                  <a:schemeClr val="accent1">
                    <a:lumMod val="75000"/>
                  </a:schemeClr>
                </a:solidFill>
              </a:rPr>
              <a:t>RESPIRATORY DEPRESSION</a:t>
            </a:r>
          </a:p>
        </p:txBody>
      </p:sp>
      <p:pic>
        <p:nvPicPr>
          <p:cNvPr id="1026" name="Picture 2" descr="Image result for snoring">
            <a:extLst>
              <a:ext uri="{FF2B5EF4-FFF2-40B4-BE49-F238E27FC236}">
                <a16:creationId xmlns:a16="http://schemas.microsoft.com/office/drawing/2014/main" id="{61A229D9-FAEB-4104-8724-57F9AEEB2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44204"/>
            <a:ext cx="5546450" cy="369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82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DD5A-A844-4E2C-BBE6-1945799ACD2A}"/>
              </a:ext>
            </a:extLst>
          </p:cNvPr>
          <p:cNvSpPr>
            <a:spLocks noGrp="1"/>
          </p:cNvSpPr>
          <p:nvPr>
            <p:ph type="title"/>
          </p:nvPr>
        </p:nvSpPr>
        <p:spPr>
          <a:xfrm>
            <a:off x="1484311" y="685800"/>
            <a:ext cx="10018713" cy="1752599"/>
          </a:xfrm>
        </p:spPr>
        <p:txBody>
          <a:bodyPr>
            <a:normAutofit/>
          </a:bodyPr>
          <a:lstStyle/>
          <a:p>
            <a:r>
              <a:rPr lang="en-US" sz="3600" dirty="0"/>
              <a:t>Pick a Side – Buprenorphine vs. Classic Oral Opioids</a:t>
            </a:r>
          </a:p>
        </p:txBody>
      </p:sp>
      <p:sp>
        <p:nvSpPr>
          <p:cNvPr id="3" name="Content Placeholder 2">
            <a:extLst>
              <a:ext uri="{FF2B5EF4-FFF2-40B4-BE49-F238E27FC236}">
                <a16:creationId xmlns:a16="http://schemas.microsoft.com/office/drawing/2014/main" id="{1EB2F744-0577-4579-885F-79DCEC4FFAB0}"/>
              </a:ext>
            </a:extLst>
          </p:cNvPr>
          <p:cNvSpPr>
            <a:spLocks noGrp="1"/>
          </p:cNvSpPr>
          <p:nvPr>
            <p:ph idx="1"/>
          </p:nvPr>
        </p:nvSpPr>
        <p:spPr>
          <a:xfrm>
            <a:off x="1205948" y="2735123"/>
            <a:ext cx="5347252" cy="3124201"/>
          </a:xfrm>
        </p:spPr>
        <p:txBody>
          <a:bodyPr/>
          <a:lstStyle/>
          <a:p>
            <a:r>
              <a:rPr lang="en-US" dirty="0">
                <a:solidFill>
                  <a:srgbClr val="00B050"/>
                </a:solidFill>
              </a:rPr>
              <a:t>Buprenorphine</a:t>
            </a:r>
            <a:r>
              <a:rPr lang="en-US" dirty="0"/>
              <a:t>  </a:t>
            </a:r>
            <a:r>
              <a:rPr lang="en-US" strike="dblStrike" dirty="0">
                <a:solidFill>
                  <a:srgbClr val="FF0000"/>
                </a:solidFill>
              </a:rPr>
              <a:t>Classic oral opioids</a:t>
            </a:r>
          </a:p>
          <a:p>
            <a:pPr lvl="1"/>
            <a:r>
              <a:rPr lang="en-US" dirty="0"/>
              <a:t>As imagined, also likely safer with combination therapy with other sedating medications</a:t>
            </a:r>
            <a:r>
              <a:rPr lang="en-US" baseline="30000" dirty="0"/>
              <a:t>31</a:t>
            </a:r>
          </a:p>
        </p:txBody>
      </p:sp>
      <p:sp>
        <p:nvSpPr>
          <p:cNvPr id="5" name="TextBox 4">
            <a:extLst>
              <a:ext uri="{FF2B5EF4-FFF2-40B4-BE49-F238E27FC236}">
                <a16:creationId xmlns:a16="http://schemas.microsoft.com/office/drawing/2014/main" id="{59D71627-F25D-4527-A03D-6293A7A8D817}"/>
              </a:ext>
            </a:extLst>
          </p:cNvPr>
          <p:cNvSpPr txBox="1"/>
          <p:nvPr/>
        </p:nvSpPr>
        <p:spPr>
          <a:xfrm>
            <a:off x="5638800" y="2975113"/>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0D0B5C2-25FF-47B4-A69F-1F6A9D7DE420}"/>
              </a:ext>
            </a:extLst>
          </p:cNvPr>
          <p:cNvSpPr txBox="1"/>
          <p:nvPr/>
        </p:nvSpPr>
        <p:spPr>
          <a:xfrm>
            <a:off x="1901687" y="2785544"/>
            <a:ext cx="5658678" cy="461665"/>
          </a:xfrm>
          <a:prstGeom prst="rect">
            <a:avLst/>
          </a:prstGeom>
          <a:noFill/>
        </p:spPr>
        <p:txBody>
          <a:bodyPr wrap="square" rtlCol="0">
            <a:spAutoFit/>
          </a:bodyPr>
          <a:lstStyle/>
          <a:p>
            <a:r>
              <a:rPr lang="en-US" sz="2400" b="1" dirty="0">
                <a:solidFill>
                  <a:schemeClr val="accent1">
                    <a:lumMod val="75000"/>
                  </a:schemeClr>
                </a:solidFill>
              </a:rPr>
              <a:t>RESPIRATORY DEPRESSION</a:t>
            </a:r>
          </a:p>
        </p:txBody>
      </p:sp>
      <p:pic>
        <p:nvPicPr>
          <p:cNvPr id="1026" name="Picture 2" descr="Image result for snoring">
            <a:extLst>
              <a:ext uri="{FF2B5EF4-FFF2-40B4-BE49-F238E27FC236}">
                <a16:creationId xmlns:a16="http://schemas.microsoft.com/office/drawing/2014/main" id="{61A229D9-FAEB-4104-8724-57F9AEEB2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44204"/>
            <a:ext cx="5546450" cy="369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14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DD5A-A844-4E2C-BBE6-1945799ACD2A}"/>
              </a:ext>
            </a:extLst>
          </p:cNvPr>
          <p:cNvSpPr>
            <a:spLocks noGrp="1"/>
          </p:cNvSpPr>
          <p:nvPr>
            <p:ph type="title"/>
          </p:nvPr>
        </p:nvSpPr>
        <p:spPr>
          <a:xfrm>
            <a:off x="1484311" y="685800"/>
            <a:ext cx="10018713" cy="1752599"/>
          </a:xfrm>
        </p:spPr>
        <p:txBody>
          <a:bodyPr>
            <a:normAutofit/>
          </a:bodyPr>
          <a:lstStyle/>
          <a:p>
            <a:r>
              <a:rPr lang="en-US" sz="3600" dirty="0"/>
              <a:t>Pick a Side – Buprenorphine vs. Classic Oral Opioids</a:t>
            </a:r>
          </a:p>
        </p:txBody>
      </p:sp>
      <p:sp>
        <p:nvSpPr>
          <p:cNvPr id="3" name="Content Placeholder 2">
            <a:extLst>
              <a:ext uri="{FF2B5EF4-FFF2-40B4-BE49-F238E27FC236}">
                <a16:creationId xmlns:a16="http://schemas.microsoft.com/office/drawing/2014/main" id="{1EB2F744-0577-4579-885F-79DCEC4FFAB0}"/>
              </a:ext>
            </a:extLst>
          </p:cNvPr>
          <p:cNvSpPr>
            <a:spLocks noGrp="1"/>
          </p:cNvSpPr>
          <p:nvPr>
            <p:ph idx="1"/>
          </p:nvPr>
        </p:nvSpPr>
        <p:spPr>
          <a:xfrm>
            <a:off x="1205948" y="2327412"/>
            <a:ext cx="5347252" cy="3124201"/>
          </a:xfrm>
        </p:spPr>
        <p:txBody>
          <a:bodyPr/>
          <a:lstStyle/>
          <a:p>
            <a:r>
              <a:rPr lang="en-US" dirty="0"/>
              <a:t>Buprenorphine?  Classic oral opioids?</a:t>
            </a:r>
          </a:p>
        </p:txBody>
      </p:sp>
      <p:sp>
        <p:nvSpPr>
          <p:cNvPr id="5" name="TextBox 4">
            <a:extLst>
              <a:ext uri="{FF2B5EF4-FFF2-40B4-BE49-F238E27FC236}">
                <a16:creationId xmlns:a16="http://schemas.microsoft.com/office/drawing/2014/main" id="{59D71627-F25D-4527-A03D-6293A7A8D817}"/>
              </a:ext>
            </a:extLst>
          </p:cNvPr>
          <p:cNvSpPr txBox="1"/>
          <p:nvPr/>
        </p:nvSpPr>
        <p:spPr>
          <a:xfrm>
            <a:off x="5638800" y="2975113"/>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0D0B5C2-25FF-47B4-A69F-1F6A9D7DE420}"/>
              </a:ext>
            </a:extLst>
          </p:cNvPr>
          <p:cNvSpPr txBox="1"/>
          <p:nvPr/>
        </p:nvSpPr>
        <p:spPr>
          <a:xfrm>
            <a:off x="2444991" y="2757783"/>
            <a:ext cx="5658678" cy="461665"/>
          </a:xfrm>
          <a:prstGeom prst="rect">
            <a:avLst/>
          </a:prstGeom>
          <a:noFill/>
        </p:spPr>
        <p:txBody>
          <a:bodyPr wrap="square" rtlCol="0">
            <a:spAutoFit/>
          </a:bodyPr>
          <a:lstStyle/>
          <a:p>
            <a:r>
              <a:rPr lang="en-US" sz="2400" b="1" dirty="0">
                <a:solidFill>
                  <a:schemeClr val="accent1">
                    <a:lumMod val="75000"/>
                  </a:schemeClr>
                </a:solidFill>
              </a:rPr>
              <a:t>CONSTIPATION</a:t>
            </a:r>
          </a:p>
        </p:txBody>
      </p:sp>
      <p:pic>
        <p:nvPicPr>
          <p:cNvPr id="3074" name="Picture 2" descr="Image result for constipation toilet">
            <a:extLst>
              <a:ext uri="{FF2B5EF4-FFF2-40B4-BE49-F238E27FC236}">
                <a16:creationId xmlns:a16="http://schemas.microsoft.com/office/drawing/2014/main" id="{60B3F071-D15F-46C2-9B1B-5A5F87C28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669" y="2225858"/>
            <a:ext cx="3694942" cy="369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790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DD5A-A844-4E2C-BBE6-1945799ACD2A}"/>
              </a:ext>
            </a:extLst>
          </p:cNvPr>
          <p:cNvSpPr>
            <a:spLocks noGrp="1"/>
          </p:cNvSpPr>
          <p:nvPr>
            <p:ph type="title"/>
          </p:nvPr>
        </p:nvSpPr>
        <p:spPr>
          <a:xfrm>
            <a:off x="1484311" y="685800"/>
            <a:ext cx="10018713" cy="1752599"/>
          </a:xfrm>
        </p:spPr>
        <p:txBody>
          <a:bodyPr>
            <a:normAutofit/>
          </a:bodyPr>
          <a:lstStyle/>
          <a:p>
            <a:r>
              <a:rPr lang="en-US" sz="3600" dirty="0"/>
              <a:t>Pick a Side – Buprenorphine vs. Classic Oral Opioids</a:t>
            </a:r>
          </a:p>
        </p:txBody>
      </p:sp>
      <p:sp>
        <p:nvSpPr>
          <p:cNvPr id="3" name="Content Placeholder 2">
            <a:extLst>
              <a:ext uri="{FF2B5EF4-FFF2-40B4-BE49-F238E27FC236}">
                <a16:creationId xmlns:a16="http://schemas.microsoft.com/office/drawing/2014/main" id="{1EB2F744-0577-4579-885F-79DCEC4FFAB0}"/>
              </a:ext>
            </a:extLst>
          </p:cNvPr>
          <p:cNvSpPr>
            <a:spLocks noGrp="1"/>
          </p:cNvSpPr>
          <p:nvPr>
            <p:ph idx="1"/>
          </p:nvPr>
        </p:nvSpPr>
        <p:spPr>
          <a:xfrm>
            <a:off x="1205948" y="2438399"/>
            <a:ext cx="5347252" cy="3124201"/>
          </a:xfrm>
        </p:spPr>
        <p:txBody>
          <a:bodyPr/>
          <a:lstStyle/>
          <a:p>
            <a:endParaRPr lang="en-US" dirty="0">
              <a:solidFill>
                <a:srgbClr val="00B050"/>
              </a:solidFill>
            </a:endParaRPr>
          </a:p>
          <a:p>
            <a:endParaRPr lang="en-US" dirty="0">
              <a:solidFill>
                <a:srgbClr val="00B050"/>
              </a:solidFill>
            </a:endParaRPr>
          </a:p>
          <a:p>
            <a:r>
              <a:rPr lang="en-US" dirty="0">
                <a:solidFill>
                  <a:srgbClr val="00B050"/>
                </a:solidFill>
              </a:rPr>
              <a:t>Buprenorphine</a:t>
            </a:r>
            <a:r>
              <a:rPr lang="en-US" dirty="0"/>
              <a:t>  </a:t>
            </a:r>
            <a:r>
              <a:rPr lang="en-US" strike="dblStrike" dirty="0">
                <a:solidFill>
                  <a:srgbClr val="FF0000"/>
                </a:solidFill>
              </a:rPr>
              <a:t>Classic oral opioids</a:t>
            </a:r>
          </a:p>
          <a:p>
            <a:pPr lvl="1"/>
            <a:r>
              <a:rPr lang="en-US" dirty="0"/>
              <a:t>Additionally, no Sphincter of Oddi dysfunction</a:t>
            </a:r>
            <a:r>
              <a:rPr lang="en-US" baseline="30000" dirty="0"/>
              <a:t>18</a:t>
            </a:r>
          </a:p>
          <a:p>
            <a:endParaRPr lang="en-US" dirty="0"/>
          </a:p>
        </p:txBody>
      </p:sp>
      <p:sp>
        <p:nvSpPr>
          <p:cNvPr id="5" name="TextBox 4">
            <a:extLst>
              <a:ext uri="{FF2B5EF4-FFF2-40B4-BE49-F238E27FC236}">
                <a16:creationId xmlns:a16="http://schemas.microsoft.com/office/drawing/2014/main" id="{59D71627-F25D-4527-A03D-6293A7A8D817}"/>
              </a:ext>
            </a:extLst>
          </p:cNvPr>
          <p:cNvSpPr txBox="1"/>
          <p:nvPr/>
        </p:nvSpPr>
        <p:spPr>
          <a:xfrm>
            <a:off x="5638800" y="2975113"/>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0D0B5C2-25FF-47B4-A69F-1F6A9D7DE420}"/>
              </a:ext>
            </a:extLst>
          </p:cNvPr>
          <p:cNvSpPr txBox="1"/>
          <p:nvPr/>
        </p:nvSpPr>
        <p:spPr>
          <a:xfrm>
            <a:off x="2444991" y="2757783"/>
            <a:ext cx="5658678" cy="461665"/>
          </a:xfrm>
          <a:prstGeom prst="rect">
            <a:avLst/>
          </a:prstGeom>
          <a:noFill/>
        </p:spPr>
        <p:txBody>
          <a:bodyPr wrap="square" rtlCol="0">
            <a:spAutoFit/>
          </a:bodyPr>
          <a:lstStyle/>
          <a:p>
            <a:r>
              <a:rPr lang="en-US" sz="2400" b="1" dirty="0">
                <a:solidFill>
                  <a:schemeClr val="accent1">
                    <a:lumMod val="75000"/>
                  </a:schemeClr>
                </a:solidFill>
              </a:rPr>
              <a:t>CONSTIPATION</a:t>
            </a:r>
          </a:p>
        </p:txBody>
      </p:sp>
      <p:pic>
        <p:nvPicPr>
          <p:cNvPr id="3074" name="Picture 2" descr="Image result for constipation toilet">
            <a:extLst>
              <a:ext uri="{FF2B5EF4-FFF2-40B4-BE49-F238E27FC236}">
                <a16:creationId xmlns:a16="http://schemas.microsoft.com/office/drawing/2014/main" id="{60B3F071-D15F-46C2-9B1B-5A5F87C28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669" y="2225858"/>
            <a:ext cx="3694942" cy="369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920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DD5A-A844-4E2C-BBE6-1945799ACD2A}"/>
              </a:ext>
            </a:extLst>
          </p:cNvPr>
          <p:cNvSpPr>
            <a:spLocks noGrp="1"/>
          </p:cNvSpPr>
          <p:nvPr>
            <p:ph type="title"/>
          </p:nvPr>
        </p:nvSpPr>
        <p:spPr>
          <a:xfrm>
            <a:off x="1484311" y="685800"/>
            <a:ext cx="10018713" cy="1752599"/>
          </a:xfrm>
        </p:spPr>
        <p:txBody>
          <a:bodyPr>
            <a:normAutofit/>
          </a:bodyPr>
          <a:lstStyle/>
          <a:p>
            <a:r>
              <a:rPr lang="en-US" sz="3600" dirty="0"/>
              <a:t>Pick a Side – Buprenorphine vs. Classic Oral Opioids</a:t>
            </a:r>
          </a:p>
        </p:txBody>
      </p:sp>
      <p:sp>
        <p:nvSpPr>
          <p:cNvPr id="3" name="Content Placeholder 2">
            <a:extLst>
              <a:ext uri="{FF2B5EF4-FFF2-40B4-BE49-F238E27FC236}">
                <a16:creationId xmlns:a16="http://schemas.microsoft.com/office/drawing/2014/main" id="{1EB2F744-0577-4579-885F-79DCEC4FFAB0}"/>
              </a:ext>
            </a:extLst>
          </p:cNvPr>
          <p:cNvSpPr>
            <a:spLocks noGrp="1"/>
          </p:cNvSpPr>
          <p:nvPr>
            <p:ph idx="1"/>
          </p:nvPr>
        </p:nvSpPr>
        <p:spPr>
          <a:xfrm>
            <a:off x="1205948" y="2327412"/>
            <a:ext cx="5347252" cy="3124201"/>
          </a:xfrm>
        </p:spPr>
        <p:txBody>
          <a:bodyPr/>
          <a:lstStyle/>
          <a:p>
            <a:r>
              <a:rPr lang="en-US" dirty="0"/>
              <a:t>Buprenorphine?  Classic oral opioids?</a:t>
            </a:r>
          </a:p>
        </p:txBody>
      </p:sp>
      <p:sp>
        <p:nvSpPr>
          <p:cNvPr id="5" name="TextBox 4">
            <a:extLst>
              <a:ext uri="{FF2B5EF4-FFF2-40B4-BE49-F238E27FC236}">
                <a16:creationId xmlns:a16="http://schemas.microsoft.com/office/drawing/2014/main" id="{59D71627-F25D-4527-A03D-6293A7A8D817}"/>
              </a:ext>
            </a:extLst>
          </p:cNvPr>
          <p:cNvSpPr txBox="1"/>
          <p:nvPr/>
        </p:nvSpPr>
        <p:spPr>
          <a:xfrm>
            <a:off x="5638800" y="2975113"/>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0D0B5C2-25FF-47B4-A69F-1F6A9D7DE420}"/>
              </a:ext>
            </a:extLst>
          </p:cNvPr>
          <p:cNvSpPr txBox="1"/>
          <p:nvPr/>
        </p:nvSpPr>
        <p:spPr>
          <a:xfrm>
            <a:off x="2040835" y="2757783"/>
            <a:ext cx="6062834" cy="461665"/>
          </a:xfrm>
          <a:prstGeom prst="rect">
            <a:avLst/>
          </a:prstGeom>
          <a:noFill/>
        </p:spPr>
        <p:txBody>
          <a:bodyPr wrap="square" rtlCol="0">
            <a:spAutoFit/>
          </a:bodyPr>
          <a:lstStyle/>
          <a:p>
            <a:r>
              <a:rPr lang="en-US" sz="2400" b="1" dirty="0">
                <a:solidFill>
                  <a:schemeClr val="accent1">
                    <a:lumMod val="75000"/>
                  </a:schemeClr>
                </a:solidFill>
              </a:rPr>
              <a:t>IMMUNOSUPPRESSION</a:t>
            </a:r>
          </a:p>
        </p:txBody>
      </p:sp>
      <p:pic>
        <p:nvPicPr>
          <p:cNvPr id="5122" name="Picture 2" descr="Image result for t cells">
            <a:extLst>
              <a:ext uri="{FF2B5EF4-FFF2-40B4-BE49-F238E27FC236}">
                <a16:creationId xmlns:a16="http://schemas.microsoft.com/office/drawing/2014/main" id="{4D6987F8-4E77-4855-B598-88C5F7CF4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752" y="1866899"/>
            <a:ext cx="5393635" cy="404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32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DD5A-A844-4E2C-BBE6-1945799ACD2A}"/>
              </a:ext>
            </a:extLst>
          </p:cNvPr>
          <p:cNvSpPr>
            <a:spLocks noGrp="1"/>
          </p:cNvSpPr>
          <p:nvPr>
            <p:ph type="title"/>
          </p:nvPr>
        </p:nvSpPr>
        <p:spPr>
          <a:xfrm>
            <a:off x="1484311" y="685800"/>
            <a:ext cx="10018713" cy="1752599"/>
          </a:xfrm>
        </p:spPr>
        <p:txBody>
          <a:bodyPr>
            <a:normAutofit/>
          </a:bodyPr>
          <a:lstStyle/>
          <a:p>
            <a:r>
              <a:rPr lang="en-US" sz="3600" dirty="0"/>
              <a:t>Pick a Side – Buprenorphine vs. Classic Oral Opioids</a:t>
            </a:r>
          </a:p>
        </p:txBody>
      </p:sp>
      <p:sp>
        <p:nvSpPr>
          <p:cNvPr id="3" name="Content Placeholder 2">
            <a:extLst>
              <a:ext uri="{FF2B5EF4-FFF2-40B4-BE49-F238E27FC236}">
                <a16:creationId xmlns:a16="http://schemas.microsoft.com/office/drawing/2014/main" id="{1EB2F744-0577-4579-885F-79DCEC4FFAB0}"/>
              </a:ext>
            </a:extLst>
          </p:cNvPr>
          <p:cNvSpPr>
            <a:spLocks noGrp="1"/>
          </p:cNvSpPr>
          <p:nvPr>
            <p:ph idx="1"/>
          </p:nvPr>
        </p:nvSpPr>
        <p:spPr>
          <a:xfrm>
            <a:off x="1146415" y="2438399"/>
            <a:ext cx="5347252" cy="3124201"/>
          </a:xfrm>
        </p:spPr>
        <p:txBody>
          <a:bodyPr/>
          <a:lstStyle/>
          <a:p>
            <a:endParaRPr lang="en-US" dirty="0">
              <a:solidFill>
                <a:srgbClr val="00B050"/>
              </a:solidFill>
            </a:endParaRPr>
          </a:p>
          <a:p>
            <a:r>
              <a:rPr lang="en-US" dirty="0">
                <a:solidFill>
                  <a:srgbClr val="00B050"/>
                </a:solidFill>
              </a:rPr>
              <a:t>Buprenorphine</a:t>
            </a:r>
            <a:r>
              <a:rPr lang="en-US" dirty="0"/>
              <a:t>  </a:t>
            </a:r>
            <a:r>
              <a:rPr lang="en-US" strike="dblStrike" dirty="0">
                <a:solidFill>
                  <a:srgbClr val="FF0000"/>
                </a:solidFill>
              </a:rPr>
              <a:t>Classic oral opioids</a:t>
            </a:r>
          </a:p>
          <a:p>
            <a:pPr lvl="1"/>
            <a:r>
              <a:rPr lang="en-US" dirty="0"/>
              <a:t>No increase in cortisol, reduction in ACTH, or reduction in NK cell function</a:t>
            </a:r>
            <a:r>
              <a:rPr lang="en-US" baseline="30000" dirty="0"/>
              <a:t>18</a:t>
            </a:r>
          </a:p>
        </p:txBody>
      </p:sp>
      <p:sp>
        <p:nvSpPr>
          <p:cNvPr id="5" name="TextBox 4">
            <a:extLst>
              <a:ext uri="{FF2B5EF4-FFF2-40B4-BE49-F238E27FC236}">
                <a16:creationId xmlns:a16="http://schemas.microsoft.com/office/drawing/2014/main" id="{59D71627-F25D-4527-A03D-6293A7A8D817}"/>
              </a:ext>
            </a:extLst>
          </p:cNvPr>
          <p:cNvSpPr txBox="1"/>
          <p:nvPr/>
        </p:nvSpPr>
        <p:spPr>
          <a:xfrm>
            <a:off x="5638800" y="2975113"/>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0D0B5C2-25FF-47B4-A69F-1F6A9D7DE420}"/>
              </a:ext>
            </a:extLst>
          </p:cNvPr>
          <p:cNvSpPr txBox="1"/>
          <p:nvPr/>
        </p:nvSpPr>
        <p:spPr>
          <a:xfrm>
            <a:off x="2040835" y="2757783"/>
            <a:ext cx="6062834" cy="461665"/>
          </a:xfrm>
          <a:prstGeom prst="rect">
            <a:avLst/>
          </a:prstGeom>
          <a:noFill/>
        </p:spPr>
        <p:txBody>
          <a:bodyPr wrap="square" rtlCol="0">
            <a:spAutoFit/>
          </a:bodyPr>
          <a:lstStyle/>
          <a:p>
            <a:r>
              <a:rPr lang="en-US" sz="2400" b="1" dirty="0">
                <a:solidFill>
                  <a:schemeClr val="accent1">
                    <a:lumMod val="75000"/>
                  </a:schemeClr>
                </a:solidFill>
              </a:rPr>
              <a:t>IMMUNOSUPPRESSION</a:t>
            </a:r>
          </a:p>
        </p:txBody>
      </p:sp>
      <p:pic>
        <p:nvPicPr>
          <p:cNvPr id="5122" name="Picture 2" descr="Image result for t cells">
            <a:extLst>
              <a:ext uri="{FF2B5EF4-FFF2-40B4-BE49-F238E27FC236}">
                <a16:creationId xmlns:a16="http://schemas.microsoft.com/office/drawing/2014/main" id="{4D6987F8-4E77-4855-B598-88C5F7CF4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752" y="1866899"/>
            <a:ext cx="5393635" cy="404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25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DD5A-A844-4E2C-BBE6-1945799ACD2A}"/>
              </a:ext>
            </a:extLst>
          </p:cNvPr>
          <p:cNvSpPr>
            <a:spLocks noGrp="1"/>
          </p:cNvSpPr>
          <p:nvPr>
            <p:ph type="title"/>
          </p:nvPr>
        </p:nvSpPr>
        <p:spPr>
          <a:xfrm>
            <a:off x="1484311" y="685800"/>
            <a:ext cx="10018713" cy="1752599"/>
          </a:xfrm>
        </p:spPr>
        <p:txBody>
          <a:bodyPr>
            <a:normAutofit/>
          </a:bodyPr>
          <a:lstStyle/>
          <a:p>
            <a:r>
              <a:rPr lang="en-US" sz="3600" dirty="0"/>
              <a:t>Pick a Side – Buprenorphine vs. Classic Oral Opioids</a:t>
            </a:r>
          </a:p>
        </p:txBody>
      </p:sp>
      <p:sp>
        <p:nvSpPr>
          <p:cNvPr id="3" name="Content Placeholder 2">
            <a:extLst>
              <a:ext uri="{FF2B5EF4-FFF2-40B4-BE49-F238E27FC236}">
                <a16:creationId xmlns:a16="http://schemas.microsoft.com/office/drawing/2014/main" id="{1EB2F744-0577-4579-885F-79DCEC4FFAB0}"/>
              </a:ext>
            </a:extLst>
          </p:cNvPr>
          <p:cNvSpPr>
            <a:spLocks noGrp="1"/>
          </p:cNvSpPr>
          <p:nvPr>
            <p:ph idx="1"/>
          </p:nvPr>
        </p:nvSpPr>
        <p:spPr>
          <a:xfrm>
            <a:off x="1205948" y="2327412"/>
            <a:ext cx="5347252" cy="3124201"/>
          </a:xfrm>
        </p:spPr>
        <p:txBody>
          <a:bodyPr/>
          <a:lstStyle/>
          <a:p>
            <a:r>
              <a:rPr lang="en-US" dirty="0"/>
              <a:t>Buprenorphine?  Classic oral opioids?</a:t>
            </a:r>
          </a:p>
        </p:txBody>
      </p:sp>
      <p:sp>
        <p:nvSpPr>
          <p:cNvPr id="5" name="TextBox 4">
            <a:extLst>
              <a:ext uri="{FF2B5EF4-FFF2-40B4-BE49-F238E27FC236}">
                <a16:creationId xmlns:a16="http://schemas.microsoft.com/office/drawing/2014/main" id="{59D71627-F25D-4527-A03D-6293A7A8D817}"/>
              </a:ext>
            </a:extLst>
          </p:cNvPr>
          <p:cNvSpPr txBox="1"/>
          <p:nvPr/>
        </p:nvSpPr>
        <p:spPr>
          <a:xfrm>
            <a:off x="5638800" y="2975113"/>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0D0B5C2-25FF-47B4-A69F-1F6A9D7DE420}"/>
              </a:ext>
            </a:extLst>
          </p:cNvPr>
          <p:cNvSpPr txBox="1"/>
          <p:nvPr/>
        </p:nvSpPr>
        <p:spPr>
          <a:xfrm>
            <a:off x="2040835" y="2757783"/>
            <a:ext cx="6062834" cy="461665"/>
          </a:xfrm>
          <a:prstGeom prst="rect">
            <a:avLst/>
          </a:prstGeom>
          <a:noFill/>
        </p:spPr>
        <p:txBody>
          <a:bodyPr wrap="square" rtlCol="0">
            <a:spAutoFit/>
          </a:bodyPr>
          <a:lstStyle/>
          <a:p>
            <a:r>
              <a:rPr lang="en-US" sz="2400" b="1" dirty="0">
                <a:solidFill>
                  <a:schemeClr val="accent1">
                    <a:lumMod val="75000"/>
                  </a:schemeClr>
                </a:solidFill>
              </a:rPr>
              <a:t>HYPERALGESIA</a:t>
            </a:r>
          </a:p>
        </p:txBody>
      </p:sp>
      <p:pic>
        <p:nvPicPr>
          <p:cNvPr id="7170" name="Picture 2" descr="Image result for david luiz faking injury">
            <a:extLst>
              <a:ext uri="{FF2B5EF4-FFF2-40B4-BE49-F238E27FC236}">
                <a16:creationId xmlns:a16="http://schemas.microsoft.com/office/drawing/2014/main" id="{8E7590D3-B4C0-44AC-8B58-28B8520A6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768" y="2114550"/>
            <a:ext cx="5759882" cy="348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08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DD5A-A844-4E2C-BBE6-1945799ACD2A}"/>
              </a:ext>
            </a:extLst>
          </p:cNvPr>
          <p:cNvSpPr>
            <a:spLocks noGrp="1"/>
          </p:cNvSpPr>
          <p:nvPr>
            <p:ph type="title"/>
          </p:nvPr>
        </p:nvSpPr>
        <p:spPr>
          <a:xfrm>
            <a:off x="1484311" y="672548"/>
            <a:ext cx="10018713" cy="1752599"/>
          </a:xfrm>
        </p:spPr>
        <p:txBody>
          <a:bodyPr>
            <a:normAutofit/>
          </a:bodyPr>
          <a:lstStyle/>
          <a:p>
            <a:r>
              <a:rPr lang="en-US" sz="3600" dirty="0"/>
              <a:t>Pick a Side – Buprenorphine vs. Classic Oral Opioids</a:t>
            </a:r>
          </a:p>
        </p:txBody>
      </p:sp>
      <p:sp>
        <p:nvSpPr>
          <p:cNvPr id="3" name="Content Placeholder 2">
            <a:extLst>
              <a:ext uri="{FF2B5EF4-FFF2-40B4-BE49-F238E27FC236}">
                <a16:creationId xmlns:a16="http://schemas.microsoft.com/office/drawing/2014/main" id="{1EB2F744-0577-4579-885F-79DCEC4FFAB0}"/>
              </a:ext>
            </a:extLst>
          </p:cNvPr>
          <p:cNvSpPr>
            <a:spLocks noGrp="1"/>
          </p:cNvSpPr>
          <p:nvPr>
            <p:ph idx="1"/>
          </p:nvPr>
        </p:nvSpPr>
        <p:spPr>
          <a:xfrm>
            <a:off x="1146415" y="2425147"/>
            <a:ext cx="5347252" cy="3124201"/>
          </a:xfrm>
        </p:spPr>
        <p:txBody>
          <a:bodyPr/>
          <a:lstStyle/>
          <a:p>
            <a:endParaRPr lang="en-US" dirty="0">
              <a:solidFill>
                <a:srgbClr val="00B050"/>
              </a:solidFill>
            </a:endParaRPr>
          </a:p>
          <a:p>
            <a:r>
              <a:rPr lang="en-US" dirty="0">
                <a:solidFill>
                  <a:srgbClr val="00B050"/>
                </a:solidFill>
              </a:rPr>
              <a:t>Buprenorphine</a:t>
            </a:r>
            <a:r>
              <a:rPr lang="en-US" dirty="0"/>
              <a:t>  </a:t>
            </a:r>
            <a:r>
              <a:rPr lang="en-US" strike="dblStrike" dirty="0">
                <a:solidFill>
                  <a:srgbClr val="FF0000"/>
                </a:solidFill>
              </a:rPr>
              <a:t>Classic oral opioids</a:t>
            </a:r>
          </a:p>
          <a:p>
            <a:pPr lvl="1"/>
            <a:r>
              <a:rPr lang="en-US" dirty="0"/>
              <a:t>Due to inverse agonism at K-receptor, stimulation of ORL-1?</a:t>
            </a:r>
            <a:r>
              <a:rPr lang="en-US" baseline="30000" dirty="0"/>
              <a:t>18</a:t>
            </a:r>
          </a:p>
        </p:txBody>
      </p:sp>
      <p:sp>
        <p:nvSpPr>
          <p:cNvPr id="5" name="TextBox 4">
            <a:extLst>
              <a:ext uri="{FF2B5EF4-FFF2-40B4-BE49-F238E27FC236}">
                <a16:creationId xmlns:a16="http://schemas.microsoft.com/office/drawing/2014/main" id="{59D71627-F25D-4527-A03D-6293A7A8D817}"/>
              </a:ext>
            </a:extLst>
          </p:cNvPr>
          <p:cNvSpPr txBox="1"/>
          <p:nvPr/>
        </p:nvSpPr>
        <p:spPr>
          <a:xfrm>
            <a:off x="5638800" y="2975113"/>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0D0B5C2-25FF-47B4-A69F-1F6A9D7DE420}"/>
              </a:ext>
            </a:extLst>
          </p:cNvPr>
          <p:cNvSpPr txBox="1"/>
          <p:nvPr/>
        </p:nvSpPr>
        <p:spPr>
          <a:xfrm>
            <a:off x="2040835" y="2757783"/>
            <a:ext cx="6062834" cy="461665"/>
          </a:xfrm>
          <a:prstGeom prst="rect">
            <a:avLst/>
          </a:prstGeom>
          <a:noFill/>
        </p:spPr>
        <p:txBody>
          <a:bodyPr wrap="square" rtlCol="0">
            <a:spAutoFit/>
          </a:bodyPr>
          <a:lstStyle/>
          <a:p>
            <a:r>
              <a:rPr lang="en-US" sz="2400" b="1" dirty="0">
                <a:solidFill>
                  <a:schemeClr val="accent1">
                    <a:lumMod val="75000"/>
                  </a:schemeClr>
                </a:solidFill>
              </a:rPr>
              <a:t>HYPERALGESIA</a:t>
            </a:r>
          </a:p>
        </p:txBody>
      </p:sp>
      <p:pic>
        <p:nvPicPr>
          <p:cNvPr id="7170" name="Picture 2" descr="Image result for david luiz faking injury">
            <a:extLst>
              <a:ext uri="{FF2B5EF4-FFF2-40B4-BE49-F238E27FC236}">
                <a16:creationId xmlns:a16="http://schemas.microsoft.com/office/drawing/2014/main" id="{8E7590D3-B4C0-44AC-8B58-28B8520A6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768" y="2114550"/>
            <a:ext cx="5759882" cy="348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658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DD5A-A844-4E2C-BBE6-1945799ACD2A}"/>
              </a:ext>
            </a:extLst>
          </p:cNvPr>
          <p:cNvSpPr>
            <a:spLocks noGrp="1"/>
          </p:cNvSpPr>
          <p:nvPr>
            <p:ph type="title"/>
          </p:nvPr>
        </p:nvSpPr>
        <p:spPr>
          <a:xfrm>
            <a:off x="1484311" y="685800"/>
            <a:ext cx="10018713" cy="1752599"/>
          </a:xfrm>
        </p:spPr>
        <p:txBody>
          <a:bodyPr>
            <a:normAutofit/>
          </a:bodyPr>
          <a:lstStyle/>
          <a:p>
            <a:r>
              <a:rPr lang="en-US" sz="3600" dirty="0"/>
              <a:t>Pick a Side – Buprenorphine vs. Classic Oral Opioids</a:t>
            </a:r>
          </a:p>
        </p:txBody>
      </p:sp>
      <p:sp>
        <p:nvSpPr>
          <p:cNvPr id="3" name="Content Placeholder 2">
            <a:extLst>
              <a:ext uri="{FF2B5EF4-FFF2-40B4-BE49-F238E27FC236}">
                <a16:creationId xmlns:a16="http://schemas.microsoft.com/office/drawing/2014/main" id="{1EB2F744-0577-4579-885F-79DCEC4FFAB0}"/>
              </a:ext>
            </a:extLst>
          </p:cNvPr>
          <p:cNvSpPr>
            <a:spLocks noGrp="1"/>
          </p:cNvSpPr>
          <p:nvPr>
            <p:ph idx="1"/>
          </p:nvPr>
        </p:nvSpPr>
        <p:spPr>
          <a:xfrm>
            <a:off x="1205948" y="2327412"/>
            <a:ext cx="5347252" cy="3124201"/>
          </a:xfrm>
        </p:spPr>
        <p:txBody>
          <a:bodyPr/>
          <a:lstStyle/>
          <a:p>
            <a:r>
              <a:rPr lang="en-US" dirty="0"/>
              <a:t>Buprenorphine?  Classic oral opioids?</a:t>
            </a:r>
          </a:p>
        </p:txBody>
      </p:sp>
      <p:sp>
        <p:nvSpPr>
          <p:cNvPr id="5" name="TextBox 4">
            <a:extLst>
              <a:ext uri="{FF2B5EF4-FFF2-40B4-BE49-F238E27FC236}">
                <a16:creationId xmlns:a16="http://schemas.microsoft.com/office/drawing/2014/main" id="{59D71627-F25D-4527-A03D-6293A7A8D817}"/>
              </a:ext>
            </a:extLst>
          </p:cNvPr>
          <p:cNvSpPr txBox="1"/>
          <p:nvPr/>
        </p:nvSpPr>
        <p:spPr>
          <a:xfrm>
            <a:off x="5638800" y="2975113"/>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0D0B5C2-25FF-47B4-A69F-1F6A9D7DE420}"/>
              </a:ext>
            </a:extLst>
          </p:cNvPr>
          <p:cNvSpPr txBox="1"/>
          <p:nvPr/>
        </p:nvSpPr>
        <p:spPr>
          <a:xfrm>
            <a:off x="1961322" y="2744280"/>
            <a:ext cx="6062834" cy="830997"/>
          </a:xfrm>
          <a:prstGeom prst="rect">
            <a:avLst/>
          </a:prstGeom>
          <a:noFill/>
        </p:spPr>
        <p:txBody>
          <a:bodyPr wrap="square" rtlCol="0">
            <a:spAutoFit/>
          </a:bodyPr>
          <a:lstStyle/>
          <a:p>
            <a:r>
              <a:rPr lang="en-US" sz="2400" b="1" dirty="0">
                <a:solidFill>
                  <a:schemeClr val="accent1">
                    <a:lumMod val="75000"/>
                  </a:schemeClr>
                </a:solidFill>
              </a:rPr>
              <a:t>COGNITION/PSYCHOMOTOR </a:t>
            </a:r>
          </a:p>
          <a:p>
            <a:r>
              <a:rPr lang="en-US" sz="2400" b="1" dirty="0">
                <a:solidFill>
                  <a:schemeClr val="accent1">
                    <a:lumMod val="75000"/>
                  </a:schemeClr>
                </a:solidFill>
              </a:rPr>
              <a:t>                  ACTIVITY</a:t>
            </a:r>
          </a:p>
        </p:txBody>
      </p:sp>
      <p:pic>
        <p:nvPicPr>
          <p:cNvPr id="9218" name="Picture 2" descr="Image result for virtual reality">
            <a:extLst>
              <a:ext uri="{FF2B5EF4-FFF2-40B4-BE49-F238E27FC236}">
                <a16:creationId xmlns:a16="http://schemas.microsoft.com/office/drawing/2014/main" id="{D2AC4442-1FA5-4A6D-A90D-88B133091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918" y="2157368"/>
            <a:ext cx="5721731" cy="378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78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5761-DD7F-41F9-A8BE-EED7F53EAE69}"/>
              </a:ext>
            </a:extLst>
          </p:cNvPr>
          <p:cNvSpPr>
            <a:spLocks noGrp="1"/>
          </p:cNvSpPr>
          <p:nvPr>
            <p:ph type="title"/>
          </p:nvPr>
        </p:nvSpPr>
        <p:spPr>
          <a:xfrm>
            <a:off x="1457807" y="33636"/>
            <a:ext cx="10018713" cy="1752599"/>
          </a:xfrm>
        </p:spPr>
        <p:txBody>
          <a:bodyPr/>
          <a:lstStyle/>
          <a:p>
            <a:r>
              <a:rPr lang="en-US" dirty="0"/>
              <a:t>“Opioid Epidemic”</a:t>
            </a:r>
          </a:p>
        </p:txBody>
      </p:sp>
      <p:pic>
        <p:nvPicPr>
          <p:cNvPr id="1026" name="Picture 2" descr="3 waves of the rise in opioid overdose deaths">
            <a:extLst>
              <a:ext uri="{FF2B5EF4-FFF2-40B4-BE49-F238E27FC236}">
                <a16:creationId xmlns:a16="http://schemas.microsoft.com/office/drawing/2014/main" id="{C06116AF-80A9-4004-95D0-470E7705E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828" y="1418783"/>
            <a:ext cx="7026343" cy="4957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dc">
            <a:extLst>
              <a:ext uri="{FF2B5EF4-FFF2-40B4-BE49-F238E27FC236}">
                <a16:creationId xmlns:a16="http://schemas.microsoft.com/office/drawing/2014/main" id="{1036D04B-AE4F-45FF-AAB7-060539B9B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3182992"/>
            <a:ext cx="24384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92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DD5A-A844-4E2C-BBE6-1945799ACD2A}"/>
              </a:ext>
            </a:extLst>
          </p:cNvPr>
          <p:cNvSpPr>
            <a:spLocks noGrp="1"/>
          </p:cNvSpPr>
          <p:nvPr>
            <p:ph type="title"/>
          </p:nvPr>
        </p:nvSpPr>
        <p:spPr>
          <a:xfrm>
            <a:off x="1484311" y="685800"/>
            <a:ext cx="10018713" cy="1752599"/>
          </a:xfrm>
        </p:spPr>
        <p:txBody>
          <a:bodyPr>
            <a:normAutofit/>
          </a:bodyPr>
          <a:lstStyle/>
          <a:p>
            <a:r>
              <a:rPr lang="en-US" sz="3600" dirty="0"/>
              <a:t>Pick a Side – Buprenorphine vs. Classic Oral Opioids</a:t>
            </a:r>
          </a:p>
        </p:txBody>
      </p:sp>
      <p:sp>
        <p:nvSpPr>
          <p:cNvPr id="3" name="Content Placeholder 2">
            <a:extLst>
              <a:ext uri="{FF2B5EF4-FFF2-40B4-BE49-F238E27FC236}">
                <a16:creationId xmlns:a16="http://schemas.microsoft.com/office/drawing/2014/main" id="{1EB2F744-0577-4579-885F-79DCEC4FFAB0}"/>
              </a:ext>
            </a:extLst>
          </p:cNvPr>
          <p:cNvSpPr>
            <a:spLocks noGrp="1"/>
          </p:cNvSpPr>
          <p:nvPr>
            <p:ph idx="1"/>
          </p:nvPr>
        </p:nvSpPr>
        <p:spPr>
          <a:xfrm>
            <a:off x="1205948" y="2628713"/>
            <a:ext cx="5347252" cy="3124201"/>
          </a:xfrm>
        </p:spPr>
        <p:txBody>
          <a:bodyPr>
            <a:normAutofit/>
          </a:bodyPr>
          <a:lstStyle/>
          <a:p>
            <a:endParaRPr lang="en-US" dirty="0">
              <a:solidFill>
                <a:srgbClr val="00B050"/>
              </a:solidFill>
            </a:endParaRPr>
          </a:p>
          <a:p>
            <a:endParaRPr lang="en-US" dirty="0">
              <a:solidFill>
                <a:srgbClr val="00B050"/>
              </a:solidFill>
            </a:endParaRPr>
          </a:p>
          <a:p>
            <a:r>
              <a:rPr lang="en-US" dirty="0">
                <a:solidFill>
                  <a:srgbClr val="00B050"/>
                </a:solidFill>
              </a:rPr>
              <a:t>Buprenorphine</a:t>
            </a:r>
            <a:r>
              <a:rPr lang="en-US" dirty="0"/>
              <a:t>  </a:t>
            </a:r>
            <a:r>
              <a:rPr lang="en-US" strike="dblStrike" dirty="0">
                <a:solidFill>
                  <a:srgbClr val="FF0000"/>
                </a:solidFill>
              </a:rPr>
              <a:t>Classic oral opioids</a:t>
            </a:r>
          </a:p>
          <a:p>
            <a:pPr lvl="1"/>
            <a:r>
              <a:rPr lang="en-US" dirty="0"/>
              <a:t>Better visual, psychomotor, and cognitive function vs. morphine, fentanyl, and methadone</a:t>
            </a:r>
          </a:p>
          <a:p>
            <a:pPr lvl="1"/>
            <a:r>
              <a:rPr lang="en-US" dirty="0"/>
              <a:t>No different than placebo!</a:t>
            </a:r>
            <a:r>
              <a:rPr lang="en-US" baseline="30000" dirty="0"/>
              <a:t>18</a:t>
            </a:r>
          </a:p>
        </p:txBody>
      </p:sp>
      <p:sp>
        <p:nvSpPr>
          <p:cNvPr id="5" name="TextBox 4">
            <a:extLst>
              <a:ext uri="{FF2B5EF4-FFF2-40B4-BE49-F238E27FC236}">
                <a16:creationId xmlns:a16="http://schemas.microsoft.com/office/drawing/2014/main" id="{59D71627-F25D-4527-A03D-6293A7A8D817}"/>
              </a:ext>
            </a:extLst>
          </p:cNvPr>
          <p:cNvSpPr txBox="1"/>
          <p:nvPr/>
        </p:nvSpPr>
        <p:spPr>
          <a:xfrm>
            <a:off x="5638800" y="2975113"/>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0D0B5C2-25FF-47B4-A69F-1F6A9D7DE420}"/>
              </a:ext>
            </a:extLst>
          </p:cNvPr>
          <p:cNvSpPr txBox="1"/>
          <p:nvPr/>
        </p:nvSpPr>
        <p:spPr>
          <a:xfrm>
            <a:off x="1961322" y="2744280"/>
            <a:ext cx="6062834" cy="830997"/>
          </a:xfrm>
          <a:prstGeom prst="rect">
            <a:avLst/>
          </a:prstGeom>
          <a:noFill/>
        </p:spPr>
        <p:txBody>
          <a:bodyPr wrap="square" rtlCol="0">
            <a:spAutoFit/>
          </a:bodyPr>
          <a:lstStyle/>
          <a:p>
            <a:r>
              <a:rPr lang="en-US" sz="2400" b="1" dirty="0">
                <a:solidFill>
                  <a:schemeClr val="accent1">
                    <a:lumMod val="75000"/>
                  </a:schemeClr>
                </a:solidFill>
              </a:rPr>
              <a:t>COGNITION/PSYCHOMOTOR </a:t>
            </a:r>
          </a:p>
          <a:p>
            <a:r>
              <a:rPr lang="en-US" sz="2400" b="1" dirty="0">
                <a:solidFill>
                  <a:schemeClr val="accent1">
                    <a:lumMod val="75000"/>
                  </a:schemeClr>
                </a:solidFill>
              </a:rPr>
              <a:t>                  ACTIVITY</a:t>
            </a:r>
          </a:p>
        </p:txBody>
      </p:sp>
      <p:pic>
        <p:nvPicPr>
          <p:cNvPr id="9218" name="Picture 2" descr="Image result for virtual reality">
            <a:extLst>
              <a:ext uri="{FF2B5EF4-FFF2-40B4-BE49-F238E27FC236}">
                <a16:creationId xmlns:a16="http://schemas.microsoft.com/office/drawing/2014/main" id="{D2AC4442-1FA5-4A6D-A90D-88B133091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918" y="2157368"/>
            <a:ext cx="5721731" cy="378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000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582C-1302-4457-A3CB-40604F6EBB22}"/>
              </a:ext>
            </a:extLst>
          </p:cNvPr>
          <p:cNvSpPr>
            <a:spLocks noGrp="1"/>
          </p:cNvSpPr>
          <p:nvPr>
            <p:ph type="title"/>
          </p:nvPr>
        </p:nvSpPr>
        <p:spPr>
          <a:xfrm>
            <a:off x="2691549" y="1500807"/>
            <a:ext cx="8930747" cy="2110382"/>
          </a:xfrm>
        </p:spPr>
        <p:txBody>
          <a:bodyPr/>
          <a:lstStyle/>
          <a:p>
            <a:r>
              <a:rPr lang="en-US" dirty="0"/>
              <a:t>Clinical Case Scenarios</a:t>
            </a:r>
          </a:p>
        </p:txBody>
      </p:sp>
      <p:sp>
        <p:nvSpPr>
          <p:cNvPr id="3" name="Text Placeholder 2">
            <a:extLst>
              <a:ext uri="{FF2B5EF4-FFF2-40B4-BE49-F238E27FC236}">
                <a16:creationId xmlns:a16="http://schemas.microsoft.com/office/drawing/2014/main" id="{48625462-A42F-4CC9-8043-19E1F169F267}"/>
              </a:ext>
            </a:extLst>
          </p:cNvPr>
          <p:cNvSpPr>
            <a:spLocks noGrp="1"/>
          </p:cNvSpPr>
          <p:nvPr>
            <p:ph type="body" idx="1"/>
          </p:nvPr>
        </p:nvSpPr>
        <p:spPr/>
        <p:txBody>
          <a:bodyPr/>
          <a:lstStyle/>
          <a:p>
            <a:endParaRPr lang="en-US"/>
          </a:p>
        </p:txBody>
      </p:sp>
      <p:pic>
        <p:nvPicPr>
          <p:cNvPr id="5" name="Graphic 4" descr="Brain in head">
            <a:extLst>
              <a:ext uri="{FF2B5EF4-FFF2-40B4-BE49-F238E27FC236}">
                <a16:creationId xmlns:a16="http://schemas.microsoft.com/office/drawing/2014/main" id="{3BBBC091-5A94-4201-B328-191F097E99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8818" y="3836448"/>
            <a:ext cx="2153478" cy="2153478"/>
          </a:xfrm>
          <a:prstGeom prst="rect">
            <a:avLst/>
          </a:prstGeom>
        </p:spPr>
      </p:pic>
    </p:spTree>
    <p:extLst>
      <p:ext uri="{BB962C8B-B14F-4D97-AF65-F5344CB8AC3E}">
        <p14:creationId xmlns:p14="http://schemas.microsoft.com/office/powerpoint/2010/main" val="183707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#1</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p:txBody>
          <a:bodyPr>
            <a:normAutofit fontScale="92500" lnSpcReduction="10000"/>
          </a:bodyPr>
          <a:lstStyle/>
          <a:p>
            <a:r>
              <a:rPr lang="en-US" dirty="0"/>
              <a:t>36 y/o female, G2P2 (6 y/o and 3 y/o)</a:t>
            </a:r>
          </a:p>
          <a:p>
            <a:r>
              <a:rPr lang="en-US" dirty="0"/>
              <a:t>PMH, SH, FH all non-contributory</a:t>
            </a:r>
          </a:p>
          <a:p>
            <a:r>
              <a:rPr lang="en-US" dirty="0"/>
              <a:t>Long-distance runner and former college soccer player</a:t>
            </a:r>
          </a:p>
          <a:p>
            <a:r>
              <a:rPr lang="en-US" dirty="0"/>
              <a:t>PSH: One second trimester abdominal surgery during each of her pregnancies</a:t>
            </a:r>
          </a:p>
          <a:p>
            <a:pPr lvl="1"/>
            <a:r>
              <a:rPr lang="en-US" dirty="0" err="1"/>
              <a:t>Cecal</a:t>
            </a:r>
            <a:r>
              <a:rPr lang="en-US" dirty="0"/>
              <a:t> volvulus requiring resection with ileocolonic anastomosis</a:t>
            </a:r>
          </a:p>
          <a:p>
            <a:pPr lvl="1"/>
            <a:r>
              <a:rPr lang="en-US" dirty="0"/>
              <a:t>Cholecystectomy</a:t>
            </a:r>
          </a:p>
          <a:p>
            <a:r>
              <a:rPr lang="en-US" dirty="0"/>
              <a:t>Presents as a referral from GI for chronic abdominal pain</a:t>
            </a:r>
          </a:p>
        </p:txBody>
      </p:sp>
    </p:spTree>
    <p:extLst>
      <p:ext uri="{BB962C8B-B14F-4D97-AF65-F5344CB8AC3E}">
        <p14:creationId xmlns:p14="http://schemas.microsoft.com/office/powerpoint/2010/main" val="998213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#1</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p:txBody>
          <a:bodyPr>
            <a:normAutofit fontScale="92500" lnSpcReduction="10000"/>
          </a:bodyPr>
          <a:lstStyle/>
          <a:p>
            <a:r>
              <a:rPr lang="en-US" dirty="0"/>
              <a:t>Presents on tramadol 50 mg upwards of 8-10 per day</a:t>
            </a:r>
          </a:p>
          <a:p>
            <a:pPr lvl="1"/>
            <a:r>
              <a:rPr lang="en-US" dirty="0"/>
              <a:t>Does not like this and cannot take while she is with her kids</a:t>
            </a:r>
          </a:p>
          <a:p>
            <a:r>
              <a:rPr lang="en-US" dirty="0"/>
              <a:t>Has occasional severe breakthrough pain (1-4x/month) that mimics volvulus pain</a:t>
            </a:r>
          </a:p>
          <a:p>
            <a:pPr lvl="1"/>
            <a:r>
              <a:rPr lang="en-US" dirty="0"/>
              <a:t>Patient regrettably goes to ER out of fear each time</a:t>
            </a:r>
          </a:p>
          <a:p>
            <a:r>
              <a:rPr lang="en-US" dirty="0"/>
              <a:t>Colonoscopy reveals significant ulceration at and around anastomosis site</a:t>
            </a:r>
          </a:p>
          <a:p>
            <a:r>
              <a:rPr lang="en-US" dirty="0"/>
              <a:t>Repeat laparoscopy shows significant adhesions/scar tissue</a:t>
            </a:r>
          </a:p>
          <a:p>
            <a:r>
              <a:rPr lang="en-US" dirty="0"/>
              <a:t>What to do next?</a:t>
            </a:r>
          </a:p>
        </p:txBody>
      </p:sp>
    </p:spTree>
    <p:extLst>
      <p:ext uri="{BB962C8B-B14F-4D97-AF65-F5344CB8AC3E}">
        <p14:creationId xmlns:p14="http://schemas.microsoft.com/office/powerpoint/2010/main" val="41264902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#1</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p:txBody>
          <a:bodyPr>
            <a:normAutofit/>
          </a:bodyPr>
          <a:lstStyle/>
          <a:p>
            <a:r>
              <a:rPr lang="en-US" dirty="0"/>
              <a:t>A) Switch to tramadol ER</a:t>
            </a:r>
          </a:p>
          <a:p>
            <a:r>
              <a:rPr lang="en-US" dirty="0"/>
              <a:t>B) Add low-dose Percocet or </a:t>
            </a:r>
            <a:r>
              <a:rPr lang="en-US" dirty="0" err="1"/>
              <a:t>Dilaudid</a:t>
            </a:r>
            <a:r>
              <a:rPr lang="en-US" dirty="0"/>
              <a:t> to monthly Rx for breakthrough pain</a:t>
            </a:r>
          </a:p>
          <a:p>
            <a:r>
              <a:rPr lang="en-US" dirty="0"/>
              <a:t>C) Begin a trial of transdermal buprenorphine</a:t>
            </a:r>
          </a:p>
          <a:p>
            <a:r>
              <a:rPr lang="en-US" dirty="0"/>
              <a:t>D) Some or all of the above</a:t>
            </a:r>
          </a:p>
          <a:p>
            <a:r>
              <a:rPr lang="en-US" dirty="0"/>
              <a:t>E) None of the above</a:t>
            </a:r>
          </a:p>
          <a:p>
            <a:r>
              <a:rPr lang="en-US" dirty="0"/>
              <a:t>F) Something completely different</a:t>
            </a:r>
          </a:p>
        </p:txBody>
      </p:sp>
    </p:spTree>
    <p:extLst>
      <p:ext uri="{BB962C8B-B14F-4D97-AF65-F5344CB8AC3E}">
        <p14:creationId xmlns:p14="http://schemas.microsoft.com/office/powerpoint/2010/main" val="18104000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#1</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p:txBody>
          <a:bodyPr>
            <a:normAutofit fontScale="85000" lnSpcReduction="20000"/>
          </a:bodyPr>
          <a:lstStyle/>
          <a:p>
            <a:r>
              <a:rPr lang="en-US" dirty="0"/>
              <a:t>A) Switch to tramadol ER</a:t>
            </a:r>
          </a:p>
          <a:p>
            <a:r>
              <a:rPr lang="en-US" sz="3600" dirty="0">
                <a:solidFill>
                  <a:srgbClr val="00B0F0"/>
                </a:solidFill>
              </a:rPr>
              <a:t>B) Add low-dose Percocet or </a:t>
            </a:r>
            <a:r>
              <a:rPr lang="en-US" sz="3600" dirty="0" err="1">
                <a:solidFill>
                  <a:srgbClr val="00B0F0"/>
                </a:solidFill>
              </a:rPr>
              <a:t>Dilaudid</a:t>
            </a:r>
            <a:r>
              <a:rPr lang="en-US" sz="3600" dirty="0">
                <a:solidFill>
                  <a:srgbClr val="00B0F0"/>
                </a:solidFill>
              </a:rPr>
              <a:t> to monthly Rx for breakthrough pain</a:t>
            </a:r>
          </a:p>
          <a:p>
            <a:r>
              <a:rPr lang="en-US" sz="3600" dirty="0">
                <a:solidFill>
                  <a:srgbClr val="00B0F0"/>
                </a:solidFill>
              </a:rPr>
              <a:t>C) Begin a trial of transdermal buprenorphine</a:t>
            </a:r>
          </a:p>
          <a:p>
            <a:r>
              <a:rPr lang="en-US" dirty="0"/>
              <a:t>D) All of the above</a:t>
            </a:r>
          </a:p>
          <a:p>
            <a:r>
              <a:rPr lang="en-US" dirty="0"/>
              <a:t>E) None of the above</a:t>
            </a:r>
          </a:p>
          <a:p>
            <a:r>
              <a:rPr lang="en-US" dirty="0"/>
              <a:t>F) Something completely different</a:t>
            </a:r>
          </a:p>
        </p:txBody>
      </p:sp>
    </p:spTree>
    <p:extLst>
      <p:ext uri="{BB962C8B-B14F-4D97-AF65-F5344CB8AC3E}">
        <p14:creationId xmlns:p14="http://schemas.microsoft.com/office/powerpoint/2010/main" val="10857268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#2</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p:txBody>
          <a:bodyPr>
            <a:normAutofit/>
          </a:bodyPr>
          <a:lstStyle/>
          <a:p>
            <a:r>
              <a:rPr lang="en-US" dirty="0"/>
              <a:t>58 y/o female</a:t>
            </a:r>
          </a:p>
          <a:p>
            <a:r>
              <a:rPr lang="en-US" dirty="0"/>
              <a:t>PMH: Hypothyroidism, Sjogren’s syndrome, Osteoarthritis</a:t>
            </a:r>
          </a:p>
          <a:p>
            <a:r>
              <a:rPr lang="en-US" dirty="0"/>
              <a:t>PSH, FH, SH: Non-contributory</a:t>
            </a:r>
          </a:p>
          <a:p>
            <a:r>
              <a:rPr lang="en-US" dirty="0"/>
              <a:t>Referred due to persistent bilateral knee pain attributable to osteoarthritis without structural defects or otherwise</a:t>
            </a:r>
          </a:p>
          <a:p>
            <a:r>
              <a:rPr lang="en-US" dirty="0"/>
              <a:t>Referred from primary care due to escalating opioid requirements</a:t>
            </a:r>
          </a:p>
          <a:p>
            <a:endParaRPr lang="en-US" dirty="0"/>
          </a:p>
        </p:txBody>
      </p:sp>
    </p:spTree>
    <p:extLst>
      <p:ext uri="{BB962C8B-B14F-4D97-AF65-F5344CB8AC3E}">
        <p14:creationId xmlns:p14="http://schemas.microsoft.com/office/powerpoint/2010/main" val="28922897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#2</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p:txBody>
          <a:bodyPr>
            <a:normAutofit/>
          </a:bodyPr>
          <a:lstStyle/>
          <a:p>
            <a:r>
              <a:rPr lang="en-US" dirty="0"/>
              <a:t>Has utilized hydrocodone/APAP 5/325 mg 0, ½, or 1 tab/day at most for last 24 months, typically at end of an active day</a:t>
            </a:r>
          </a:p>
          <a:p>
            <a:r>
              <a:rPr lang="en-US" dirty="0"/>
              <a:t>Has recently requested 1 tab/day as pain is beginning to worsen</a:t>
            </a:r>
          </a:p>
          <a:p>
            <a:r>
              <a:rPr lang="en-US" dirty="0"/>
              <a:t>Intraarticular steroid injections utilized prn in conjunction</a:t>
            </a:r>
          </a:p>
          <a:p>
            <a:r>
              <a:rPr lang="en-US" dirty="0"/>
              <a:t>What to do next?</a:t>
            </a:r>
          </a:p>
          <a:p>
            <a:endParaRPr lang="en-US" dirty="0"/>
          </a:p>
          <a:p>
            <a:endParaRPr lang="en-US" dirty="0"/>
          </a:p>
        </p:txBody>
      </p:sp>
    </p:spTree>
    <p:extLst>
      <p:ext uri="{BB962C8B-B14F-4D97-AF65-F5344CB8AC3E}">
        <p14:creationId xmlns:p14="http://schemas.microsoft.com/office/powerpoint/2010/main" val="26299010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#2</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a:xfrm>
            <a:off x="1484310" y="2666999"/>
            <a:ext cx="10018713" cy="4191001"/>
          </a:xfrm>
        </p:spPr>
        <p:txBody>
          <a:bodyPr>
            <a:normAutofit/>
          </a:bodyPr>
          <a:lstStyle/>
          <a:p>
            <a:r>
              <a:rPr lang="en-US" dirty="0"/>
              <a:t>A) Keep things as is</a:t>
            </a:r>
          </a:p>
          <a:p>
            <a:r>
              <a:rPr lang="en-US" dirty="0"/>
              <a:t>B) Agree with increase to one tablet daily dosing</a:t>
            </a:r>
          </a:p>
          <a:p>
            <a:r>
              <a:rPr lang="en-US" dirty="0"/>
              <a:t>C) Begin a trial of transdermal buprenorphine</a:t>
            </a:r>
          </a:p>
          <a:p>
            <a:r>
              <a:rPr lang="en-US" dirty="0"/>
              <a:t>D) Consider extended-release oral opioid</a:t>
            </a:r>
          </a:p>
          <a:p>
            <a:r>
              <a:rPr lang="en-US" dirty="0"/>
              <a:t>E) Refer to Ortho for STAT bilateral TKAs</a:t>
            </a:r>
          </a:p>
          <a:p>
            <a:r>
              <a:rPr lang="en-US" dirty="0"/>
              <a:t>F) All of the above</a:t>
            </a:r>
          </a:p>
          <a:p>
            <a:r>
              <a:rPr lang="en-US" dirty="0"/>
              <a:t>G) None of the above</a:t>
            </a:r>
          </a:p>
          <a:p>
            <a:endParaRPr lang="en-US" dirty="0"/>
          </a:p>
        </p:txBody>
      </p:sp>
    </p:spTree>
    <p:extLst>
      <p:ext uri="{BB962C8B-B14F-4D97-AF65-F5344CB8AC3E}">
        <p14:creationId xmlns:p14="http://schemas.microsoft.com/office/powerpoint/2010/main" val="1751323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#2</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a:xfrm>
            <a:off x="1484310" y="2666999"/>
            <a:ext cx="10018713" cy="4191001"/>
          </a:xfrm>
        </p:spPr>
        <p:txBody>
          <a:bodyPr>
            <a:normAutofit/>
          </a:bodyPr>
          <a:lstStyle/>
          <a:p>
            <a:r>
              <a:rPr lang="en-US" dirty="0"/>
              <a:t>A) Keep things as is</a:t>
            </a:r>
          </a:p>
          <a:p>
            <a:r>
              <a:rPr lang="en-US" sz="3600" dirty="0">
                <a:solidFill>
                  <a:srgbClr val="00B0F0"/>
                </a:solidFill>
              </a:rPr>
              <a:t>B) Agree with increase to one tablet daily dosing</a:t>
            </a:r>
          </a:p>
          <a:p>
            <a:r>
              <a:rPr lang="en-US" dirty="0"/>
              <a:t>C) Begin a trial of transdermal buprenorphine</a:t>
            </a:r>
          </a:p>
          <a:p>
            <a:r>
              <a:rPr lang="en-US" dirty="0"/>
              <a:t>D) Consider extended-release oral opioid</a:t>
            </a:r>
          </a:p>
          <a:p>
            <a:r>
              <a:rPr lang="en-US" dirty="0"/>
              <a:t>E) Refer to Ortho for STAT bilateral TKAs</a:t>
            </a:r>
          </a:p>
          <a:p>
            <a:r>
              <a:rPr lang="en-US" dirty="0"/>
              <a:t>F) All of the above</a:t>
            </a:r>
          </a:p>
          <a:p>
            <a:r>
              <a:rPr lang="en-US" dirty="0"/>
              <a:t>G) None of the above</a:t>
            </a:r>
          </a:p>
          <a:p>
            <a:endParaRPr lang="en-US" dirty="0"/>
          </a:p>
        </p:txBody>
      </p:sp>
    </p:spTree>
    <p:extLst>
      <p:ext uri="{BB962C8B-B14F-4D97-AF65-F5344CB8AC3E}">
        <p14:creationId xmlns:p14="http://schemas.microsoft.com/office/powerpoint/2010/main" val="34360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C369-810E-4254-BD4A-3D26E9860690}"/>
              </a:ext>
            </a:extLst>
          </p:cNvPr>
          <p:cNvSpPr>
            <a:spLocks noGrp="1"/>
          </p:cNvSpPr>
          <p:nvPr>
            <p:ph type="title"/>
          </p:nvPr>
        </p:nvSpPr>
        <p:spPr/>
        <p:txBody>
          <a:bodyPr/>
          <a:lstStyle/>
          <a:p>
            <a:r>
              <a:rPr lang="en-US" dirty="0"/>
              <a:t>“Opioid Epidemic</a:t>
            </a:r>
            <a:r>
              <a:rPr lang="en-US" baseline="30000" dirty="0"/>
              <a:t>2</a:t>
            </a:r>
            <a:r>
              <a:rPr lang="en-US" dirty="0"/>
              <a:t>”</a:t>
            </a:r>
          </a:p>
        </p:txBody>
      </p:sp>
      <p:sp>
        <p:nvSpPr>
          <p:cNvPr id="3" name="Content Placeholder 2">
            <a:extLst>
              <a:ext uri="{FF2B5EF4-FFF2-40B4-BE49-F238E27FC236}">
                <a16:creationId xmlns:a16="http://schemas.microsoft.com/office/drawing/2014/main" id="{2BF14AF8-08D4-491A-9A5C-9B5E47A67F8D}"/>
              </a:ext>
            </a:extLst>
          </p:cNvPr>
          <p:cNvSpPr>
            <a:spLocks noGrp="1"/>
          </p:cNvSpPr>
          <p:nvPr>
            <p:ph idx="1"/>
          </p:nvPr>
        </p:nvSpPr>
        <p:spPr>
          <a:xfrm>
            <a:off x="688976" y="1974574"/>
            <a:ext cx="9223380" cy="4618383"/>
          </a:xfrm>
        </p:spPr>
        <p:txBody>
          <a:bodyPr>
            <a:normAutofit fontScale="92500"/>
          </a:bodyPr>
          <a:lstStyle/>
          <a:p>
            <a:r>
              <a:rPr lang="en-US" sz="2800" dirty="0"/>
              <a:t>CDC’s goal is to prevent opioid-related harms and overdose by:</a:t>
            </a:r>
          </a:p>
          <a:p>
            <a:pPr lvl="1"/>
            <a:r>
              <a:rPr lang="en-US" sz="2400" dirty="0"/>
              <a:t>Using data to monitor emerging trends and direct prevention activities</a:t>
            </a:r>
          </a:p>
          <a:p>
            <a:pPr lvl="1"/>
            <a:r>
              <a:rPr lang="en-US" sz="2400" dirty="0"/>
              <a:t>Strengthening state, local, and tribal capacity to respond to the epidemic</a:t>
            </a:r>
          </a:p>
          <a:p>
            <a:pPr lvl="1"/>
            <a:r>
              <a:rPr lang="en-US" sz="2400" dirty="0"/>
              <a:t>Working with providers, health systems, and payers to reduce unsafe exposure to opioids and treat addiction</a:t>
            </a:r>
          </a:p>
          <a:p>
            <a:pPr lvl="1"/>
            <a:r>
              <a:rPr lang="en-US" sz="2400" dirty="0"/>
              <a:t>Coordinating with public safety and community-based partners to rapidly identify overdose threats, reverse overdoses, link people to effective treatment, and reduce harms associated with illicit opioids</a:t>
            </a:r>
          </a:p>
          <a:p>
            <a:pPr lvl="1"/>
            <a:r>
              <a:rPr lang="en-US" sz="2400" dirty="0"/>
              <a:t>Increasing public awareness about the risks of opioids</a:t>
            </a:r>
          </a:p>
          <a:p>
            <a:endParaRPr lang="en-US" dirty="0"/>
          </a:p>
        </p:txBody>
      </p:sp>
      <p:pic>
        <p:nvPicPr>
          <p:cNvPr id="6" name="Picture 4" descr="Image result for cdc">
            <a:extLst>
              <a:ext uri="{FF2B5EF4-FFF2-40B4-BE49-F238E27FC236}">
                <a16:creationId xmlns:a16="http://schemas.microsoft.com/office/drawing/2014/main" id="{B23C7652-87F7-47EB-8CED-B9C46672F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488" y="3429000"/>
            <a:ext cx="24384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2986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#3</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a:xfrm>
            <a:off x="1484310" y="1858617"/>
            <a:ext cx="10018713" cy="4191001"/>
          </a:xfrm>
        </p:spPr>
        <p:txBody>
          <a:bodyPr>
            <a:normAutofit/>
          </a:bodyPr>
          <a:lstStyle/>
          <a:p>
            <a:r>
              <a:rPr lang="en-US" dirty="0"/>
              <a:t>80 y/o female with severe thoracolumbar scoliosis and rheumatoid arthritis</a:t>
            </a:r>
          </a:p>
          <a:p>
            <a:r>
              <a:rPr lang="en-US" dirty="0"/>
              <a:t>PFTs were indicative of decreased TLC and VC, among others</a:t>
            </a:r>
          </a:p>
          <a:p>
            <a:r>
              <a:rPr lang="en-US" dirty="0"/>
              <a:t>Largely inactive but with low BMI due to pain and depression</a:t>
            </a:r>
          </a:p>
          <a:p>
            <a:r>
              <a:rPr lang="en-US" dirty="0"/>
              <a:t>5’1”, 94 </a:t>
            </a:r>
            <a:r>
              <a:rPr lang="en-US" dirty="0" err="1"/>
              <a:t>lbs</a:t>
            </a:r>
            <a:endParaRPr lang="en-US" dirty="0"/>
          </a:p>
          <a:p>
            <a:r>
              <a:rPr lang="en-US" dirty="0"/>
              <a:t>Boutonniere deformities, swan-neck deformities, and ulnar deviation present</a:t>
            </a:r>
          </a:p>
        </p:txBody>
      </p:sp>
    </p:spTree>
    <p:extLst>
      <p:ext uri="{BB962C8B-B14F-4D97-AF65-F5344CB8AC3E}">
        <p14:creationId xmlns:p14="http://schemas.microsoft.com/office/powerpoint/2010/main" val="8834840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a:xfrm>
            <a:off x="1497563" y="252620"/>
            <a:ext cx="10018713" cy="1752599"/>
          </a:xfrm>
        </p:spPr>
        <p:txBody>
          <a:bodyPr/>
          <a:lstStyle/>
          <a:p>
            <a:r>
              <a:rPr lang="en-US" dirty="0"/>
              <a:t>Clinical Case Scenario #3</a:t>
            </a:r>
          </a:p>
        </p:txBody>
      </p:sp>
      <p:pic>
        <p:nvPicPr>
          <p:cNvPr id="2050" name="Picture 2" descr="Image result for rheumatoid arthritis hand deformity name">
            <a:extLst>
              <a:ext uri="{FF2B5EF4-FFF2-40B4-BE49-F238E27FC236}">
                <a16:creationId xmlns:a16="http://schemas.microsoft.com/office/drawing/2014/main" id="{3B530857-F9EC-4FF0-AC54-930DE6A8CA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119"/>
          <a:stretch/>
        </p:blipFill>
        <p:spPr bwMode="auto">
          <a:xfrm>
            <a:off x="4470639" y="1538080"/>
            <a:ext cx="4072559" cy="453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2986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#3</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a:xfrm>
            <a:off x="1789109" y="1704559"/>
            <a:ext cx="10018713" cy="4191001"/>
          </a:xfrm>
        </p:spPr>
        <p:txBody>
          <a:bodyPr>
            <a:normAutofit/>
          </a:bodyPr>
          <a:lstStyle/>
          <a:p>
            <a:r>
              <a:rPr lang="en-US" dirty="0"/>
              <a:t>PCP began chronic opioid therapy three years ago</a:t>
            </a:r>
          </a:p>
          <a:p>
            <a:r>
              <a:rPr lang="en-US" dirty="0"/>
              <a:t>Patient notes dramatically improved pain control, but cannot endorse increased function as she feels more fatigued on a daily basis</a:t>
            </a:r>
          </a:p>
          <a:p>
            <a:r>
              <a:rPr lang="en-US" dirty="0"/>
              <a:t>Opioid requirements began escalating 18 months into treatment</a:t>
            </a:r>
          </a:p>
          <a:p>
            <a:r>
              <a:rPr lang="en-US" dirty="0"/>
              <a:t>Now currently on MS ER 15 mg TID and oxycodone 5 mg QID prn</a:t>
            </a:r>
          </a:p>
        </p:txBody>
      </p:sp>
    </p:spTree>
    <p:extLst>
      <p:ext uri="{BB962C8B-B14F-4D97-AF65-F5344CB8AC3E}">
        <p14:creationId xmlns:p14="http://schemas.microsoft.com/office/powerpoint/2010/main" val="35014460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#3</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a:xfrm>
            <a:off x="1484310" y="1562099"/>
            <a:ext cx="10018713" cy="4191001"/>
          </a:xfrm>
        </p:spPr>
        <p:txBody>
          <a:bodyPr>
            <a:normAutofit/>
          </a:bodyPr>
          <a:lstStyle/>
          <a:p>
            <a:r>
              <a:rPr lang="en-US" dirty="0"/>
              <a:t>No signs of drug abuse, diversion, or otherwise</a:t>
            </a:r>
          </a:p>
          <a:p>
            <a:r>
              <a:rPr lang="en-US" dirty="0"/>
              <a:t>Patient starting to “look” and “feel” worse</a:t>
            </a:r>
          </a:p>
          <a:p>
            <a:r>
              <a:rPr lang="en-US" dirty="0"/>
              <a:t>What to do next?</a:t>
            </a:r>
          </a:p>
          <a:p>
            <a:endParaRPr lang="en-US" dirty="0"/>
          </a:p>
        </p:txBody>
      </p:sp>
    </p:spTree>
    <p:extLst>
      <p:ext uri="{BB962C8B-B14F-4D97-AF65-F5344CB8AC3E}">
        <p14:creationId xmlns:p14="http://schemas.microsoft.com/office/powerpoint/2010/main" val="14913541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#3</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a:xfrm>
            <a:off x="1484310" y="1562099"/>
            <a:ext cx="10018713" cy="4191001"/>
          </a:xfrm>
        </p:spPr>
        <p:txBody>
          <a:bodyPr>
            <a:normAutofit/>
          </a:bodyPr>
          <a:lstStyle/>
          <a:p>
            <a:r>
              <a:rPr lang="en-US" dirty="0"/>
              <a:t>Let’s assume you astutely gradually </a:t>
            </a:r>
            <a:r>
              <a:rPr lang="en-US" dirty="0" err="1"/>
              <a:t>uptitrated</a:t>
            </a:r>
            <a:r>
              <a:rPr lang="en-US" dirty="0"/>
              <a:t> transdermal buprenorphine and concurrently </a:t>
            </a:r>
            <a:r>
              <a:rPr lang="en-US" dirty="0" err="1"/>
              <a:t>downtitrated</a:t>
            </a:r>
            <a:r>
              <a:rPr lang="en-US" dirty="0"/>
              <a:t> her oral opioids</a:t>
            </a:r>
          </a:p>
          <a:p>
            <a:r>
              <a:rPr lang="en-US" dirty="0"/>
              <a:t>She is now doing very well on transdermal buprenorphine 20 mcg/</a:t>
            </a:r>
            <a:r>
              <a:rPr lang="en-US" dirty="0" err="1"/>
              <a:t>hr</a:t>
            </a:r>
            <a:r>
              <a:rPr lang="en-US" dirty="0"/>
              <a:t> as a sole therapeutic agent with increased energy, focus, functionality, and equivalent pain control</a:t>
            </a:r>
          </a:p>
          <a:p>
            <a:r>
              <a:rPr lang="en-US" dirty="0"/>
              <a:t>On this therapy for one month until…</a:t>
            </a:r>
          </a:p>
        </p:txBody>
      </p:sp>
    </p:spTree>
    <p:extLst>
      <p:ext uri="{BB962C8B-B14F-4D97-AF65-F5344CB8AC3E}">
        <p14:creationId xmlns:p14="http://schemas.microsoft.com/office/powerpoint/2010/main" val="4935708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#3</a:t>
            </a:r>
          </a:p>
        </p:txBody>
      </p:sp>
      <p:pic>
        <p:nvPicPr>
          <p:cNvPr id="3074" name="Picture 2" descr="Image result for square rash">
            <a:extLst>
              <a:ext uri="{FF2B5EF4-FFF2-40B4-BE49-F238E27FC236}">
                <a16:creationId xmlns:a16="http://schemas.microsoft.com/office/drawing/2014/main" id="{C8F01EF1-3814-4C9C-925D-DFA03E4BF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1" y="2064481"/>
            <a:ext cx="6142383" cy="41077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E196E8-D44A-405F-B187-F7520D58FFA0}"/>
              </a:ext>
            </a:extLst>
          </p:cNvPr>
          <p:cNvSpPr txBox="1"/>
          <p:nvPr/>
        </p:nvSpPr>
        <p:spPr>
          <a:xfrm>
            <a:off x="7964556" y="2862469"/>
            <a:ext cx="3763617"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Extremely itchy, painful at site.  </a:t>
            </a:r>
          </a:p>
          <a:p>
            <a:pPr marL="285750" indent="-285750">
              <a:buFont typeface="Arial" panose="020B0604020202020204" pitchFamily="34" charset="0"/>
              <a:buChar char="•"/>
            </a:pPr>
            <a:r>
              <a:rPr lang="en-US" sz="2000" dirty="0"/>
              <a:t>No other rashes appreciated elsewhere.  </a:t>
            </a:r>
          </a:p>
          <a:p>
            <a:pPr marL="285750" indent="-285750">
              <a:buFont typeface="Arial" panose="020B0604020202020204" pitchFamily="34" charset="0"/>
              <a:buChar char="•"/>
            </a:pPr>
            <a:r>
              <a:rPr lang="en-US" sz="2000" dirty="0"/>
              <a:t>Symptoms are severe/annoying enough that patient does not want to/cannot continue this therapy.</a:t>
            </a:r>
          </a:p>
          <a:p>
            <a:pPr marL="285750" indent="-285750">
              <a:buFont typeface="Arial" panose="020B0604020202020204" pitchFamily="34" charset="0"/>
              <a:buChar char="•"/>
            </a:pPr>
            <a:r>
              <a:rPr lang="en-US" sz="2000" dirty="0"/>
              <a:t>What to do next?</a:t>
            </a:r>
          </a:p>
        </p:txBody>
      </p:sp>
    </p:spTree>
    <p:extLst>
      <p:ext uri="{BB962C8B-B14F-4D97-AF65-F5344CB8AC3E}">
        <p14:creationId xmlns:p14="http://schemas.microsoft.com/office/powerpoint/2010/main" val="25013269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#3</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a:xfrm>
            <a:off x="1484310" y="2324101"/>
            <a:ext cx="10018713" cy="4191001"/>
          </a:xfrm>
        </p:spPr>
        <p:txBody>
          <a:bodyPr>
            <a:normAutofit/>
          </a:bodyPr>
          <a:lstStyle/>
          <a:p>
            <a:r>
              <a:rPr lang="en-US" dirty="0"/>
              <a:t>A)  Tell her to tough it out</a:t>
            </a:r>
          </a:p>
          <a:p>
            <a:r>
              <a:rPr lang="en-US" dirty="0"/>
              <a:t>B)  Provide a prescription for hydroxyzine and instruct her to use Benadryl</a:t>
            </a:r>
          </a:p>
          <a:p>
            <a:r>
              <a:rPr lang="en-US" dirty="0"/>
              <a:t>C)  Consult to dermatology</a:t>
            </a:r>
          </a:p>
          <a:p>
            <a:r>
              <a:rPr lang="en-US" dirty="0"/>
              <a:t>D)  Switch to sublingual buprenorphine tablets</a:t>
            </a:r>
          </a:p>
          <a:p>
            <a:r>
              <a:rPr lang="en-US" dirty="0"/>
              <a:t>E)  Switch to buccal buprenorphine</a:t>
            </a:r>
          </a:p>
          <a:p>
            <a:r>
              <a:rPr lang="en-US" dirty="0"/>
              <a:t>F)  Switch back to old oral medications</a:t>
            </a:r>
          </a:p>
          <a:p>
            <a:r>
              <a:rPr lang="en-US" dirty="0"/>
              <a:t>G)  None of the above</a:t>
            </a:r>
          </a:p>
        </p:txBody>
      </p:sp>
    </p:spTree>
    <p:extLst>
      <p:ext uri="{BB962C8B-B14F-4D97-AF65-F5344CB8AC3E}">
        <p14:creationId xmlns:p14="http://schemas.microsoft.com/office/powerpoint/2010/main" val="2093349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DA2E-C034-40CE-9DD0-CD59719B2D90}"/>
              </a:ext>
            </a:extLst>
          </p:cNvPr>
          <p:cNvSpPr>
            <a:spLocks noGrp="1"/>
          </p:cNvSpPr>
          <p:nvPr>
            <p:ph type="title"/>
          </p:nvPr>
        </p:nvSpPr>
        <p:spPr/>
        <p:txBody>
          <a:bodyPr/>
          <a:lstStyle/>
          <a:p>
            <a:r>
              <a:rPr lang="en-US" dirty="0"/>
              <a:t>Clinical Case Scenario #3</a:t>
            </a:r>
          </a:p>
        </p:txBody>
      </p:sp>
      <p:sp>
        <p:nvSpPr>
          <p:cNvPr id="3" name="Content Placeholder 2">
            <a:extLst>
              <a:ext uri="{FF2B5EF4-FFF2-40B4-BE49-F238E27FC236}">
                <a16:creationId xmlns:a16="http://schemas.microsoft.com/office/drawing/2014/main" id="{FCA36288-6265-4743-B01C-154B0EA7337E}"/>
              </a:ext>
            </a:extLst>
          </p:cNvPr>
          <p:cNvSpPr>
            <a:spLocks noGrp="1"/>
          </p:cNvSpPr>
          <p:nvPr>
            <p:ph idx="1"/>
          </p:nvPr>
        </p:nvSpPr>
        <p:spPr>
          <a:xfrm>
            <a:off x="1484310" y="2324101"/>
            <a:ext cx="10018713" cy="4191001"/>
          </a:xfrm>
        </p:spPr>
        <p:txBody>
          <a:bodyPr>
            <a:normAutofit/>
          </a:bodyPr>
          <a:lstStyle/>
          <a:p>
            <a:r>
              <a:rPr lang="en-US" dirty="0"/>
              <a:t>A)  Tell her to tough it out</a:t>
            </a:r>
          </a:p>
          <a:p>
            <a:r>
              <a:rPr lang="en-US" dirty="0"/>
              <a:t>B)  Provide a prescription for hydroxyzine and instruct her to use Benadryl</a:t>
            </a:r>
          </a:p>
          <a:p>
            <a:r>
              <a:rPr lang="en-US" dirty="0"/>
              <a:t>C)  Consult to dermatology</a:t>
            </a:r>
          </a:p>
          <a:p>
            <a:r>
              <a:rPr lang="en-US" dirty="0"/>
              <a:t>D)  Switch to sublingual buprenorphine tablets</a:t>
            </a:r>
          </a:p>
          <a:p>
            <a:r>
              <a:rPr lang="en-US" sz="3200" dirty="0">
                <a:solidFill>
                  <a:srgbClr val="00B0F0"/>
                </a:solidFill>
              </a:rPr>
              <a:t>E)  Switch to buccal buprenorphine</a:t>
            </a:r>
          </a:p>
          <a:p>
            <a:r>
              <a:rPr lang="en-US" dirty="0"/>
              <a:t>F)  Switch back to old oral medications</a:t>
            </a:r>
          </a:p>
          <a:p>
            <a:r>
              <a:rPr lang="en-US" dirty="0"/>
              <a:t>G)  None of the above</a:t>
            </a:r>
          </a:p>
        </p:txBody>
      </p:sp>
    </p:spTree>
    <p:extLst>
      <p:ext uri="{BB962C8B-B14F-4D97-AF65-F5344CB8AC3E}">
        <p14:creationId xmlns:p14="http://schemas.microsoft.com/office/powerpoint/2010/main" val="14964928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64D2-08FD-4144-83F1-EDD2922222E0}"/>
              </a:ext>
            </a:extLst>
          </p:cNvPr>
          <p:cNvSpPr>
            <a:spLocks noGrp="1"/>
          </p:cNvSpPr>
          <p:nvPr>
            <p:ph type="title"/>
          </p:nvPr>
        </p:nvSpPr>
        <p:spPr/>
        <p:txBody>
          <a:bodyPr/>
          <a:lstStyle/>
          <a:p>
            <a:r>
              <a:rPr lang="en-US" dirty="0"/>
              <a:t>Assessment of Knowledge</a:t>
            </a:r>
          </a:p>
        </p:txBody>
      </p:sp>
      <p:sp>
        <p:nvSpPr>
          <p:cNvPr id="3" name="Content Placeholder 2">
            <a:extLst>
              <a:ext uri="{FF2B5EF4-FFF2-40B4-BE49-F238E27FC236}">
                <a16:creationId xmlns:a16="http://schemas.microsoft.com/office/drawing/2014/main" id="{217B3B45-E3ED-4BD5-9164-E21F51F5C735}"/>
              </a:ext>
            </a:extLst>
          </p:cNvPr>
          <p:cNvSpPr>
            <a:spLocks noGrp="1"/>
          </p:cNvSpPr>
          <p:nvPr>
            <p:ph idx="1"/>
          </p:nvPr>
        </p:nvSpPr>
        <p:spPr>
          <a:xfrm>
            <a:off x="1484310" y="1866899"/>
            <a:ext cx="10018713" cy="3124201"/>
          </a:xfrm>
        </p:spPr>
        <p:txBody>
          <a:bodyPr/>
          <a:lstStyle/>
          <a:p>
            <a:r>
              <a:rPr lang="en-US" dirty="0"/>
              <a:t>As mandated by CME activity regulations</a:t>
            </a:r>
          </a:p>
          <a:p>
            <a:r>
              <a:rPr lang="en-US" dirty="0"/>
              <a:t>20 questions, randomized individuals in audience will be called on to answer</a:t>
            </a:r>
          </a:p>
          <a:p>
            <a:r>
              <a:rPr lang="en-US" dirty="0"/>
              <a:t>30 second time limit</a:t>
            </a:r>
          </a:p>
        </p:txBody>
      </p:sp>
    </p:spTree>
    <p:extLst>
      <p:ext uri="{BB962C8B-B14F-4D97-AF65-F5344CB8AC3E}">
        <p14:creationId xmlns:p14="http://schemas.microsoft.com/office/powerpoint/2010/main" val="19064586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FD62-5AEA-40E2-87FA-2906BB8E64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589CB1-6A11-4879-9CB6-F8DB01930C7C}"/>
              </a:ext>
            </a:extLst>
          </p:cNvPr>
          <p:cNvSpPr>
            <a:spLocks noGrp="1"/>
          </p:cNvSpPr>
          <p:nvPr>
            <p:ph idx="1"/>
          </p:nvPr>
        </p:nvSpPr>
        <p:spPr/>
        <p:txBody>
          <a:bodyPr/>
          <a:lstStyle/>
          <a:p>
            <a:endParaRPr lang="en-US"/>
          </a:p>
        </p:txBody>
      </p:sp>
      <p:pic>
        <p:nvPicPr>
          <p:cNvPr id="2050" name="Picture 2" descr="Image result for laughing&quot;">
            <a:extLst>
              <a:ext uri="{FF2B5EF4-FFF2-40B4-BE49-F238E27FC236}">
                <a16:creationId xmlns:a16="http://schemas.microsoft.com/office/drawing/2014/main" id="{89FFF4FA-7703-49A1-A2EF-A7728A86E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28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C369-810E-4254-BD4A-3D26E9860690}"/>
              </a:ext>
            </a:extLst>
          </p:cNvPr>
          <p:cNvSpPr>
            <a:spLocks noGrp="1"/>
          </p:cNvSpPr>
          <p:nvPr>
            <p:ph type="title"/>
          </p:nvPr>
        </p:nvSpPr>
        <p:spPr/>
        <p:txBody>
          <a:bodyPr/>
          <a:lstStyle/>
          <a:p>
            <a:r>
              <a:rPr lang="en-US" dirty="0"/>
              <a:t>“Opioid Epidemic</a:t>
            </a:r>
            <a:r>
              <a:rPr lang="en-US" baseline="30000" dirty="0"/>
              <a:t>2</a:t>
            </a:r>
            <a:r>
              <a:rPr lang="en-US" dirty="0"/>
              <a:t>”</a:t>
            </a:r>
          </a:p>
        </p:txBody>
      </p:sp>
      <p:sp>
        <p:nvSpPr>
          <p:cNvPr id="3" name="Content Placeholder 2">
            <a:extLst>
              <a:ext uri="{FF2B5EF4-FFF2-40B4-BE49-F238E27FC236}">
                <a16:creationId xmlns:a16="http://schemas.microsoft.com/office/drawing/2014/main" id="{2BF14AF8-08D4-491A-9A5C-9B5E47A67F8D}"/>
              </a:ext>
            </a:extLst>
          </p:cNvPr>
          <p:cNvSpPr>
            <a:spLocks noGrp="1"/>
          </p:cNvSpPr>
          <p:nvPr>
            <p:ph idx="1"/>
          </p:nvPr>
        </p:nvSpPr>
        <p:spPr>
          <a:xfrm>
            <a:off x="1484311" y="2123660"/>
            <a:ext cx="10018713" cy="3124201"/>
          </a:xfrm>
        </p:spPr>
        <p:txBody>
          <a:bodyPr/>
          <a:lstStyle/>
          <a:p>
            <a:r>
              <a:rPr lang="en-US" dirty="0"/>
              <a:t>CDC Overdose Data to Action (OD2A)</a:t>
            </a:r>
          </a:p>
          <a:p>
            <a:pPr lvl="1"/>
            <a:r>
              <a:rPr lang="en-US" dirty="0"/>
              <a:t>3 year initiative beginning from September 2019</a:t>
            </a:r>
          </a:p>
          <a:p>
            <a:pPr lvl="1"/>
            <a:r>
              <a:rPr lang="en-US" dirty="0"/>
              <a:t>Non-specific terminology including “improved surveillance,” “data driven prevention initiative,” etc.</a:t>
            </a:r>
          </a:p>
          <a:p>
            <a:pPr lvl="1"/>
            <a:r>
              <a:rPr lang="en-US" dirty="0"/>
              <a:t>Unfortunately, many retrospective elements that may end up more punitive than preventative</a:t>
            </a:r>
          </a:p>
          <a:p>
            <a:r>
              <a:rPr lang="en-US" dirty="0"/>
              <a:t>PDMP</a:t>
            </a:r>
          </a:p>
        </p:txBody>
      </p:sp>
      <p:pic>
        <p:nvPicPr>
          <p:cNvPr id="4" name="Picture 4" descr="Image result for cdc">
            <a:extLst>
              <a:ext uri="{FF2B5EF4-FFF2-40B4-BE49-F238E27FC236}">
                <a16:creationId xmlns:a16="http://schemas.microsoft.com/office/drawing/2014/main" id="{B560F568-1357-4A1B-B55E-FE53F2BA8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467" y="5080139"/>
            <a:ext cx="24384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5184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64D2-08FD-4144-83F1-EDD2922222E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17B3B45-E3ED-4BD5-9164-E21F51F5C735}"/>
              </a:ext>
            </a:extLst>
          </p:cNvPr>
          <p:cNvSpPr>
            <a:spLocks noGrp="1"/>
          </p:cNvSpPr>
          <p:nvPr>
            <p:ph idx="1"/>
          </p:nvPr>
        </p:nvSpPr>
        <p:spPr>
          <a:xfrm>
            <a:off x="1484310" y="2078934"/>
            <a:ext cx="10018713" cy="3124201"/>
          </a:xfrm>
        </p:spPr>
        <p:txBody>
          <a:bodyPr>
            <a:normAutofit fontScale="92500" lnSpcReduction="10000"/>
          </a:bodyPr>
          <a:lstStyle/>
          <a:p>
            <a:r>
              <a:rPr lang="en-US" dirty="0"/>
              <a:t>Buprenorphine is NOT a “panacea,” nor a one-size-fits-all therapy</a:t>
            </a:r>
          </a:p>
          <a:p>
            <a:r>
              <a:rPr lang="en-US" dirty="0"/>
              <a:t>Buprenorphine is STILL an opioid</a:t>
            </a:r>
          </a:p>
          <a:p>
            <a:r>
              <a:rPr lang="en-US" dirty="0"/>
              <a:t>Buprenorphine STILL has certain qualities that conventional opioids share</a:t>
            </a:r>
          </a:p>
          <a:p>
            <a:r>
              <a:rPr lang="en-US" dirty="0"/>
              <a:t>Buprenorphine STILL has clinical limitations and pitfalls</a:t>
            </a:r>
          </a:p>
          <a:p>
            <a:r>
              <a:rPr lang="en-US" dirty="0"/>
              <a:t>Buprenorphine is not an ideal ACUTE pain therapy</a:t>
            </a:r>
          </a:p>
          <a:p>
            <a:r>
              <a:rPr lang="en-US" dirty="0"/>
              <a:t>Coverage still worse than for oral opioids</a:t>
            </a:r>
            <a:r>
              <a:rPr lang="en-US" baseline="30000" dirty="0"/>
              <a:t>32</a:t>
            </a:r>
          </a:p>
          <a:p>
            <a:pPr lvl="1"/>
            <a:r>
              <a:rPr lang="en-US" dirty="0"/>
              <a:t>Path of least resistance aka $$$ </a:t>
            </a:r>
          </a:p>
        </p:txBody>
      </p:sp>
      <p:sp>
        <p:nvSpPr>
          <p:cNvPr id="4" name="TextBox 3">
            <a:extLst>
              <a:ext uri="{FF2B5EF4-FFF2-40B4-BE49-F238E27FC236}">
                <a16:creationId xmlns:a16="http://schemas.microsoft.com/office/drawing/2014/main" id="{6A18ECD4-6912-4D06-9143-2C55D01522C8}"/>
              </a:ext>
            </a:extLst>
          </p:cNvPr>
          <p:cNvSpPr txBox="1"/>
          <p:nvPr/>
        </p:nvSpPr>
        <p:spPr>
          <a:xfrm>
            <a:off x="4996070" y="5402758"/>
            <a:ext cx="4479234" cy="769441"/>
          </a:xfrm>
          <a:prstGeom prst="rect">
            <a:avLst/>
          </a:prstGeom>
          <a:noFill/>
        </p:spPr>
        <p:txBody>
          <a:bodyPr wrap="square" rtlCol="0">
            <a:spAutoFit/>
          </a:bodyPr>
          <a:lstStyle/>
          <a:p>
            <a:r>
              <a:rPr lang="en-US" sz="4400" b="1" dirty="0">
                <a:solidFill>
                  <a:srgbClr val="0070C0"/>
                </a:solidFill>
              </a:rPr>
              <a:t>HOWEVER…</a:t>
            </a:r>
          </a:p>
        </p:txBody>
      </p:sp>
    </p:spTree>
    <p:extLst>
      <p:ext uri="{BB962C8B-B14F-4D97-AF65-F5344CB8AC3E}">
        <p14:creationId xmlns:p14="http://schemas.microsoft.com/office/powerpoint/2010/main" val="400716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64D2-08FD-4144-83F1-EDD2922222E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217B3B45-E3ED-4BD5-9164-E21F51F5C735}"/>
              </a:ext>
            </a:extLst>
          </p:cNvPr>
          <p:cNvSpPr>
            <a:spLocks noGrp="1"/>
          </p:cNvSpPr>
          <p:nvPr>
            <p:ph idx="1"/>
          </p:nvPr>
        </p:nvSpPr>
        <p:spPr>
          <a:xfrm>
            <a:off x="1484311" y="2857501"/>
            <a:ext cx="10018713" cy="3124201"/>
          </a:xfrm>
        </p:spPr>
        <p:txBody>
          <a:bodyPr>
            <a:normAutofit fontScale="92500" lnSpcReduction="20000"/>
          </a:bodyPr>
          <a:lstStyle/>
          <a:p>
            <a:r>
              <a:rPr lang="en-US" dirty="0"/>
              <a:t>If chronic opioid therapy is adjudged to be indicated, buprenorphine is a GREAT option</a:t>
            </a:r>
          </a:p>
          <a:p>
            <a:r>
              <a:rPr lang="en-US" dirty="0"/>
              <a:t>If your patient has common medical co-morbidities, buprenorphine MAY likely be the safer option</a:t>
            </a:r>
          </a:p>
          <a:p>
            <a:r>
              <a:rPr lang="en-US" dirty="0"/>
              <a:t>Buprenorphine CAN work for both opioid-naïve as well as chronic opioid patients</a:t>
            </a:r>
          </a:p>
          <a:p>
            <a:r>
              <a:rPr lang="en-US" dirty="0"/>
              <a:t>Converting chronic opioid patients is not complex and should not be intimidating</a:t>
            </a:r>
          </a:p>
          <a:p>
            <a:r>
              <a:rPr lang="en-US" dirty="0"/>
              <a:t>Buprenorphine commonly offers a FRACTION of the risk as well as EQUAL analgesia in addition to supplemental benefits</a:t>
            </a:r>
          </a:p>
          <a:p>
            <a:endParaRPr lang="en-US" dirty="0"/>
          </a:p>
          <a:p>
            <a:endParaRPr lang="en-US" dirty="0"/>
          </a:p>
        </p:txBody>
      </p:sp>
    </p:spTree>
    <p:extLst>
      <p:ext uri="{BB962C8B-B14F-4D97-AF65-F5344CB8AC3E}">
        <p14:creationId xmlns:p14="http://schemas.microsoft.com/office/powerpoint/2010/main" val="33904636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unny thumbs up">
            <a:extLst>
              <a:ext uri="{FF2B5EF4-FFF2-40B4-BE49-F238E27FC236}">
                <a16:creationId xmlns:a16="http://schemas.microsoft.com/office/drawing/2014/main" id="{9767420C-7F98-41A8-8E6D-D8C4D14D2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343" y="91776"/>
            <a:ext cx="10019752" cy="667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753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5F08-27B9-4893-AC94-8AC0C47DE1C4}"/>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2BB4BBF4-F347-4EBB-ABEA-51D8E4D8540D}"/>
              </a:ext>
            </a:extLst>
          </p:cNvPr>
          <p:cNvSpPr>
            <a:spLocks noGrp="1"/>
          </p:cNvSpPr>
          <p:nvPr>
            <p:ph idx="1"/>
          </p:nvPr>
        </p:nvSpPr>
        <p:spPr>
          <a:xfrm>
            <a:off x="1484311" y="1686339"/>
            <a:ext cx="10018713" cy="3124201"/>
          </a:xfrm>
        </p:spPr>
        <p:txBody>
          <a:bodyPr/>
          <a:lstStyle/>
          <a:p>
            <a:r>
              <a:rPr lang="en-US" dirty="0"/>
              <a:t>Dr. </a:t>
            </a:r>
            <a:r>
              <a:rPr lang="en-US" dirty="0" err="1"/>
              <a:t>Mancia</a:t>
            </a:r>
            <a:r>
              <a:rPr lang="en-US" dirty="0"/>
              <a:t> Ko, Pharm. D.</a:t>
            </a:r>
          </a:p>
        </p:txBody>
      </p:sp>
    </p:spTree>
    <p:extLst>
      <p:ext uri="{BB962C8B-B14F-4D97-AF65-F5344CB8AC3E}">
        <p14:creationId xmlns:p14="http://schemas.microsoft.com/office/powerpoint/2010/main" val="12807486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02FB-C1F1-44FF-AE81-8E26074C533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BE68D7F-39A0-40E3-B2DF-B2D43AA353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2" y="-2"/>
            <a:ext cx="12192001" cy="6917635"/>
          </a:xfrm>
        </p:spPr>
      </p:pic>
      <p:sp>
        <p:nvSpPr>
          <p:cNvPr id="6" name="TextBox 5">
            <a:extLst>
              <a:ext uri="{FF2B5EF4-FFF2-40B4-BE49-F238E27FC236}">
                <a16:creationId xmlns:a16="http://schemas.microsoft.com/office/drawing/2014/main" id="{31C03F80-E05A-4E62-9E24-9D230B7D15D6}"/>
              </a:ext>
            </a:extLst>
          </p:cNvPr>
          <p:cNvSpPr txBox="1"/>
          <p:nvPr/>
        </p:nvSpPr>
        <p:spPr>
          <a:xfrm>
            <a:off x="1736101" y="993913"/>
            <a:ext cx="8454819" cy="1077218"/>
          </a:xfrm>
          <a:prstGeom prst="rect">
            <a:avLst/>
          </a:prstGeom>
          <a:noFill/>
        </p:spPr>
        <p:txBody>
          <a:bodyPr wrap="square" rtlCol="0">
            <a:spAutoFit/>
          </a:bodyPr>
          <a:lstStyle/>
          <a:p>
            <a:pPr algn="ctr"/>
            <a:r>
              <a:rPr lang="en-US" sz="4400" dirty="0"/>
              <a:t>Questions?</a:t>
            </a:r>
          </a:p>
          <a:p>
            <a:pPr algn="ctr"/>
            <a:r>
              <a:rPr lang="en-US" sz="2000" dirty="0"/>
              <a:t>avellore@cpcmds.com</a:t>
            </a:r>
          </a:p>
        </p:txBody>
      </p:sp>
    </p:spTree>
    <p:extLst>
      <p:ext uri="{BB962C8B-B14F-4D97-AF65-F5344CB8AC3E}">
        <p14:creationId xmlns:p14="http://schemas.microsoft.com/office/powerpoint/2010/main" val="12234240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C489-72DD-44ED-8123-4171BE50D990}"/>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07196197-C600-43D4-B1D1-D021A18A41DC}"/>
              </a:ext>
            </a:extLst>
          </p:cNvPr>
          <p:cNvSpPr>
            <a:spLocks noGrp="1"/>
          </p:cNvSpPr>
          <p:nvPr>
            <p:ph idx="1"/>
          </p:nvPr>
        </p:nvSpPr>
        <p:spPr/>
        <p:txBody>
          <a:bodyPr>
            <a:normAutofit fontScale="40000" lnSpcReduction="20000"/>
          </a:bodyPr>
          <a:lstStyle/>
          <a:p>
            <a:pPr marL="457200" lvl="0" indent="-457200" fontAlgn="base">
              <a:buFont typeface="+mj-lt"/>
              <a:buAutoNum type="arabicPeriod"/>
            </a:pPr>
            <a:r>
              <a:rPr lang="en-US" b="1" dirty="0"/>
              <a:t>Centers for Disease Control.  “Opioid </a:t>
            </a:r>
            <a:r>
              <a:rPr lang="en-US" b="1" dirty="0" err="1"/>
              <a:t>Basics.”Available</a:t>
            </a:r>
            <a:r>
              <a:rPr lang="en-US" b="1" dirty="0"/>
              <a:t> at </a:t>
            </a:r>
            <a:r>
              <a:rPr lang="en-US" b="1" u="sng" dirty="0">
                <a:hlinkClick r:id="rId2"/>
              </a:rPr>
              <a:t>https://www.cdc.gov/drugoverdose/epidemic/index.html</a:t>
            </a:r>
            <a:endParaRPr lang="en-US" b="1" dirty="0"/>
          </a:p>
          <a:p>
            <a:pPr marL="457200" lvl="0" indent="-457200" fontAlgn="base">
              <a:buFont typeface="+mj-lt"/>
              <a:buAutoNum type="arabicPeriod"/>
            </a:pPr>
            <a:r>
              <a:rPr lang="en-US" b="1" dirty="0"/>
              <a:t>Centers for Disease Control.  Overdose Data to Action.  Available at </a:t>
            </a:r>
            <a:r>
              <a:rPr lang="en-US" b="1" u="sng" dirty="0">
                <a:hlinkClick r:id="rId3"/>
              </a:rPr>
              <a:t>https://www.cdc.gov/drugoverdose/OD2A/</a:t>
            </a:r>
            <a:endParaRPr lang="en-US" b="1" dirty="0"/>
          </a:p>
          <a:p>
            <a:pPr marL="457200" lvl="0" indent="-457200" fontAlgn="base">
              <a:buFont typeface="+mj-lt"/>
              <a:buAutoNum type="arabicPeriod"/>
            </a:pPr>
            <a:r>
              <a:rPr lang="en-US" b="1" dirty="0"/>
              <a:t>  Wide-ranging online data for epidemiologic research (WONDER). Atlanta, GA: CDC, National Center for Health Statistics; 2017. Available at </a:t>
            </a:r>
            <a:r>
              <a:rPr lang="en-US" b="1" u="sng" dirty="0">
                <a:hlinkClick r:id="rId4"/>
              </a:rPr>
              <a:t>http://wonder.cdc.gov</a:t>
            </a:r>
            <a:r>
              <a:rPr lang="en-US" b="1" dirty="0"/>
              <a:t>.</a:t>
            </a:r>
          </a:p>
          <a:p>
            <a:pPr marL="457200" indent="-457200" fontAlgn="base">
              <a:buFont typeface="+mj-lt"/>
              <a:buAutoNum type="arabicPeriod"/>
            </a:pPr>
            <a:r>
              <a:rPr lang="en-US" b="1" dirty="0"/>
              <a:t>4.   Department of Health and Human Services.  “5-Point Strategy to Combat the Opioid Crisis” Available at </a:t>
            </a:r>
            <a:r>
              <a:rPr lang="en-US" b="1" u="sng" dirty="0">
                <a:hlinkClick r:id="rId5"/>
              </a:rPr>
              <a:t>https://www.hhs.gov/opioids/about-the-epidemic/hhs-response/index.html</a:t>
            </a:r>
            <a:endParaRPr lang="en-US" b="1" dirty="0"/>
          </a:p>
          <a:p>
            <a:pPr marL="0" indent="0" fontAlgn="base">
              <a:buNone/>
            </a:pPr>
            <a:r>
              <a:rPr lang="en-US" b="1" dirty="0"/>
              <a:t> 	4a.  HHS Pain Management Best Practices Inter-Agency Task Force Report – Updates, Gaps, Inconsistencies, and Recommendations. May 2019. Available at 	</a:t>
            </a:r>
            <a:r>
              <a:rPr lang="en-US" b="1" u="sng" dirty="0">
                <a:hlinkClick r:id="rId6"/>
              </a:rPr>
              <a:t>https://www.hhs.gov/sites/default/files/pmtf-final-report-2019-05-23.pdf</a:t>
            </a:r>
            <a:endParaRPr lang="en-US" b="1" dirty="0"/>
          </a:p>
          <a:p>
            <a:pPr marL="457200" lvl="0" indent="-457200" fontAlgn="base">
              <a:buFont typeface="+mj-lt"/>
              <a:buAutoNum type="arabicPeriod" startAt="5"/>
            </a:pPr>
            <a:r>
              <a:rPr lang="en-US" b="1" dirty="0"/>
              <a:t>5.Davis MP. Twelve reasons for considering buprenorphine as a frontline analgesic in the management of pain. J Support Oncol. 2012;10(6):209–19. [PubMed: 22809652] </a:t>
            </a:r>
          </a:p>
          <a:p>
            <a:pPr marL="457200" lvl="0" indent="-457200" fontAlgn="base">
              <a:buFont typeface="+mj-lt"/>
              <a:buAutoNum type="arabicPeriod" startAt="5"/>
            </a:pPr>
            <a:r>
              <a:rPr lang="en-US" b="1" dirty="0"/>
              <a:t>Davis MP. Treating Chronic Pain: An Overview of Clinical Studies Centered on the Buprenorphine Option. </a:t>
            </a:r>
            <a:r>
              <a:rPr lang="pl-PL" b="1" dirty="0"/>
              <a:t>Drugs . 2018 August ; 78(12): 1211–1228. doi:10.1007/s40265-018-0953-z</a:t>
            </a:r>
            <a:endParaRPr lang="en-US" b="1" dirty="0"/>
          </a:p>
          <a:p>
            <a:pPr marL="457200" lvl="0" indent="-457200" fontAlgn="base">
              <a:buFont typeface="+mj-lt"/>
              <a:buAutoNum type="arabicPeriod" startAt="5"/>
            </a:pPr>
            <a:r>
              <a:rPr lang="en-US" b="1" dirty="0" err="1"/>
              <a:t>Jasinski</a:t>
            </a:r>
            <a:r>
              <a:rPr lang="en-US" b="1" dirty="0"/>
              <a:t> DR, </a:t>
            </a:r>
            <a:r>
              <a:rPr lang="en-US" b="1" dirty="0" err="1"/>
              <a:t>Pevnick</a:t>
            </a:r>
            <a:r>
              <a:rPr lang="en-US" b="1" dirty="0"/>
              <a:t> JS, and Griffith JD. Human Pharmacology and Abuse Potential of the Analgesic Buprenorphine - A Potential Agent for Treating Narcotic Addiction </a:t>
            </a:r>
            <a:r>
              <a:rPr lang="pl-PL" b="1" i="1" dirty="0"/>
              <a:t>Arch Gen Psychiatry. </a:t>
            </a:r>
            <a:r>
              <a:rPr lang="pl-PL" b="1" dirty="0"/>
              <a:t>1978;35(4):501-516. doi:10.1001/archpsyc.1978.01770280111012</a:t>
            </a:r>
            <a:endParaRPr lang="en-US" b="1" dirty="0"/>
          </a:p>
          <a:p>
            <a:pPr marL="457200" lvl="0" indent="-457200" fontAlgn="base">
              <a:buFont typeface="+mj-lt"/>
              <a:buAutoNum type="arabicPeriod" startAt="5"/>
            </a:pPr>
            <a:r>
              <a:rPr lang="en-US" b="1" dirty="0"/>
              <a:t>Feng, Y et al.  Current Research on Opioid Receptor Function.  </a:t>
            </a:r>
            <a:r>
              <a:rPr lang="en-US" b="1" dirty="0" err="1"/>
              <a:t>Curr</a:t>
            </a:r>
            <a:r>
              <a:rPr lang="en-US" b="1" dirty="0"/>
              <a:t> Drug Targets.  2012 February; 13(2): 230-246  </a:t>
            </a:r>
          </a:p>
          <a:p>
            <a:pPr marL="457200" lvl="0" indent="-457200" fontAlgn="base">
              <a:buFont typeface="+mj-lt"/>
              <a:buAutoNum type="arabicPeriod" startAt="5"/>
            </a:pPr>
            <a:r>
              <a:rPr lang="en-US" b="1" dirty="0"/>
              <a:t>Helm II et al. Opioid Antagonists, Partial Agonists, and Agonists/Antagonists: The Role of Office Based Detoxification.  Pain Physician 2008; 11:225-235.</a:t>
            </a:r>
          </a:p>
          <a:p>
            <a:pPr marL="457200" lvl="0" indent="-457200" fontAlgn="base">
              <a:buFont typeface="+mj-lt"/>
              <a:buAutoNum type="arabicPeriod" startAt="5"/>
            </a:pPr>
            <a:r>
              <a:rPr lang="en-US" b="1" dirty="0"/>
              <a:t>Negus, SS et al.  Delta opioid antagonist effects of buprenorphine in rhesus monkeys.  Behavioral Pharmacology.  2002 Nov 13(7):557-70.</a:t>
            </a:r>
          </a:p>
        </p:txBody>
      </p:sp>
    </p:spTree>
    <p:extLst>
      <p:ext uri="{BB962C8B-B14F-4D97-AF65-F5344CB8AC3E}">
        <p14:creationId xmlns:p14="http://schemas.microsoft.com/office/powerpoint/2010/main" val="38256019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C489-72DD-44ED-8123-4171BE50D990}"/>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2CE25391-5A07-4550-B5C4-45B6C2A4388A}"/>
              </a:ext>
            </a:extLst>
          </p:cNvPr>
          <p:cNvSpPr>
            <a:spLocks noGrp="1"/>
          </p:cNvSpPr>
          <p:nvPr>
            <p:ph idx="1"/>
          </p:nvPr>
        </p:nvSpPr>
        <p:spPr/>
        <p:txBody>
          <a:bodyPr>
            <a:normAutofit fontScale="47500" lnSpcReduction="20000"/>
          </a:bodyPr>
          <a:lstStyle/>
          <a:p>
            <a:pPr marL="457200" lvl="0" indent="-457200" fontAlgn="base">
              <a:buFont typeface="+mj-lt"/>
              <a:buAutoNum type="arabicPeriod" startAt="11"/>
            </a:pPr>
            <a:r>
              <a:rPr lang="en-US" b="1" dirty="0" err="1"/>
              <a:t>Lutfy</a:t>
            </a:r>
            <a:r>
              <a:rPr lang="en-US" b="1" dirty="0"/>
              <a:t> K, and Cowan A.  Buprenorphine: A Unique Drug with Complex Pharmacology.  Current Neuropharmacology.  2004 October; 2(4): 395-402.  </a:t>
            </a:r>
          </a:p>
          <a:p>
            <a:pPr marL="457200" lvl="0" indent="-457200" fontAlgn="base">
              <a:buFont typeface="+mj-lt"/>
              <a:buAutoNum type="arabicPeriod" startAt="11"/>
            </a:pPr>
            <a:r>
              <a:rPr lang="en-US" b="1" dirty="0"/>
              <a:t>Falcon, E et al.  Antidepressant-like Effects of Buprenorphine are Mediated by Kappa Opioid Receptors.  Neuropharmacology (2016) 41, 2344-2351.  </a:t>
            </a:r>
          </a:p>
          <a:p>
            <a:pPr marL="457200" lvl="0" indent="-457200" fontAlgn="base">
              <a:buFont typeface="+mj-lt"/>
              <a:buAutoNum type="arabicPeriod" startAt="11"/>
            </a:pPr>
            <a:r>
              <a:rPr lang="en-US" b="1" dirty="0"/>
              <a:t>Walsh, SL et al.  Clinical pharmacology of buprenorphine: ceiling effects at high doses. Clin </a:t>
            </a:r>
            <a:r>
              <a:rPr lang="en-US" b="1" dirty="0" err="1"/>
              <a:t>Pharmacol</a:t>
            </a:r>
            <a:r>
              <a:rPr lang="en-US" b="1" dirty="0"/>
              <a:t> </a:t>
            </a:r>
            <a:r>
              <a:rPr lang="en-US" b="1" dirty="0" err="1"/>
              <a:t>Ther</a:t>
            </a:r>
            <a:r>
              <a:rPr lang="en-US" b="1" dirty="0"/>
              <a:t>. 1994 May;55(5):569-80.</a:t>
            </a:r>
          </a:p>
          <a:p>
            <a:pPr marL="457200" lvl="0" indent="-457200" fontAlgn="base">
              <a:buFont typeface="+mj-lt"/>
              <a:buAutoNum type="arabicPeriod" startAt="11"/>
            </a:pPr>
            <a:r>
              <a:rPr lang="en-US" b="1" dirty="0"/>
              <a:t>Brown, SM et al. Buprenorphine Metabolites, Buprenorphine-3-glucuronide and Norbuprenorphine-3-glucuronide, Are Biologically Active. </a:t>
            </a:r>
            <a:r>
              <a:rPr lang="en-US" b="1" i="1" dirty="0"/>
              <a:t>Anesthesiology</a:t>
            </a:r>
            <a:r>
              <a:rPr lang="en-US" b="1" dirty="0"/>
              <a:t> 2011;115(6):1251-1260. </a:t>
            </a:r>
            <a:r>
              <a:rPr lang="en-US" b="1" dirty="0" err="1"/>
              <a:t>doi</a:t>
            </a:r>
            <a:r>
              <a:rPr lang="en-US" b="1" dirty="0"/>
              <a:t>: </a:t>
            </a:r>
            <a:r>
              <a:rPr lang="en-US" b="1" u="sng" dirty="0">
                <a:hlinkClick r:id="rId2"/>
              </a:rPr>
              <a:t>https://doi.org/10.1097/ALN.0b013e318238fea0</a:t>
            </a:r>
            <a:r>
              <a:rPr lang="en-US" b="1" dirty="0"/>
              <a:t>.</a:t>
            </a:r>
          </a:p>
          <a:p>
            <a:pPr marL="457200" lvl="0" indent="-457200" fontAlgn="base">
              <a:buFont typeface="+mj-lt"/>
              <a:buAutoNum type="arabicPeriod" startAt="11"/>
            </a:pPr>
            <a:r>
              <a:rPr lang="en-US" b="1" dirty="0"/>
              <a:t>Cone EJ et al. The metabolism and excretion of buprenorphine in humans.  Drug Metabolism and Disposition.  September 1984 12 (5) 577-581.</a:t>
            </a:r>
          </a:p>
          <a:p>
            <a:pPr marL="457200" lvl="0" indent="-457200" fontAlgn="base">
              <a:buFont typeface="+mj-lt"/>
              <a:buAutoNum type="arabicPeriod" startAt="11"/>
            </a:pPr>
            <a:r>
              <a:rPr lang="en-US" b="1" dirty="0"/>
              <a:t>Davison S. Clinical Pharmacology Considerations in Pain Management in Patients with Advanced Kidney Failure. June 2019, 14(6) 917-931.</a:t>
            </a:r>
            <a:r>
              <a:rPr lang="pt-BR" b="1" dirty="0"/>
              <a:t> DOI: https://doi.org/10.2215/CJN.05180418</a:t>
            </a:r>
            <a:endParaRPr lang="en-US" b="1" dirty="0"/>
          </a:p>
          <a:p>
            <a:pPr marL="457200" lvl="0" indent="-457200" fontAlgn="base">
              <a:buFont typeface="+mj-lt"/>
              <a:buAutoNum type="arabicPeriod" startAt="11"/>
            </a:pPr>
            <a:r>
              <a:rPr lang="en-US" b="1" dirty="0"/>
              <a:t>Tapering – Guidance and Tools.  Retrieved from Oregon Pain Guidance. </a:t>
            </a:r>
            <a:r>
              <a:rPr lang="en-US" b="1" u="sng" dirty="0">
                <a:hlinkClick r:id="rId3"/>
              </a:rPr>
              <a:t>https://www.oregonpainguidance.org/guideline/tapering/</a:t>
            </a:r>
            <a:endParaRPr lang="en-US" b="1" dirty="0"/>
          </a:p>
          <a:p>
            <a:pPr marL="457200" lvl="0" indent="-457200" fontAlgn="base">
              <a:buFont typeface="+mj-lt"/>
              <a:buAutoNum type="arabicPeriod" startAt="11"/>
            </a:pPr>
            <a:r>
              <a:rPr lang="en-US" b="1" dirty="0"/>
              <a:t>Khanna IK et al. Journal of Pain Research 2015:8 859–870</a:t>
            </a:r>
          </a:p>
          <a:p>
            <a:pPr marL="457200" lvl="0" indent="-457200" fontAlgn="base">
              <a:buFont typeface="+mj-lt"/>
              <a:buAutoNum type="arabicPeriod" startAt="11"/>
            </a:pPr>
            <a:r>
              <a:rPr lang="en-US" b="1" dirty="0"/>
              <a:t>Mendelson J, et al. Bioavailability of sublingual buprenorphine. </a:t>
            </a:r>
            <a:r>
              <a:rPr lang="en-US" b="1" u="sng" dirty="0">
                <a:hlinkClick r:id="rId4"/>
              </a:rPr>
              <a:t>J Clin </a:t>
            </a:r>
            <a:r>
              <a:rPr lang="en-US" b="1" u="sng" dirty="0" err="1">
                <a:hlinkClick r:id="rId4"/>
              </a:rPr>
              <a:t>Pharmacol</a:t>
            </a:r>
            <a:r>
              <a:rPr lang="en-US" b="1" u="sng" dirty="0">
                <a:hlinkClick r:id="rId4"/>
              </a:rPr>
              <a:t>.</a:t>
            </a:r>
            <a:r>
              <a:rPr lang="en-US" b="1" dirty="0"/>
              <a:t> 1997 Jan;37(1):31-7.</a:t>
            </a:r>
          </a:p>
          <a:p>
            <a:pPr marL="457200" lvl="0" indent="-457200" fontAlgn="base">
              <a:buFont typeface="+mj-lt"/>
              <a:buAutoNum type="arabicPeriod" startAt="11"/>
            </a:pPr>
            <a:r>
              <a:rPr lang="en-US" b="1" dirty="0"/>
              <a:t>Centers for Medicare and Medicaid Services: Opioid-Morphine Equivalents Conversion Factors.  August 2017. </a:t>
            </a:r>
            <a:r>
              <a:rPr lang="en-US" b="1" u="sng" dirty="0">
                <a:hlinkClick r:id="rId5"/>
              </a:rPr>
              <a:t>https://www.cms.gov/Medicare/Prescription-Drug-Coverage/PrescriptionDrugCovContra/Downloads/Opioid-Morphine-EQ-Conversion-Factors-Aug-2017.pdf</a:t>
            </a:r>
            <a:endParaRPr lang="en-US" b="1" dirty="0"/>
          </a:p>
          <a:p>
            <a:endParaRPr lang="en-US" dirty="0"/>
          </a:p>
        </p:txBody>
      </p:sp>
    </p:spTree>
    <p:extLst>
      <p:ext uri="{BB962C8B-B14F-4D97-AF65-F5344CB8AC3E}">
        <p14:creationId xmlns:p14="http://schemas.microsoft.com/office/powerpoint/2010/main" val="19236253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C489-72DD-44ED-8123-4171BE50D990}"/>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2CE25391-5A07-4550-B5C4-45B6C2A4388A}"/>
              </a:ext>
            </a:extLst>
          </p:cNvPr>
          <p:cNvSpPr>
            <a:spLocks noGrp="1"/>
          </p:cNvSpPr>
          <p:nvPr>
            <p:ph idx="1"/>
          </p:nvPr>
        </p:nvSpPr>
        <p:spPr>
          <a:xfrm>
            <a:off x="1802363" y="2151819"/>
            <a:ext cx="10164351" cy="4191001"/>
          </a:xfrm>
        </p:spPr>
        <p:txBody>
          <a:bodyPr>
            <a:noAutofit/>
          </a:bodyPr>
          <a:lstStyle/>
          <a:p>
            <a:pPr marL="457200" lvl="0" indent="-457200" fontAlgn="base">
              <a:buFont typeface="+mj-lt"/>
              <a:buAutoNum type="arabicPeriod" startAt="21"/>
            </a:pPr>
            <a:r>
              <a:rPr lang="en-US" sz="1000" b="1" dirty="0"/>
              <a:t>Centers for Medicare and Medicaid Services: Opioid-Morphine Equivalents Conversion Factors.  February 2018. </a:t>
            </a:r>
            <a:r>
              <a:rPr lang="en-US" sz="1000" b="1" u="sng" dirty="0">
                <a:hlinkClick r:id="rId2"/>
              </a:rPr>
              <a:t>https://www.cms.gov/Medicare/Prescription-Drug-Coverage/PrescriptionDrugCovContra/Downloads/Oral-MME-CFs-vFeb-2018.pdf</a:t>
            </a:r>
            <a:endParaRPr lang="en-US" sz="1000" b="1" dirty="0"/>
          </a:p>
          <a:p>
            <a:pPr marL="457200" lvl="0" indent="-457200" fontAlgn="base">
              <a:buFont typeface="+mj-lt"/>
              <a:buAutoNum type="arabicPeriod" startAt="21"/>
            </a:pPr>
            <a:r>
              <a:rPr lang="en-US" sz="1000" b="1" dirty="0"/>
              <a:t>Webster, L et al.  Evaluation of the Tolerability of Switching Patients on Chronic Full µ-Opioid Agonist Therapy to Buccal Buprenorphine.  Pain Medicine 2016; 17: 899-907.  </a:t>
            </a:r>
            <a:r>
              <a:rPr lang="en-US" sz="1000" b="1" dirty="0" err="1"/>
              <a:t>doi</a:t>
            </a:r>
            <a:r>
              <a:rPr lang="en-US" sz="1000" b="1" dirty="0"/>
              <a:t>: 10.1093/pm/pnv110</a:t>
            </a:r>
          </a:p>
          <a:p>
            <a:pPr marL="457200" lvl="0" indent="-457200" fontAlgn="base">
              <a:buFont typeface="+mj-lt"/>
              <a:buAutoNum type="arabicPeriod" startAt="21"/>
            </a:pPr>
            <a:r>
              <a:rPr lang="en-US" sz="1000" b="1" dirty="0"/>
              <a:t>Cicero TJ, Ellis MS, and </a:t>
            </a:r>
            <a:r>
              <a:rPr lang="en-US" sz="1000" b="1" dirty="0" err="1"/>
              <a:t>Chilcoat</a:t>
            </a:r>
            <a:r>
              <a:rPr lang="en-US" sz="1000" b="1" dirty="0"/>
              <a:t> HD.  Understanding the use of diverted buprenorphine.  Drug and Alcohol Dependence 193 (2018) 117-123.  https://doi.org/10.1016/j.drugalcdep.2018.09.007</a:t>
            </a:r>
          </a:p>
          <a:p>
            <a:pPr marL="457200" lvl="0" indent="-457200" fontAlgn="base">
              <a:buFont typeface="+mj-lt"/>
              <a:buAutoNum type="arabicPeriod" startAt="21"/>
            </a:pPr>
            <a:r>
              <a:rPr lang="en-US" sz="1000" b="1" dirty="0" err="1"/>
              <a:t>Bazazi,A.R</a:t>
            </a:r>
            <a:r>
              <a:rPr lang="en-US" sz="1000" b="1" dirty="0"/>
              <a:t>., </a:t>
            </a:r>
            <a:r>
              <a:rPr lang="en-US" sz="1000" b="1" dirty="0" err="1"/>
              <a:t>Yokell,M</a:t>
            </a:r>
            <a:r>
              <a:rPr lang="en-US" sz="1000" b="1" dirty="0"/>
              <a:t>., </a:t>
            </a:r>
            <a:r>
              <a:rPr lang="en-US" sz="1000" b="1" dirty="0" err="1"/>
              <a:t>Fu,J.J</a:t>
            </a:r>
            <a:r>
              <a:rPr lang="en-US" sz="1000" b="1" dirty="0"/>
              <a:t>., </a:t>
            </a:r>
            <a:r>
              <a:rPr lang="en-US" sz="1000" b="1" dirty="0" err="1"/>
              <a:t>Rich,J.D</a:t>
            </a:r>
            <a:r>
              <a:rPr lang="en-US" sz="1000" b="1" dirty="0"/>
              <a:t>., </a:t>
            </a:r>
            <a:r>
              <a:rPr lang="en-US" sz="1000" b="1" dirty="0" err="1"/>
              <a:t>Zaller,N.D</a:t>
            </a:r>
            <a:r>
              <a:rPr lang="en-US" sz="1000" b="1" dirty="0"/>
              <a:t>.  2011. Illicit use of buprenorphine/naloxone among injecting and noninjecting opioid users. Journal of Addiction Medicine.5, 175–180.</a:t>
            </a:r>
          </a:p>
          <a:p>
            <a:pPr marL="457200" lvl="0" indent="-457200" fontAlgn="base">
              <a:buFont typeface="+mj-lt"/>
              <a:buAutoNum type="arabicPeriod" startAt="21"/>
            </a:pPr>
            <a:r>
              <a:rPr lang="en-US" sz="1000" b="1" dirty="0"/>
              <a:t>Louie et al. BMC Family Practice (2019) 20:157 https://doi.org/10.1186/s-12875-019-1047-z</a:t>
            </a:r>
          </a:p>
          <a:p>
            <a:pPr marL="457200" lvl="0" indent="-457200" fontAlgn="base">
              <a:buFont typeface="+mj-lt"/>
              <a:buAutoNum type="arabicPeriod" startAt="21"/>
            </a:pPr>
            <a:r>
              <a:rPr lang="en-US" sz="1000" b="1" dirty="0"/>
              <a:t>Jones CM, </a:t>
            </a:r>
            <a:r>
              <a:rPr lang="en-US" sz="1000" b="1" dirty="0" err="1"/>
              <a:t>Campopiano</a:t>
            </a:r>
            <a:r>
              <a:rPr lang="en-US" sz="1000" b="1" dirty="0"/>
              <a:t> M, Baldwin G, McCance-Katz EF. National and state treatment need and capacity for opioid agonist medication-assisted treatment. Am J Public Health. 2015;105(8):e55–63.</a:t>
            </a:r>
          </a:p>
          <a:p>
            <a:pPr marL="457200" lvl="0" indent="-457200" fontAlgn="base">
              <a:buFont typeface="+mj-lt"/>
              <a:buAutoNum type="arabicPeriod" startAt="21"/>
            </a:pPr>
            <a:r>
              <a:rPr lang="en-US" sz="1000" b="1" dirty="0"/>
              <a:t>MAT Statutes, Regulations, and Guidelines. </a:t>
            </a:r>
            <a:r>
              <a:rPr lang="en-US" sz="1000" b="1" u="sng" dirty="0">
                <a:hlinkClick r:id="rId3"/>
              </a:rPr>
              <a:t>https://www.samhsa.gov/medication-assisted-treatment/statutes-regulations-guidelines</a:t>
            </a:r>
            <a:endParaRPr lang="en-US" sz="1000" b="1" dirty="0"/>
          </a:p>
          <a:p>
            <a:pPr marL="457200" lvl="0" indent="-457200" fontAlgn="base">
              <a:buFont typeface="+mj-lt"/>
              <a:buAutoNum type="arabicPeriod" startAt="21"/>
            </a:pPr>
            <a:r>
              <a:rPr lang="en-US" sz="1000" b="1" dirty="0"/>
              <a:t>Poole, SA et al.  The Presence or Absence of QTc Prolongation in Buprenorphine-Naloxone Among Youth with Opioid Dependence. J Addict Med. 2016 February ; 10(1): 26–33.</a:t>
            </a:r>
          </a:p>
          <a:p>
            <a:pPr marL="457200" lvl="0" indent="-457200" fontAlgn="base">
              <a:buFont typeface="+mj-lt"/>
              <a:buAutoNum type="arabicPeriod" startAt="21"/>
            </a:pPr>
            <a:r>
              <a:rPr lang="en-US" sz="1000" b="1" dirty="0"/>
              <a:t>Fareed A. Comparison of QTc interval prolongation for patients in methadone versus buprenorphine maintenance treatment: a 5-year follow-up. J Addict Dis. 2013;32(3):244-51.</a:t>
            </a:r>
          </a:p>
          <a:p>
            <a:pPr marL="457200" lvl="0" indent="-457200" fontAlgn="base">
              <a:buFont typeface="+mj-lt"/>
              <a:buAutoNum type="arabicPeriod" startAt="21"/>
            </a:pPr>
            <a:r>
              <a:rPr lang="en-US" sz="1000" b="1" dirty="0"/>
              <a:t>Welsh C and Valadez-Meltzer A.  Buprenorphine: A (Relatively) New Treatment For Opioid Dependence.  Psychiatry December 2005:29-39.</a:t>
            </a:r>
          </a:p>
          <a:p>
            <a:pPr marL="457200" lvl="0" indent="-457200" fontAlgn="base">
              <a:buFont typeface="+mj-lt"/>
              <a:buAutoNum type="arabicPeriod" startAt="21"/>
            </a:pPr>
            <a:r>
              <a:rPr lang="en-US" sz="1000" b="1" dirty="0"/>
              <a:t>McCance-Katz EF, Sullivan LE, </a:t>
            </a:r>
            <a:r>
              <a:rPr lang="en-US" sz="1000" b="1" dirty="0" err="1"/>
              <a:t>Nallani</a:t>
            </a:r>
            <a:r>
              <a:rPr lang="en-US" sz="1000" b="1" dirty="0"/>
              <a:t> S.  Drug interactions of clinical importance among the opioids, methadone and buprenorphine, and other frequently prescribed medications: a review.  Am J Addict. 2010 Jan-Feb; 19(1):4-16.</a:t>
            </a:r>
          </a:p>
          <a:p>
            <a:pPr marL="457200" lvl="0" indent="-457200" fontAlgn="base">
              <a:buFont typeface="+mj-lt"/>
              <a:buAutoNum type="arabicPeriod" startAt="21"/>
            </a:pPr>
            <a:r>
              <a:rPr lang="en-US" sz="1000" b="1" dirty="0"/>
              <a:t> Fishman, MA et al.  Limited Access to On-Label Formulations of Buprenorphine for Chronic Pain as Compared with Conventional Opioids. </a:t>
            </a:r>
            <a:r>
              <a:rPr lang="en-US" sz="1000" b="1" i="1" dirty="0"/>
              <a:t>Pain Medicine,</a:t>
            </a:r>
            <a:r>
              <a:rPr lang="en-US" sz="1000" b="1" dirty="0"/>
              <a:t> 7 November 2019, </a:t>
            </a:r>
            <a:r>
              <a:rPr lang="en-US" sz="1000" b="1" u="sng" dirty="0">
                <a:hlinkClick r:id="rId4"/>
              </a:rPr>
              <a:t>https://doi.org/10.1093/pm/pnz197</a:t>
            </a:r>
            <a:endParaRPr lang="en-US" sz="1000" b="1" dirty="0"/>
          </a:p>
          <a:p>
            <a:pPr marL="457200" indent="-457200">
              <a:buFont typeface="+mj-lt"/>
              <a:buAutoNum type="arabicPeriod" startAt="21"/>
            </a:pPr>
            <a:r>
              <a:rPr lang="en-US" sz="1000" b="1" dirty="0"/>
              <a:t>Priestley, T et al.  Converting from Transdermal to Buccal Formulations of Buprenorphine: A Pharmacokinetic Meta-Model Simulation in Healthy Volunteers.  Pain Medicine</a:t>
            </a:r>
            <a:r>
              <a:rPr lang="en-US" sz="1000" b="1" i="1" dirty="0"/>
              <a:t>, Volume 19, Issue 10, October 2018, Pages 1988–1996, https://doi.org/10.1093/pm/pnx235 </a:t>
            </a:r>
            <a:endParaRPr lang="en-US" sz="1000" dirty="0"/>
          </a:p>
        </p:txBody>
      </p:sp>
    </p:spTree>
    <p:extLst>
      <p:ext uri="{BB962C8B-B14F-4D97-AF65-F5344CB8AC3E}">
        <p14:creationId xmlns:p14="http://schemas.microsoft.com/office/powerpoint/2010/main" val="16766356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EAD4-FBD2-4816-AA79-DA2E86646E26}"/>
              </a:ext>
            </a:extLst>
          </p:cNvPr>
          <p:cNvSpPr>
            <a:spLocks noGrp="1"/>
          </p:cNvSpPr>
          <p:nvPr>
            <p:ph type="title"/>
          </p:nvPr>
        </p:nvSpPr>
        <p:spPr/>
        <p:txBody>
          <a:bodyPr/>
          <a:lstStyle/>
          <a:p>
            <a:r>
              <a:rPr lang="en-US" dirty="0"/>
              <a:t>Image Citations</a:t>
            </a:r>
          </a:p>
        </p:txBody>
      </p:sp>
      <p:sp>
        <p:nvSpPr>
          <p:cNvPr id="3" name="Content Placeholder 2">
            <a:extLst>
              <a:ext uri="{FF2B5EF4-FFF2-40B4-BE49-F238E27FC236}">
                <a16:creationId xmlns:a16="http://schemas.microsoft.com/office/drawing/2014/main" id="{03C4E8B5-FD75-4381-94F7-017BB52DFC3C}"/>
              </a:ext>
            </a:extLst>
          </p:cNvPr>
          <p:cNvSpPr>
            <a:spLocks noGrp="1"/>
          </p:cNvSpPr>
          <p:nvPr>
            <p:ph idx="1"/>
          </p:nvPr>
        </p:nvSpPr>
        <p:spPr>
          <a:xfrm>
            <a:off x="1484310" y="4290390"/>
            <a:ext cx="10018713" cy="3124201"/>
          </a:xfrm>
        </p:spPr>
        <p:txBody>
          <a:bodyPr>
            <a:normAutofit fontScale="25000" lnSpcReduction="20000"/>
          </a:bodyPr>
          <a:lstStyle/>
          <a:p>
            <a:r>
              <a:rPr lang="en-US" sz="4000" dirty="0"/>
              <a:t>http://www.cdc.gov</a:t>
            </a:r>
          </a:p>
          <a:p>
            <a:r>
              <a:rPr lang="en-US" sz="4000" dirty="0"/>
              <a:t>https://www.cdc.gov/drugoverdose/images/epidemic/3WavesOfTheRiseInOpioidOverdoseDeaths-medium.png</a:t>
            </a:r>
          </a:p>
          <a:p>
            <a:r>
              <a:rPr lang="en-US" sz="4000" dirty="0"/>
              <a:t>https://www.nasa.gov%2Fmission_pages%2Fapollo%2Fapollo11.html&amp;psig=AOvVaw0krtl1SMH1KviMxSpopoZ1&amp;ust=1580941128118000&amp;source=images&amp;cd=vfe&amp;ved=0CAIQjRxqFwoTCIjUl-f2uOcCFQAAAAAdAAAAABAD</a:t>
            </a:r>
          </a:p>
          <a:p>
            <a:r>
              <a:rPr lang="en-US" sz="4000" dirty="0"/>
              <a:t>http://www.hhs.gov</a:t>
            </a:r>
          </a:p>
          <a:p>
            <a:r>
              <a:rPr lang="en-US" sz="4000" dirty="0"/>
              <a:t>https://pubchem.ncbi.nlm.nih.gov/image/imgsrv.fcgi?cid=644073&amp;t=l</a:t>
            </a:r>
          </a:p>
          <a:p>
            <a:r>
              <a:rPr lang="en-US" sz="4000" dirty="0"/>
              <a:t>https://cdn.rcsb.org/pdb101/motm/images/217-Opioid_Receptors-OpioidReceptorsJSmol.jpg</a:t>
            </a:r>
          </a:p>
          <a:p>
            <a:r>
              <a:rPr lang="en-US" sz="4000" dirty="0"/>
              <a:t>https://www.socialunderground.com%2F2018%2F09%2Fphysicists-solve-which-came-first-the-chicken-or-the-egg-riddle</a:t>
            </a:r>
          </a:p>
          <a:p>
            <a:r>
              <a:rPr lang="en-US" sz="4000" dirty="0"/>
              <a:t>https://d1yboe6750e2cu.cloudfront.net/i/69ba17029e17e21233045103d9599cc8c6e47d91</a:t>
            </a:r>
          </a:p>
          <a:p>
            <a:r>
              <a:rPr lang="en-US" sz="4000" dirty="0"/>
              <a:t>https://www.oregonpainguidance.org/wp-content/uploads/2019/10/Clinical_Pathway_for_Long_Term_Opioid_Therapy_Management_Oct_2019.pdf?x91687</a:t>
            </a:r>
          </a:p>
          <a:p>
            <a:r>
              <a:rPr lang="en-US" sz="4000" dirty="0"/>
              <a:t>https://visittheoregoncoast.com/img/flickr/2/12683206564.jpg</a:t>
            </a:r>
          </a:p>
          <a:p>
            <a:r>
              <a:rPr lang="en-US" sz="4000" dirty="0"/>
              <a:t>https://www.popsci.com%2Fstop-snoring%2F&amp;psig=AOvVaw1Ht3CG5n4CamK9Zr2aUzXi&amp;ust=1580518405805056</a:t>
            </a:r>
          </a:p>
          <a:p>
            <a:r>
              <a:rPr lang="en-US" sz="4000" dirty="0"/>
              <a:t>https://www.health24.com%2FMedical%2FConstipation%2FNews%2Fconstipation-how-a-simple-step-may-help-20171019&amp;psig=AOvVaw0f0K0muB0VqTl2UJdQBTav&amp;ust=1580519045498243</a:t>
            </a:r>
          </a:p>
          <a:p>
            <a:r>
              <a:rPr lang="en-US" sz="4000" dirty="0"/>
              <a:t>https://www.verywellhealth.com%2Ft-cells-2252171&amp;psig=AOvVaw36KL2V_49KSgYDkirQVNTD&amp;ust=1580519526626497</a:t>
            </a:r>
          </a:p>
          <a:p>
            <a:r>
              <a:rPr lang="en-US" sz="4000" dirty="0"/>
              <a:t>https://www.dailymail.co.uk%2Fsport%2Ffootball%2Farticle-2320606%2FDavid-Luiz-says-smile-Manchester-United-fans-calling-Sideshow-Bob.html&amp;psig=AOvVaw25pO6eS8Equsr8gGtiisNr&amp;ust=1580519895996435</a:t>
            </a:r>
          </a:p>
          <a:p>
            <a:r>
              <a:rPr lang="en-US" sz="4000" dirty="0"/>
              <a:t>https://www. Fengineering.eckovation.com%2Fprogramming-languages-develop-virtual-reality-apps%2F&amp;psig=AOvVaw3wVv6ltaMfQfJhpBXfcull&amp;ust=1580520137396746</a:t>
            </a:r>
          </a:p>
          <a:p>
            <a:r>
              <a:rPr lang="en-US" sz="4000" dirty="0"/>
              <a:t>https://cdn.hswstatic.com/gif/laughing-bonobo-360x240.jpg</a:t>
            </a:r>
          </a:p>
          <a:p>
            <a:r>
              <a:rPr lang="en-US" sz="4000" dirty="0"/>
              <a:t>https://i.imgflip.com/x55oa.jpg</a:t>
            </a:r>
          </a:p>
          <a:p>
            <a:r>
              <a:rPr lang="en-US" sz="4000" dirty="0"/>
              <a:t>https://www.medicalimages.com%2Fstock-photo-image-image9256060.html&amp;psig=AOvVaw1ezLNV-_90g9g_Un3BE7CF&amp;ust=1580431239100769</a:t>
            </a:r>
          </a:p>
          <a:p>
            <a:r>
              <a:rPr lang="en-US" sz="4000" dirty="0"/>
              <a:t>https://www.merckmanuals.com%2Fhome%2Fbone%2C-joint%2C-and-muscle-disorders%2Fhand-disorders%2Fswan-neck-deformity&amp;psig=AOvVaw2wiwVdqHs6BLr4iFLDdlby&amp;ust=1580430565220314</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solidFill>
                <a:srgbClr val="FF0000"/>
              </a:solidFill>
            </a:endParaRPr>
          </a:p>
          <a:p>
            <a:endParaRPr lang="en-US" dirty="0"/>
          </a:p>
        </p:txBody>
      </p:sp>
    </p:spTree>
    <p:extLst>
      <p:ext uri="{BB962C8B-B14F-4D97-AF65-F5344CB8AC3E}">
        <p14:creationId xmlns:p14="http://schemas.microsoft.com/office/powerpoint/2010/main" val="60441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C369-810E-4254-BD4A-3D26E9860690}"/>
              </a:ext>
            </a:extLst>
          </p:cNvPr>
          <p:cNvSpPr>
            <a:spLocks noGrp="1"/>
          </p:cNvSpPr>
          <p:nvPr>
            <p:ph type="title"/>
          </p:nvPr>
        </p:nvSpPr>
        <p:spPr/>
        <p:txBody>
          <a:bodyPr/>
          <a:lstStyle/>
          <a:p>
            <a:r>
              <a:rPr lang="en-US" dirty="0"/>
              <a:t>“Opioid Epidemic</a:t>
            </a:r>
            <a:r>
              <a:rPr lang="en-US" baseline="42000" dirty="0"/>
              <a:t>4</a:t>
            </a:r>
            <a:r>
              <a:rPr lang="en-US" dirty="0"/>
              <a:t>”</a:t>
            </a:r>
          </a:p>
        </p:txBody>
      </p:sp>
      <p:sp>
        <p:nvSpPr>
          <p:cNvPr id="3" name="Content Placeholder 2">
            <a:extLst>
              <a:ext uri="{FF2B5EF4-FFF2-40B4-BE49-F238E27FC236}">
                <a16:creationId xmlns:a16="http://schemas.microsoft.com/office/drawing/2014/main" id="{2BF14AF8-08D4-491A-9A5C-9B5E47A67F8D}"/>
              </a:ext>
            </a:extLst>
          </p:cNvPr>
          <p:cNvSpPr>
            <a:spLocks noGrp="1"/>
          </p:cNvSpPr>
          <p:nvPr>
            <p:ph idx="1"/>
          </p:nvPr>
        </p:nvSpPr>
        <p:spPr>
          <a:xfrm>
            <a:off x="1484309" y="2239617"/>
            <a:ext cx="10151099" cy="4618383"/>
          </a:xfrm>
        </p:spPr>
        <p:txBody>
          <a:bodyPr>
            <a:normAutofit lnSpcReduction="10000"/>
          </a:bodyPr>
          <a:lstStyle/>
          <a:p>
            <a:r>
              <a:rPr lang="en-US" sz="3300" dirty="0"/>
              <a:t>Department of Health and Human Services five-point strategy:</a:t>
            </a:r>
          </a:p>
          <a:p>
            <a:pPr lvl="1"/>
            <a:r>
              <a:rPr lang="en-US" dirty="0"/>
              <a:t>Access: Better Prevention, Treatment, and Recovery Services</a:t>
            </a:r>
          </a:p>
          <a:p>
            <a:pPr lvl="2"/>
            <a:r>
              <a:rPr lang="en-US" dirty="0"/>
              <a:t>$800 million in grants in 2017</a:t>
            </a:r>
          </a:p>
          <a:p>
            <a:pPr lvl="1"/>
            <a:r>
              <a:rPr lang="en-US" dirty="0"/>
              <a:t>Data:  Better Data on the Epidemic</a:t>
            </a:r>
          </a:p>
          <a:p>
            <a:pPr lvl="1"/>
            <a:r>
              <a:rPr lang="en-US" dirty="0"/>
              <a:t>Pain:  Better Pain Management</a:t>
            </a:r>
          </a:p>
          <a:p>
            <a:pPr lvl="2"/>
            <a:r>
              <a:rPr lang="en-US" dirty="0"/>
              <a:t>Payments, Prescribing Guidelines</a:t>
            </a:r>
          </a:p>
          <a:p>
            <a:pPr lvl="1"/>
            <a:r>
              <a:rPr lang="en-US" dirty="0"/>
              <a:t>Overdoses: Better Targeting of Overdose Reversing Drugs</a:t>
            </a:r>
          </a:p>
          <a:p>
            <a:pPr lvl="2"/>
            <a:r>
              <a:rPr lang="en-US" dirty="0"/>
              <a:t>2019 budget: $74 million</a:t>
            </a:r>
          </a:p>
          <a:p>
            <a:pPr lvl="1"/>
            <a:r>
              <a:rPr lang="en-US" dirty="0"/>
              <a:t>Research: Better Research on Pain and Addiction</a:t>
            </a:r>
          </a:p>
          <a:p>
            <a:pPr lvl="2"/>
            <a:r>
              <a:rPr lang="en-US" dirty="0"/>
              <a:t>???</a:t>
            </a:r>
          </a:p>
        </p:txBody>
      </p:sp>
      <p:pic>
        <p:nvPicPr>
          <p:cNvPr id="3074" name="Picture 2" descr="Image result for hhs">
            <a:extLst>
              <a:ext uri="{FF2B5EF4-FFF2-40B4-BE49-F238E27FC236}">
                <a16:creationId xmlns:a16="http://schemas.microsoft.com/office/drawing/2014/main" id="{78BF93C5-5D53-4EBD-BC08-DDFE22C8D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690" y="3886198"/>
            <a:ext cx="2319333" cy="231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94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2790</TotalTime>
  <Words>5077</Words>
  <Application>Microsoft Office PowerPoint</Application>
  <PresentationFormat>Widescreen</PresentationFormat>
  <Paragraphs>518</Paragraphs>
  <Slides>88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88</vt:i4>
      </vt:variant>
    </vt:vector>
  </HeadingPairs>
  <TitlesOfParts>
    <vt:vector size="91" baseType="lpstr">
      <vt:lpstr>Arial</vt:lpstr>
      <vt:lpstr>Corbel</vt:lpstr>
      <vt:lpstr>Parallax</vt:lpstr>
      <vt:lpstr>Buprenorphine in the Private Practice Pain Setting </vt:lpstr>
      <vt:lpstr>Disclosures </vt:lpstr>
      <vt:lpstr>Learning Objectives </vt:lpstr>
      <vt:lpstr>Learning Objectives </vt:lpstr>
      <vt:lpstr>“Opioid Epidemic1”</vt:lpstr>
      <vt:lpstr>“Opioid Epidemic”</vt:lpstr>
      <vt:lpstr>“Opioid Epidemic2”</vt:lpstr>
      <vt:lpstr>“Opioid Epidemic2”</vt:lpstr>
      <vt:lpstr>“Opioid Epidemic4”</vt:lpstr>
      <vt:lpstr>HHS Pain Management Best Practices Inter-Agency Task Force Report – Updates, Gaps, Inconsistencies, and Recommendations – May 9, 20194a</vt:lpstr>
      <vt:lpstr>Additional Responses – Pharmaceutical Industry</vt:lpstr>
      <vt:lpstr>PowerPoint Presentation</vt:lpstr>
      <vt:lpstr>Buprenorphine - History</vt:lpstr>
      <vt:lpstr>Buprenorphine – Dr. Donald Jasinski, April 1978</vt:lpstr>
      <vt:lpstr>Drug X – Dr. Donald Jasinski, April 2019</vt:lpstr>
      <vt:lpstr>Buprenorphine – Pharmacology6</vt:lpstr>
      <vt:lpstr>Opioid Receptors – Pharmacology8</vt:lpstr>
      <vt:lpstr>Buprenorphine – Pharmacology9,10,11</vt:lpstr>
      <vt:lpstr>Buprenorphine – Pharmacology9,10,11</vt:lpstr>
      <vt:lpstr>κ-Receptor Inverse Agonism12</vt:lpstr>
      <vt:lpstr>κ-Receptor Inverse Agonism12</vt:lpstr>
      <vt:lpstr>Buprenorphine - Pharmacology</vt:lpstr>
      <vt:lpstr>Buprenorphine - Pharmacology</vt:lpstr>
      <vt:lpstr>Buprenorphine – Pharmacology14</vt:lpstr>
      <vt:lpstr>Buprenorphine – Renal and Hepatic Systems15,16</vt:lpstr>
      <vt:lpstr>Buprenorphine – Use in Chronic Pain/Opioid Use Disorder</vt:lpstr>
      <vt:lpstr>Buprenorphine – Use in Chronic Pain/Opioid Use Disorder Oregon Pain Guidance/Department of Health and Human Services</vt:lpstr>
      <vt:lpstr>Buprenorphine – Use in Existing COT Patients18</vt:lpstr>
      <vt:lpstr>Buprenorphine Formulaic Bioavailability19</vt:lpstr>
      <vt:lpstr>Buprenorphine Formulaic Bioavailability19</vt:lpstr>
      <vt:lpstr>Buprenorphine – Use in Chronic Pain18</vt:lpstr>
      <vt:lpstr>Buprenorphine Conversions – August 201720</vt:lpstr>
      <vt:lpstr>Buprenorphine Conversions – February 201821</vt:lpstr>
      <vt:lpstr>Buccal Buprenorphine Conversion22</vt:lpstr>
      <vt:lpstr>Buccal Buprenorphine Conversion22</vt:lpstr>
      <vt:lpstr>Buccal Buprenorphine Conversion22</vt:lpstr>
      <vt:lpstr>Buccal Buprenorphine Conversion22</vt:lpstr>
      <vt:lpstr>Buccal Buprenorphine Conversion22</vt:lpstr>
      <vt:lpstr>Buccal &lt;- -&gt; Transdermal</vt:lpstr>
      <vt:lpstr>Buprenorphine  Morphine Milligram Equivalents</vt:lpstr>
      <vt:lpstr>Buprenorphine - Challenges</vt:lpstr>
      <vt:lpstr>Buprenorphine – Diversion23</vt:lpstr>
      <vt:lpstr>Buprenorphine – Diversion24</vt:lpstr>
      <vt:lpstr>Buprenorphine – Diversion23</vt:lpstr>
      <vt:lpstr>Primary Care Provider Attitudes25</vt:lpstr>
      <vt:lpstr>Primary Care Provider Attitudes26</vt:lpstr>
      <vt:lpstr>Primary Care Provider Attitudes26</vt:lpstr>
      <vt:lpstr>Primary Care Provider Attitudes26</vt:lpstr>
      <vt:lpstr>SAMHSA Statutes, Regulations, and Guidelines27</vt:lpstr>
      <vt:lpstr>Buprenorphine – Miscellaneous Pitfalls28,29,30</vt:lpstr>
      <vt:lpstr>Pick a Side – Buprenorphine vs. Classic Oral Opioids</vt:lpstr>
      <vt:lpstr>Pick a Side – Buprenorphine vs. Classic Oral Opioids</vt:lpstr>
      <vt:lpstr>Pick a Side – Buprenorphine vs. Classic Oral Opioids</vt:lpstr>
      <vt:lpstr>Pick a Side – Buprenorphine vs. Classic Oral Opioids</vt:lpstr>
      <vt:lpstr>Pick a Side – Buprenorphine vs. Classic Oral Opioids</vt:lpstr>
      <vt:lpstr>Pick a Side – Buprenorphine vs. Classic Oral Opioids</vt:lpstr>
      <vt:lpstr>Pick a Side – Buprenorphine vs. Classic Oral Opioids</vt:lpstr>
      <vt:lpstr>Pick a Side – Buprenorphine vs. Classic Oral Opioids</vt:lpstr>
      <vt:lpstr>Pick a Side – Buprenorphine vs. Classic Oral Opioids</vt:lpstr>
      <vt:lpstr>Pick a Side – Buprenorphine vs. Classic Oral Opioids</vt:lpstr>
      <vt:lpstr>Clinical Case Scenarios</vt:lpstr>
      <vt:lpstr>Clinical Case Scenario #1</vt:lpstr>
      <vt:lpstr>Clinical Case Scenario #1</vt:lpstr>
      <vt:lpstr>Clinical Case Scenario #1</vt:lpstr>
      <vt:lpstr>Clinical Case Scenario #1</vt:lpstr>
      <vt:lpstr>Clinical Case Scenario #2</vt:lpstr>
      <vt:lpstr>Clinical Case Scenario #2</vt:lpstr>
      <vt:lpstr>Clinical Case Scenario #2</vt:lpstr>
      <vt:lpstr>Clinical Case Scenario #2</vt:lpstr>
      <vt:lpstr>Clinical Case Scenario #3</vt:lpstr>
      <vt:lpstr>Clinical Case Scenario #3</vt:lpstr>
      <vt:lpstr>Clinical Case Scenario #3</vt:lpstr>
      <vt:lpstr>Clinical Case Scenario #3</vt:lpstr>
      <vt:lpstr>Clinical Case Scenario #3</vt:lpstr>
      <vt:lpstr>Clinical Case Scenario #3</vt:lpstr>
      <vt:lpstr>Clinical Case Scenario #3</vt:lpstr>
      <vt:lpstr>Clinical Case Scenario #3</vt:lpstr>
      <vt:lpstr>Assessment of Knowledge</vt:lpstr>
      <vt:lpstr>PowerPoint Presentation</vt:lpstr>
      <vt:lpstr>Conclusions</vt:lpstr>
      <vt:lpstr>Conclusions</vt:lpstr>
      <vt:lpstr>PowerPoint Presentation</vt:lpstr>
      <vt:lpstr>Acknowledgements</vt:lpstr>
      <vt:lpstr>PowerPoint Presentation</vt:lpstr>
      <vt:lpstr>References</vt:lpstr>
      <vt:lpstr>References</vt:lpstr>
      <vt:lpstr>References</vt:lpstr>
      <vt:lpstr>Image 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Buprenorphine in the Private Practice Pain Setting</dc:title>
  <dc:creator>David Feeback</dc:creator>
  <cp:lastModifiedBy>Maureen Gaeke</cp:lastModifiedBy>
  <cp:revision>321</cp:revision>
  <dcterms:created xsi:type="dcterms:W3CDTF">2019-12-09T19:02:12Z</dcterms:created>
  <dcterms:modified xsi:type="dcterms:W3CDTF">2021-09-22T19:30:40Z</dcterms:modified>
</cp:coreProperties>
</file>