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83"/>
  </p:notesMasterIdLst>
  <p:sldIdLst>
    <p:sldId id="385" r:id="rId2"/>
    <p:sldId id="332" r:id="rId3"/>
    <p:sldId id="315" r:id="rId4"/>
    <p:sldId id="402" r:id="rId5"/>
    <p:sldId id="259" r:id="rId6"/>
    <p:sldId id="306" r:id="rId7"/>
    <p:sldId id="304" r:id="rId8"/>
    <p:sldId id="305" r:id="rId9"/>
    <p:sldId id="358" r:id="rId10"/>
    <p:sldId id="303" r:id="rId11"/>
    <p:sldId id="310" r:id="rId12"/>
    <p:sldId id="309" r:id="rId13"/>
    <p:sldId id="333" r:id="rId14"/>
    <p:sldId id="334" r:id="rId15"/>
    <p:sldId id="257" r:id="rId16"/>
    <p:sldId id="337" r:id="rId17"/>
    <p:sldId id="338" r:id="rId18"/>
    <p:sldId id="260" r:id="rId19"/>
    <p:sldId id="261" r:id="rId20"/>
    <p:sldId id="348" r:id="rId21"/>
    <p:sldId id="353" r:id="rId22"/>
    <p:sldId id="359" r:id="rId23"/>
    <p:sldId id="360" r:id="rId24"/>
    <p:sldId id="362" r:id="rId25"/>
    <p:sldId id="278" r:id="rId26"/>
    <p:sldId id="273" r:id="rId27"/>
    <p:sldId id="381" r:id="rId28"/>
    <p:sldId id="302" r:id="rId29"/>
    <p:sldId id="258" r:id="rId30"/>
    <p:sldId id="311" r:id="rId31"/>
    <p:sldId id="356" r:id="rId32"/>
    <p:sldId id="268" r:id="rId33"/>
    <p:sldId id="264" r:id="rId34"/>
    <p:sldId id="265" r:id="rId35"/>
    <p:sldId id="390" r:id="rId36"/>
    <p:sldId id="262" r:id="rId37"/>
    <p:sldId id="291" r:id="rId38"/>
    <p:sldId id="270" r:id="rId39"/>
    <p:sldId id="329" r:id="rId40"/>
    <p:sldId id="271" r:id="rId41"/>
    <p:sldId id="290" r:id="rId42"/>
    <p:sldId id="266" r:id="rId43"/>
    <p:sldId id="396" r:id="rId44"/>
    <p:sldId id="395" r:id="rId45"/>
    <p:sldId id="397" r:id="rId46"/>
    <p:sldId id="364" r:id="rId47"/>
    <p:sldId id="269" r:id="rId48"/>
    <p:sldId id="314" r:id="rId49"/>
    <p:sldId id="399" r:id="rId50"/>
    <p:sldId id="400" r:id="rId51"/>
    <p:sldId id="401" r:id="rId52"/>
    <p:sldId id="366" r:id="rId53"/>
    <p:sldId id="373" r:id="rId54"/>
    <p:sldId id="374" r:id="rId55"/>
    <p:sldId id="370" r:id="rId56"/>
    <p:sldId id="391" r:id="rId57"/>
    <p:sldId id="392" r:id="rId58"/>
    <p:sldId id="386" r:id="rId59"/>
    <p:sldId id="394" r:id="rId60"/>
    <p:sldId id="380" r:id="rId61"/>
    <p:sldId id="388" r:id="rId62"/>
    <p:sldId id="389" r:id="rId63"/>
    <p:sldId id="355" r:id="rId64"/>
    <p:sldId id="272" r:id="rId65"/>
    <p:sldId id="346" r:id="rId66"/>
    <p:sldId id="347" r:id="rId67"/>
    <p:sldId id="344" r:id="rId68"/>
    <p:sldId id="342" r:id="rId69"/>
    <p:sldId id="339" r:id="rId70"/>
    <p:sldId id="263" r:id="rId71"/>
    <p:sldId id="340" r:id="rId72"/>
    <p:sldId id="341" r:id="rId73"/>
    <p:sldId id="398" r:id="rId74"/>
    <p:sldId id="284" r:id="rId75"/>
    <p:sldId id="285" r:id="rId76"/>
    <p:sldId id="286" r:id="rId77"/>
    <p:sldId id="323" r:id="rId78"/>
    <p:sldId id="384" r:id="rId79"/>
    <p:sldId id="357" r:id="rId80"/>
    <p:sldId id="274" r:id="rId81"/>
    <p:sldId id="256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BA87B4-D853-430C-B074-A2E1D2B4CAD8}" v="53" dt="2021-09-17T16:28:32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Shoemaker" userId="e774aa67-59c3-4b70-a2d9-630c1ba6a962" providerId="ADAL" clId="{BCBA87B4-D853-430C-B074-A2E1D2B4CAD8}"/>
    <pc:docChg chg="undo redo custSel addSld delSld modSld sldOrd">
      <pc:chgData name="Eric Shoemaker" userId="e774aa67-59c3-4b70-a2d9-630c1ba6a962" providerId="ADAL" clId="{BCBA87B4-D853-430C-B074-A2E1D2B4CAD8}" dt="2021-09-21T16:20:04.998" v="967" actId="20577"/>
      <pc:docMkLst>
        <pc:docMk/>
      </pc:docMkLst>
      <pc:sldChg chg="modSp mod">
        <pc:chgData name="Eric Shoemaker" userId="e774aa67-59c3-4b70-a2d9-630c1ba6a962" providerId="ADAL" clId="{BCBA87B4-D853-430C-B074-A2E1D2B4CAD8}" dt="2021-09-16T18:14:44.805" v="741" actId="1036"/>
        <pc:sldMkLst>
          <pc:docMk/>
          <pc:sldMk cId="934873194" sldId="291"/>
        </pc:sldMkLst>
        <pc:picChg chg="mod">
          <ac:chgData name="Eric Shoemaker" userId="e774aa67-59c3-4b70-a2d9-630c1ba6a962" providerId="ADAL" clId="{BCBA87B4-D853-430C-B074-A2E1D2B4CAD8}" dt="2021-09-16T18:14:44.805" v="741" actId="1036"/>
          <ac:picMkLst>
            <pc:docMk/>
            <pc:sldMk cId="934873194" sldId="291"/>
            <ac:picMk id="3" creationId="{00000000-0000-0000-0000-000000000000}"/>
          </ac:picMkLst>
        </pc:picChg>
      </pc:sldChg>
      <pc:sldChg chg="modSp mod">
        <pc:chgData name="Eric Shoemaker" userId="e774aa67-59c3-4b70-a2d9-630c1ba6a962" providerId="ADAL" clId="{BCBA87B4-D853-430C-B074-A2E1D2B4CAD8}" dt="2021-08-26T19:48:09.867" v="664" actId="14100"/>
        <pc:sldMkLst>
          <pc:docMk/>
          <pc:sldMk cId="3636594052" sldId="314"/>
        </pc:sldMkLst>
        <pc:spChg chg="mod">
          <ac:chgData name="Eric Shoemaker" userId="e774aa67-59c3-4b70-a2d9-630c1ba6a962" providerId="ADAL" clId="{BCBA87B4-D853-430C-B074-A2E1D2B4CAD8}" dt="2021-08-26T19:48:09.867" v="664" actId="14100"/>
          <ac:spMkLst>
            <pc:docMk/>
            <pc:sldMk cId="3636594052" sldId="314"/>
            <ac:spMk id="9" creationId="{00000000-0000-0000-0000-000000000000}"/>
          </ac:spMkLst>
        </pc:spChg>
      </pc:sldChg>
      <pc:sldChg chg="modSp mod">
        <pc:chgData name="Eric Shoemaker" userId="e774aa67-59c3-4b70-a2d9-630c1ba6a962" providerId="ADAL" clId="{BCBA87B4-D853-430C-B074-A2E1D2B4CAD8}" dt="2021-09-21T16:20:04.998" v="967" actId="20577"/>
        <pc:sldMkLst>
          <pc:docMk/>
          <pc:sldMk cId="1762984825" sldId="315"/>
        </pc:sldMkLst>
        <pc:spChg chg="mod">
          <ac:chgData name="Eric Shoemaker" userId="e774aa67-59c3-4b70-a2d9-630c1ba6a962" providerId="ADAL" clId="{BCBA87B4-D853-430C-B074-A2E1D2B4CAD8}" dt="2021-09-21T16:20:04.998" v="967" actId="20577"/>
          <ac:spMkLst>
            <pc:docMk/>
            <pc:sldMk cId="1762984825" sldId="315"/>
            <ac:spMk id="2" creationId="{00000000-0000-0000-0000-000000000000}"/>
          </ac:spMkLst>
        </pc:spChg>
        <pc:spChg chg="mod">
          <ac:chgData name="Eric Shoemaker" userId="e774aa67-59c3-4b70-a2d9-630c1ba6a962" providerId="ADAL" clId="{BCBA87B4-D853-430C-B074-A2E1D2B4CAD8}" dt="2021-09-21T16:19:44.068" v="937" actId="403"/>
          <ac:spMkLst>
            <pc:docMk/>
            <pc:sldMk cId="1762984825" sldId="315"/>
            <ac:spMk id="3" creationId="{00000000-0000-0000-0000-000000000000}"/>
          </ac:spMkLst>
        </pc:spChg>
      </pc:sldChg>
      <pc:sldChg chg="addSp delSp modSp mod">
        <pc:chgData name="Eric Shoemaker" userId="e774aa67-59c3-4b70-a2d9-630c1ba6a962" providerId="ADAL" clId="{BCBA87B4-D853-430C-B074-A2E1D2B4CAD8}" dt="2021-09-16T18:36:34.555" v="912" actId="1036"/>
        <pc:sldMkLst>
          <pc:docMk/>
          <pc:sldMk cId="3041954144" sldId="332"/>
        </pc:sldMkLst>
        <pc:spChg chg="mod">
          <ac:chgData name="Eric Shoemaker" userId="e774aa67-59c3-4b70-a2d9-630c1ba6a962" providerId="ADAL" clId="{BCBA87B4-D853-430C-B074-A2E1D2B4CAD8}" dt="2021-09-16T18:13:20.507" v="735" actId="1076"/>
          <ac:spMkLst>
            <pc:docMk/>
            <pc:sldMk cId="3041954144" sldId="332"/>
            <ac:spMk id="6" creationId="{01107066-7A15-407D-AE26-A6C16C45E0C5}"/>
          </ac:spMkLst>
        </pc:spChg>
        <pc:spChg chg="add del">
          <ac:chgData name="Eric Shoemaker" userId="e774aa67-59c3-4b70-a2d9-630c1ba6a962" providerId="ADAL" clId="{BCBA87B4-D853-430C-B074-A2E1D2B4CAD8}" dt="2021-08-26T18:10:03.191" v="472"/>
          <ac:spMkLst>
            <pc:docMk/>
            <pc:sldMk cId="3041954144" sldId="332"/>
            <ac:spMk id="8" creationId="{5CBC328D-4835-4A30-86E8-26B1791C0C04}"/>
          </ac:spMkLst>
        </pc:spChg>
        <pc:spChg chg="add del mod">
          <ac:chgData name="Eric Shoemaker" userId="e774aa67-59c3-4b70-a2d9-630c1ba6a962" providerId="ADAL" clId="{BCBA87B4-D853-430C-B074-A2E1D2B4CAD8}" dt="2021-08-26T18:10:28.691" v="481"/>
          <ac:spMkLst>
            <pc:docMk/>
            <pc:sldMk cId="3041954144" sldId="332"/>
            <ac:spMk id="9" creationId="{139A41EC-36AF-4C68-A2E2-AD59396C571E}"/>
          </ac:spMkLst>
        </pc:spChg>
        <pc:spChg chg="add del">
          <ac:chgData name="Eric Shoemaker" userId="e774aa67-59c3-4b70-a2d9-630c1ba6a962" providerId="ADAL" clId="{BCBA87B4-D853-430C-B074-A2E1D2B4CAD8}" dt="2021-08-26T18:12:21.853" v="489" actId="11529"/>
          <ac:spMkLst>
            <pc:docMk/>
            <pc:sldMk cId="3041954144" sldId="332"/>
            <ac:spMk id="12" creationId="{C050FED5-CA4B-459F-B595-00979319E74F}"/>
          </ac:spMkLst>
        </pc:spChg>
        <pc:spChg chg="add del">
          <ac:chgData name="Eric Shoemaker" userId="e774aa67-59c3-4b70-a2d9-630c1ba6a962" providerId="ADAL" clId="{BCBA87B4-D853-430C-B074-A2E1D2B4CAD8}" dt="2021-08-26T18:12:41.158" v="493" actId="11529"/>
          <ac:spMkLst>
            <pc:docMk/>
            <pc:sldMk cId="3041954144" sldId="332"/>
            <ac:spMk id="13" creationId="{4CD06916-919D-4CA4-BD22-0BF349EA481A}"/>
          </ac:spMkLst>
        </pc:spChg>
        <pc:spChg chg="add mod ord">
          <ac:chgData name="Eric Shoemaker" userId="e774aa67-59c3-4b70-a2d9-630c1ba6a962" providerId="ADAL" clId="{BCBA87B4-D853-430C-B074-A2E1D2B4CAD8}" dt="2021-09-16T18:12:16.007" v="723" actId="1076"/>
          <ac:spMkLst>
            <pc:docMk/>
            <pc:sldMk cId="3041954144" sldId="332"/>
            <ac:spMk id="14" creationId="{D596D534-094E-4A36-84DC-C5BDA9FF1E77}"/>
          </ac:spMkLst>
        </pc:spChg>
        <pc:picChg chg="mod modCrop">
          <ac:chgData name="Eric Shoemaker" userId="e774aa67-59c3-4b70-a2d9-630c1ba6a962" providerId="ADAL" clId="{BCBA87B4-D853-430C-B074-A2E1D2B4CAD8}" dt="2021-09-16T18:13:32.806" v="739" actId="1076"/>
          <ac:picMkLst>
            <pc:docMk/>
            <pc:sldMk cId="3041954144" sldId="332"/>
            <ac:picMk id="2" creationId="{00000000-0000-0000-0000-000000000000}"/>
          </ac:picMkLst>
        </pc:picChg>
        <pc:picChg chg="mod">
          <ac:chgData name="Eric Shoemaker" userId="e774aa67-59c3-4b70-a2d9-630c1ba6a962" providerId="ADAL" clId="{BCBA87B4-D853-430C-B074-A2E1D2B4CAD8}" dt="2021-09-16T18:13:18.474" v="734" actId="1076"/>
          <ac:picMkLst>
            <pc:docMk/>
            <pc:sldMk cId="3041954144" sldId="332"/>
            <ac:picMk id="3" creationId="{00000000-0000-0000-0000-000000000000}"/>
          </ac:picMkLst>
        </pc:picChg>
        <pc:picChg chg="del">
          <ac:chgData name="Eric Shoemaker" userId="e774aa67-59c3-4b70-a2d9-630c1ba6a962" providerId="ADAL" clId="{BCBA87B4-D853-430C-B074-A2E1D2B4CAD8}" dt="2021-08-26T18:01:35.508" v="463" actId="478"/>
          <ac:picMkLst>
            <pc:docMk/>
            <pc:sldMk cId="3041954144" sldId="332"/>
            <ac:picMk id="4" creationId="{00000000-0000-0000-0000-000000000000}"/>
          </ac:picMkLst>
        </pc:picChg>
        <pc:picChg chg="mod">
          <ac:chgData name="Eric Shoemaker" userId="e774aa67-59c3-4b70-a2d9-630c1ba6a962" providerId="ADAL" clId="{BCBA87B4-D853-430C-B074-A2E1D2B4CAD8}" dt="2021-09-16T18:13:26.556" v="738" actId="1076"/>
          <ac:picMkLst>
            <pc:docMk/>
            <pc:sldMk cId="3041954144" sldId="332"/>
            <ac:picMk id="5" creationId="{00000000-0000-0000-0000-000000000000}"/>
          </ac:picMkLst>
        </pc:picChg>
        <pc:picChg chg="add del mod">
          <ac:chgData name="Eric Shoemaker" userId="e774aa67-59c3-4b70-a2d9-630c1ba6a962" providerId="ADAL" clId="{BCBA87B4-D853-430C-B074-A2E1D2B4CAD8}" dt="2021-08-26T18:09:56.091" v="468" actId="478"/>
          <ac:picMkLst>
            <pc:docMk/>
            <pc:sldMk cId="3041954144" sldId="332"/>
            <ac:picMk id="7" creationId="{1051225D-F521-449D-A4E6-D807DD18EFB9}"/>
          </ac:picMkLst>
        </pc:picChg>
        <pc:picChg chg="add mod">
          <ac:chgData name="Eric Shoemaker" userId="e774aa67-59c3-4b70-a2d9-630c1ba6a962" providerId="ADAL" clId="{BCBA87B4-D853-430C-B074-A2E1D2B4CAD8}" dt="2021-09-16T18:12:07.423" v="719" actId="571"/>
          <ac:picMkLst>
            <pc:docMk/>
            <pc:sldMk cId="3041954144" sldId="332"/>
            <ac:picMk id="9" creationId="{CEE373A6-1BF9-48CF-9A51-9B35CA438643}"/>
          </ac:picMkLst>
        </pc:picChg>
        <pc:picChg chg="add mod">
          <ac:chgData name="Eric Shoemaker" userId="e774aa67-59c3-4b70-a2d9-630c1ba6a962" providerId="ADAL" clId="{BCBA87B4-D853-430C-B074-A2E1D2B4CAD8}" dt="2021-09-16T18:12:18.656" v="724" actId="1076"/>
          <ac:picMkLst>
            <pc:docMk/>
            <pc:sldMk cId="3041954144" sldId="332"/>
            <ac:picMk id="11" creationId="{45E22398-E793-4D88-935A-CB8C7D9491AD}"/>
          </ac:picMkLst>
        </pc:picChg>
        <pc:picChg chg="mod">
          <ac:chgData name="Eric Shoemaker" userId="e774aa67-59c3-4b70-a2d9-630c1ba6a962" providerId="ADAL" clId="{BCBA87B4-D853-430C-B074-A2E1D2B4CAD8}" dt="2021-09-16T18:36:34.555" v="912" actId="1036"/>
          <ac:picMkLst>
            <pc:docMk/>
            <pc:sldMk cId="3041954144" sldId="332"/>
            <ac:picMk id="1026" creationId="{00000000-0000-0000-0000-000000000000}"/>
          </ac:picMkLst>
        </pc:picChg>
      </pc:sldChg>
      <pc:sldChg chg="del">
        <pc:chgData name="Eric Shoemaker" userId="e774aa67-59c3-4b70-a2d9-630c1ba6a962" providerId="ADAL" clId="{BCBA87B4-D853-430C-B074-A2E1D2B4CAD8}" dt="2021-09-16T18:28:43.715" v="780" actId="47"/>
        <pc:sldMkLst>
          <pc:docMk/>
          <pc:sldMk cId="659787553" sldId="365"/>
        </pc:sldMkLst>
      </pc:sldChg>
      <pc:sldChg chg="modSp mod">
        <pc:chgData name="Eric Shoemaker" userId="e774aa67-59c3-4b70-a2d9-630c1ba6a962" providerId="ADAL" clId="{BCBA87B4-D853-430C-B074-A2E1D2B4CAD8}" dt="2021-09-16T18:31:06.784" v="796" actId="1076"/>
        <pc:sldMkLst>
          <pc:docMk/>
          <pc:sldMk cId="2700873229" sldId="370"/>
        </pc:sldMkLst>
        <pc:spChg chg="mod">
          <ac:chgData name="Eric Shoemaker" userId="e774aa67-59c3-4b70-a2d9-630c1ba6a962" providerId="ADAL" clId="{BCBA87B4-D853-430C-B074-A2E1D2B4CAD8}" dt="2021-09-16T18:31:03.567" v="795" actId="1076"/>
          <ac:spMkLst>
            <pc:docMk/>
            <pc:sldMk cId="2700873229" sldId="370"/>
            <ac:spMk id="9" creationId="{00000000-0000-0000-0000-000000000000}"/>
          </ac:spMkLst>
        </pc:spChg>
        <pc:picChg chg="mod">
          <ac:chgData name="Eric Shoemaker" userId="e774aa67-59c3-4b70-a2d9-630c1ba6a962" providerId="ADAL" clId="{BCBA87B4-D853-430C-B074-A2E1D2B4CAD8}" dt="2021-09-16T18:31:06.784" v="796" actId="1076"/>
          <ac:picMkLst>
            <pc:docMk/>
            <pc:sldMk cId="2700873229" sldId="370"/>
            <ac:picMk id="6" creationId="{B8D6FCB4-E57D-42E8-8E79-E23CD5D19B1B}"/>
          </ac:picMkLst>
        </pc:picChg>
      </pc:sldChg>
      <pc:sldChg chg="del">
        <pc:chgData name="Eric Shoemaker" userId="e774aa67-59c3-4b70-a2d9-630c1ba6a962" providerId="ADAL" clId="{BCBA87B4-D853-430C-B074-A2E1D2B4CAD8}" dt="2021-09-16T18:28:46.665" v="781" actId="47"/>
        <pc:sldMkLst>
          <pc:docMk/>
          <pc:sldMk cId="3354865098" sldId="371"/>
        </pc:sldMkLst>
      </pc:sldChg>
      <pc:sldChg chg="del">
        <pc:chgData name="Eric Shoemaker" userId="e774aa67-59c3-4b70-a2d9-630c1ba6a962" providerId="ADAL" clId="{BCBA87B4-D853-430C-B074-A2E1D2B4CAD8}" dt="2021-09-16T18:28:49.431" v="782" actId="47"/>
        <pc:sldMkLst>
          <pc:docMk/>
          <pc:sldMk cId="3620900858" sldId="372"/>
        </pc:sldMkLst>
      </pc:sldChg>
      <pc:sldChg chg="modSp mod">
        <pc:chgData name="Eric Shoemaker" userId="e774aa67-59c3-4b70-a2d9-630c1ba6a962" providerId="ADAL" clId="{BCBA87B4-D853-430C-B074-A2E1D2B4CAD8}" dt="2021-09-16T18:35:49.371" v="904" actId="20577"/>
        <pc:sldMkLst>
          <pc:docMk/>
          <pc:sldMk cId="2472525396" sldId="385"/>
        </pc:sldMkLst>
        <pc:spChg chg="mod">
          <ac:chgData name="Eric Shoemaker" userId="e774aa67-59c3-4b70-a2d9-630c1ba6a962" providerId="ADAL" clId="{BCBA87B4-D853-430C-B074-A2E1D2B4CAD8}" dt="2021-09-16T18:35:03.754" v="821" actId="1037"/>
          <ac:spMkLst>
            <pc:docMk/>
            <pc:sldMk cId="2472525396" sldId="385"/>
            <ac:spMk id="2" creationId="{00000000-0000-0000-0000-000000000000}"/>
          </ac:spMkLst>
        </pc:spChg>
        <pc:spChg chg="mod">
          <ac:chgData name="Eric Shoemaker" userId="e774aa67-59c3-4b70-a2d9-630c1ba6a962" providerId="ADAL" clId="{BCBA87B4-D853-430C-B074-A2E1D2B4CAD8}" dt="2021-09-16T18:35:49.371" v="904" actId="20577"/>
          <ac:spMkLst>
            <pc:docMk/>
            <pc:sldMk cId="2472525396" sldId="385"/>
            <ac:spMk id="3" creationId="{00000000-0000-0000-0000-000000000000}"/>
          </ac:spMkLst>
        </pc:spChg>
      </pc:sldChg>
      <pc:sldChg chg="addSp modSp mod">
        <pc:chgData name="Eric Shoemaker" userId="e774aa67-59c3-4b70-a2d9-630c1ba6a962" providerId="ADAL" clId="{BCBA87B4-D853-430C-B074-A2E1D2B4CAD8}" dt="2021-09-17T16:28:32.267" v="914" actId="20578"/>
        <pc:sldMkLst>
          <pc:docMk/>
          <pc:sldMk cId="2875059084" sldId="396"/>
        </pc:sldMkLst>
        <pc:spChg chg="add mod">
          <ac:chgData name="Eric Shoemaker" userId="e774aa67-59c3-4b70-a2d9-630c1ba6a962" providerId="ADAL" clId="{BCBA87B4-D853-430C-B074-A2E1D2B4CAD8}" dt="2021-09-17T16:28:32.267" v="914" actId="20578"/>
          <ac:spMkLst>
            <pc:docMk/>
            <pc:sldMk cId="2875059084" sldId="396"/>
            <ac:spMk id="6" creationId="{F3D64A6C-07E2-491F-8954-A5A81B0FD40B}"/>
          </ac:spMkLst>
        </pc:spChg>
        <pc:picChg chg="add mod modCrop">
          <ac:chgData name="Eric Shoemaker" userId="e774aa67-59c3-4b70-a2d9-630c1ba6a962" providerId="ADAL" clId="{BCBA87B4-D853-430C-B074-A2E1D2B4CAD8}" dt="2021-09-16T18:23:38.092" v="749" actId="14100"/>
          <ac:picMkLst>
            <pc:docMk/>
            <pc:sldMk cId="2875059084" sldId="396"/>
            <ac:picMk id="5" creationId="{D13505F6-0C7C-41E4-8187-AB7BC7B5F97F}"/>
          </ac:picMkLst>
        </pc:picChg>
      </pc:sldChg>
      <pc:sldChg chg="addSp delSp modSp add del mod">
        <pc:chgData name="Eric Shoemaker" userId="e774aa67-59c3-4b70-a2d9-630c1ba6a962" providerId="ADAL" clId="{BCBA87B4-D853-430C-B074-A2E1D2B4CAD8}" dt="2021-09-16T18:15:47.590" v="742" actId="2696"/>
        <pc:sldMkLst>
          <pc:docMk/>
          <pc:sldMk cId="139697189" sldId="399"/>
        </pc:sldMkLst>
        <pc:spChg chg="mod">
          <ac:chgData name="Eric Shoemaker" userId="e774aa67-59c3-4b70-a2d9-630c1ba6a962" providerId="ADAL" clId="{BCBA87B4-D853-430C-B074-A2E1D2B4CAD8}" dt="2021-08-23T20:56:18.181" v="35" actId="20577"/>
          <ac:spMkLst>
            <pc:docMk/>
            <pc:sldMk cId="139697189" sldId="399"/>
            <ac:spMk id="2" creationId="{00000000-0000-0000-0000-000000000000}"/>
          </ac:spMkLst>
        </pc:spChg>
        <pc:spChg chg="mod">
          <ac:chgData name="Eric Shoemaker" userId="e774aa67-59c3-4b70-a2d9-630c1ba6a962" providerId="ADAL" clId="{BCBA87B4-D853-430C-B074-A2E1D2B4CAD8}" dt="2021-08-25T20:39:34.357" v="422" actId="6549"/>
          <ac:spMkLst>
            <pc:docMk/>
            <pc:sldMk cId="139697189" sldId="399"/>
            <ac:spMk id="3" creationId="{00000000-0000-0000-0000-000000000000}"/>
          </ac:spMkLst>
        </pc:spChg>
        <pc:spChg chg="del">
          <ac:chgData name="Eric Shoemaker" userId="e774aa67-59c3-4b70-a2d9-630c1ba6a962" providerId="ADAL" clId="{BCBA87B4-D853-430C-B074-A2E1D2B4CAD8}" dt="2021-08-23T20:57:41.168" v="124" actId="478"/>
          <ac:spMkLst>
            <pc:docMk/>
            <pc:sldMk cId="139697189" sldId="399"/>
            <ac:spMk id="4" creationId="{00000000-0000-0000-0000-000000000000}"/>
          </ac:spMkLst>
        </pc:spChg>
        <pc:picChg chg="add del">
          <ac:chgData name="Eric Shoemaker" userId="e774aa67-59c3-4b70-a2d9-630c1ba6a962" providerId="ADAL" clId="{BCBA87B4-D853-430C-B074-A2E1D2B4CAD8}" dt="2021-08-23T20:57:23.004" v="122" actId="478"/>
          <ac:picMkLst>
            <pc:docMk/>
            <pc:sldMk cId="139697189" sldId="399"/>
            <ac:picMk id="5" creationId="{00000000-0000-0000-0000-000000000000}"/>
          </ac:picMkLst>
        </pc:picChg>
      </pc:sldChg>
      <pc:sldChg chg="addSp modSp add">
        <pc:chgData name="Eric Shoemaker" userId="e774aa67-59c3-4b70-a2d9-630c1ba6a962" providerId="ADAL" clId="{BCBA87B4-D853-430C-B074-A2E1D2B4CAD8}" dt="2021-09-16T18:28:04.064" v="777"/>
        <pc:sldMkLst>
          <pc:docMk/>
          <pc:sldMk cId="674247423" sldId="399"/>
        </pc:sldMkLst>
        <pc:picChg chg="add mod">
          <ac:chgData name="Eric Shoemaker" userId="e774aa67-59c3-4b70-a2d9-630c1ba6a962" providerId="ADAL" clId="{BCBA87B4-D853-430C-B074-A2E1D2B4CAD8}" dt="2021-09-16T18:28:04.064" v="777"/>
          <ac:picMkLst>
            <pc:docMk/>
            <pc:sldMk cId="674247423" sldId="399"/>
            <ac:picMk id="8" creationId="{F18F3158-0AD1-4D00-996B-C16F826F0740}"/>
          </ac:picMkLst>
        </pc:picChg>
      </pc:sldChg>
      <pc:sldChg chg="add del ord">
        <pc:chgData name="Eric Shoemaker" userId="e774aa67-59c3-4b70-a2d9-630c1ba6a962" providerId="ADAL" clId="{BCBA87B4-D853-430C-B074-A2E1D2B4CAD8}" dt="2021-08-25T20:39:20.284" v="419" actId="47"/>
        <pc:sldMkLst>
          <pc:docMk/>
          <pc:sldMk cId="308907108" sldId="400"/>
        </pc:sldMkLst>
      </pc:sldChg>
      <pc:sldChg chg="addSp modSp add">
        <pc:chgData name="Eric Shoemaker" userId="e774aa67-59c3-4b70-a2d9-630c1ba6a962" providerId="ADAL" clId="{BCBA87B4-D853-430C-B074-A2E1D2B4CAD8}" dt="2021-09-16T18:28:26.164" v="779"/>
        <pc:sldMkLst>
          <pc:docMk/>
          <pc:sldMk cId="1330304842" sldId="400"/>
        </pc:sldMkLst>
        <pc:spChg chg="add mod">
          <ac:chgData name="Eric Shoemaker" userId="e774aa67-59c3-4b70-a2d9-630c1ba6a962" providerId="ADAL" clId="{BCBA87B4-D853-430C-B074-A2E1D2B4CAD8}" dt="2021-09-16T18:28:26.164" v="779"/>
          <ac:spMkLst>
            <pc:docMk/>
            <pc:sldMk cId="1330304842" sldId="400"/>
            <ac:spMk id="11" creationId="{1F39912A-DE28-49BD-9936-24C8D96CD063}"/>
          </ac:spMkLst>
        </pc:spChg>
      </pc:sldChg>
      <pc:sldChg chg="modSp add del mod">
        <pc:chgData name="Eric Shoemaker" userId="e774aa67-59c3-4b70-a2d9-630c1ba6a962" providerId="ADAL" clId="{BCBA87B4-D853-430C-B074-A2E1D2B4CAD8}" dt="2021-09-16T18:15:47.590" v="742" actId="2696"/>
        <pc:sldMkLst>
          <pc:docMk/>
          <pc:sldMk cId="3860511499" sldId="400"/>
        </pc:sldMkLst>
        <pc:spChg chg="mod">
          <ac:chgData name="Eric Shoemaker" userId="e774aa67-59c3-4b70-a2d9-630c1ba6a962" providerId="ADAL" clId="{BCBA87B4-D853-430C-B074-A2E1D2B4CAD8}" dt="2021-08-25T20:39:38.413" v="423" actId="6549"/>
          <ac:spMkLst>
            <pc:docMk/>
            <pc:sldMk cId="3860511499" sldId="400"/>
            <ac:spMk id="3" creationId="{00000000-0000-0000-0000-000000000000}"/>
          </ac:spMkLst>
        </pc:spChg>
      </pc:sldChg>
      <pc:sldChg chg="addSp delSp modSp add del mod">
        <pc:chgData name="Eric Shoemaker" userId="e774aa67-59c3-4b70-a2d9-630c1ba6a962" providerId="ADAL" clId="{BCBA87B4-D853-430C-B074-A2E1D2B4CAD8}" dt="2021-09-16T18:15:47.590" v="742" actId="2696"/>
        <pc:sldMkLst>
          <pc:docMk/>
          <pc:sldMk cId="768806245" sldId="401"/>
        </pc:sldMkLst>
        <pc:spChg chg="mod">
          <ac:chgData name="Eric Shoemaker" userId="e774aa67-59c3-4b70-a2d9-630c1ba6a962" providerId="ADAL" clId="{BCBA87B4-D853-430C-B074-A2E1D2B4CAD8}" dt="2021-08-25T20:43:29.005" v="449" actId="20577"/>
          <ac:spMkLst>
            <pc:docMk/>
            <pc:sldMk cId="768806245" sldId="401"/>
            <ac:spMk id="3" creationId="{00000000-0000-0000-0000-000000000000}"/>
          </ac:spMkLst>
        </pc:spChg>
        <pc:picChg chg="add del mod modCrop">
          <ac:chgData name="Eric Shoemaker" userId="e774aa67-59c3-4b70-a2d9-630c1ba6a962" providerId="ADAL" clId="{BCBA87B4-D853-430C-B074-A2E1D2B4CAD8}" dt="2021-08-25T20:41:45.889" v="443" actId="478"/>
          <ac:picMkLst>
            <pc:docMk/>
            <pc:sldMk cId="768806245" sldId="401"/>
            <ac:picMk id="6" creationId="{27515232-4986-4829-82BE-5D91B5C46B33}"/>
          </ac:picMkLst>
        </pc:picChg>
      </pc:sldChg>
      <pc:sldChg chg="addSp delSp modSp add mod">
        <pc:chgData name="Eric Shoemaker" userId="e774aa67-59c3-4b70-a2d9-630c1ba6a962" providerId="ADAL" clId="{BCBA87B4-D853-430C-B074-A2E1D2B4CAD8}" dt="2021-09-16T18:29:52.400" v="790"/>
        <pc:sldMkLst>
          <pc:docMk/>
          <pc:sldMk cId="2827800051" sldId="401"/>
        </pc:sldMkLst>
        <pc:spChg chg="del">
          <ac:chgData name="Eric Shoemaker" userId="e774aa67-59c3-4b70-a2d9-630c1ba6a962" providerId="ADAL" clId="{BCBA87B4-D853-430C-B074-A2E1D2B4CAD8}" dt="2021-09-16T18:29:41.182" v="789" actId="478"/>
          <ac:spMkLst>
            <pc:docMk/>
            <pc:sldMk cId="2827800051" sldId="401"/>
            <ac:spMk id="10" creationId="{00000000-0000-0000-0000-000000000000}"/>
          </ac:spMkLst>
        </pc:spChg>
        <pc:spChg chg="del">
          <ac:chgData name="Eric Shoemaker" userId="e774aa67-59c3-4b70-a2d9-630c1ba6a962" providerId="ADAL" clId="{BCBA87B4-D853-430C-B074-A2E1D2B4CAD8}" dt="2021-09-16T18:29:20.399" v="787" actId="478"/>
          <ac:spMkLst>
            <pc:docMk/>
            <pc:sldMk cId="2827800051" sldId="401"/>
            <ac:spMk id="11" creationId="{1F39912A-DE28-49BD-9936-24C8D96CD063}"/>
          </ac:spMkLst>
        </pc:spChg>
        <pc:spChg chg="add mod">
          <ac:chgData name="Eric Shoemaker" userId="e774aa67-59c3-4b70-a2d9-630c1ba6a962" providerId="ADAL" clId="{BCBA87B4-D853-430C-B074-A2E1D2B4CAD8}" dt="2021-09-16T18:29:52.400" v="790"/>
          <ac:spMkLst>
            <pc:docMk/>
            <pc:sldMk cId="2827800051" sldId="401"/>
            <ac:spMk id="13" creationId="{E44D94D6-99EA-437C-89B1-B505C923C574}"/>
          </ac:spMkLst>
        </pc:spChg>
        <pc:picChg chg="del">
          <ac:chgData name="Eric Shoemaker" userId="e774aa67-59c3-4b70-a2d9-630c1ba6a962" providerId="ADAL" clId="{BCBA87B4-D853-430C-B074-A2E1D2B4CAD8}" dt="2021-09-16T18:29:17.132" v="785" actId="478"/>
          <ac:picMkLst>
            <pc:docMk/>
            <pc:sldMk cId="2827800051" sldId="401"/>
            <ac:picMk id="7" creationId="{0CE99097-12F3-4B7F-8290-8C459725B75A}"/>
          </ac:picMkLst>
        </pc:picChg>
        <pc:picChg chg="del">
          <ac:chgData name="Eric Shoemaker" userId="e774aa67-59c3-4b70-a2d9-630c1ba6a962" providerId="ADAL" clId="{BCBA87B4-D853-430C-B074-A2E1D2B4CAD8}" dt="2021-09-16T18:29:18.816" v="786" actId="478"/>
          <ac:picMkLst>
            <pc:docMk/>
            <pc:sldMk cId="2827800051" sldId="401"/>
            <ac:picMk id="8" creationId="{F18F3158-0AD1-4D00-996B-C16F826F0740}"/>
          </ac:picMkLst>
        </pc:picChg>
        <pc:picChg chg="add mod">
          <ac:chgData name="Eric Shoemaker" userId="e774aa67-59c3-4b70-a2d9-630c1ba6a962" providerId="ADAL" clId="{BCBA87B4-D853-430C-B074-A2E1D2B4CAD8}" dt="2021-09-16T18:29:21.282" v="788"/>
          <ac:picMkLst>
            <pc:docMk/>
            <pc:sldMk cId="2827800051" sldId="401"/>
            <ac:picMk id="12" creationId="{0E5864C4-3D17-4792-85F1-827EC2D61BAD}"/>
          </ac:picMkLst>
        </pc:picChg>
        <pc:picChg chg="del">
          <ac:chgData name="Eric Shoemaker" userId="e774aa67-59c3-4b70-a2d9-630c1ba6a962" providerId="ADAL" clId="{BCBA87B4-D853-430C-B074-A2E1D2B4CAD8}" dt="2021-09-16T18:29:15.216" v="784" actId="478"/>
          <ac:picMkLst>
            <pc:docMk/>
            <pc:sldMk cId="2827800051" sldId="401"/>
            <ac:picMk id="11268" creationId="{00000000-0000-0000-0000-000000000000}"/>
          </ac:picMkLst>
        </pc:picChg>
      </pc:sldChg>
      <pc:sldChg chg="add">
        <pc:chgData name="Eric Shoemaker" userId="e774aa67-59c3-4b70-a2d9-630c1ba6a962" providerId="ADAL" clId="{BCBA87B4-D853-430C-B074-A2E1D2B4CAD8}" dt="2021-09-21T16:19:21.548" v="915" actId="2890"/>
        <pc:sldMkLst>
          <pc:docMk/>
          <pc:sldMk cId="2671314195" sldId="402"/>
        </pc:sldMkLst>
      </pc:sldChg>
      <pc:sldChg chg="add del ord">
        <pc:chgData name="Eric Shoemaker" userId="e774aa67-59c3-4b70-a2d9-630c1ba6a962" providerId="ADAL" clId="{BCBA87B4-D853-430C-B074-A2E1D2B4CAD8}" dt="2021-09-16T18:15:47.590" v="742" actId="2696"/>
        <pc:sldMkLst>
          <pc:docMk/>
          <pc:sldMk cId="3450412649" sldId="402"/>
        </pc:sldMkLst>
      </pc:sldChg>
      <pc:sldChg chg="addSp modSp add del">
        <pc:chgData name="Eric Shoemaker" userId="e774aa67-59c3-4b70-a2d9-630c1ba6a962" providerId="ADAL" clId="{BCBA87B4-D853-430C-B074-A2E1D2B4CAD8}" dt="2021-09-16T18:15:47.590" v="742" actId="2696"/>
        <pc:sldMkLst>
          <pc:docMk/>
          <pc:sldMk cId="609385459" sldId="403"/>
        </pc:sldMkLst>
        <pc:picChg chg="add mod">
          <ac:chgData name="Eric Shoemaker" userId="e774aa67-59c3-4b70-a2d9-630c1ba6a962" providerId="ADAL" clId="{BCBA87B4-D853-430C-B074-A2E1D2B4CAD8}" dt="2021-08-25T20:41:35.909" v="441"/>
          <ac:picMkLst>
            <pc:docMk/>
            <pc:sldMk cId="609385459" sldId="403"/>
            <ac:picMk id="6" creationId="{B20B1285-7826-46A3-834D-E4699AD34F4A}"/>
          </ac:picMkLst>
        </pc:picChg>
      </pc:sldChg>
      <pc:sldChg chg="addSp delSp modSp add del mod ord">
        <pc:chgData name="Eric Shoemaker" userId="e774aa67-59c3-4b70-a2d9-630c1ba6a962" providerId="ADAL" clId="{BCBA87B4-D853-430C-B074-A2E1D2B4CAD8}" dt="2021-09-16T18:15:47.590" v="742" actId="2696"/>
        <pc:sldMkLst>
          <pc:docMk/>
          <pc:sldMk cId="2978048605" sldId="404"/>
        </pc:sldMkLst>
        <pc:picChg chg="del">
          <ac:chgData name="Eric Shoemaker" userId="e774aa67-59c3-4b70-a2d9-630c1ba6a962" providerId="ADAL" clId="{BCBA87B4-D853-430C-B074-A2E1D2B4CAD8}" dt="2021-08-25T20:41:43.796" v="442" actId="478"/>
          <ac:picMkLst>
            <pc:docMk/>
            <pc:sldMk cId="2978048605" sldId="404"/>
            <ac:picMk id="6" creationId="{27515232-4986-4829-82BE-5D91B5C46B33}"/>
          </ac:picMkLst>
        </pc:picChg>
        <pc:picChg chg="add mod modCrop">
          <ac:chgData name="Eric Shoemaker" userId="e774aa67-59c3-4b70-a2d9-630c1ba6a962" providerId="ADAL" clId="{BCBA87B4-D853-430C-B074-A2E1D2B4CAD8}" dt="2021-08-25T20:44:10.080" v="458" actId="14100"/>
          <ac:picMkLst>
            <pc:docMk/>
            <pc:sldMk cId="2978048605" sldId="404"/>
            <ac:picMk id="7" creationId="{FE8FEC70-FF00-452F-A243-DFDA70048F58}"/>
          </ac:picMkLst>
        </pc:picChg>
      </pc:sldChg>
      <pc:sldChg chg="modSp add del mod">
        <pc:chgData name="Eric Shoemaker" userId="e774aa67-59c3-4b70-a2d9-630c1ba6a962" providerId="ADAL" clId="{BCBA87B4-D853-430C-B074-A2E1D2B4CAD8}" dt="2021-08-26T19:44:23.921" v="534" actId="47"/>
        <pc:sldMkLst>
          <pc:docMk/>
          <pc:sldMk cId="1217999850" sldId="405"/>
        </pc:sldMkLst>
        <pc:spChg chg="mod">
          <ac:chgData name="Eric Shoemaker" userId="e774aa67-59c3-4b70-a2d9-630c1ba6a962" providerId="ADAL" clId="{BCBA87B4-D853-430C-B074-A2E1D2B4CAD8}" dt="2021-08-26T19:44:03.212" v="533" actId="20577"/>
          <ac:spMkLst>
            <pc:docMk/>
            <pc:sldMk cId="1217999850" sldId="405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25BFC-1AE9-41D1-93E7-3C70CF8B39E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D0A58-FE9A-46FD-919A-6324DE25B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9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0A58-FE9A-46FD-919A-6324DE25B70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3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0A58-FE9A-46FD-919A-6324DE25B70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03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0A58-FE9A-46FD-919A-6324DE25B70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5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0A58-FE9A-46FD-919A-6324DE25B70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4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4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24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8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8266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33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13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91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76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3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0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1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28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0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2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2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8A6CA-B7DA-4C0F-9AFE-C10DB1F9018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4600D-DC74-4AA1-95CD-97095CBBF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91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7115" y="1442434"/>
            <a:ext cx="7766936" cy="2608402"/>
          </a:xfrm>
        </p:spPr>
        <p:txBody>
          <a:bodyPr/>
          <a:lstStyle/>
          <a:p>
            <a:r>
              <a:rPr lang="en-US" sz="6600" dirty="0"/>
              <a:t>The Hip-Spine Connection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018" y="4050833"/>
            <a:ext cx="7766936" cy="1364733"/>
          </a:xfrm>
        </p:spPr>
        <p:txBody>
          <a:bodyPr>
            <a:normAutofit/>
          </a:bodyPr>
          <a:lstStyle/>
          <a:p>
            <a:r>
              <a:rPr lang="en-US" sz="2400" dirty="0"/>
              <a:t>Eric Shoemaker, DO, FAAPMR, DABPM</a:t>
            </a:r>
          </a:p>
          <a:p>
            <a:r>
              <a:rPr lang="en-US" sz="2400" dirty="0"/>
              <a:t>Physical Medicine of the Rockies</a:t>
            </a:r>
          </a:p>
          <a:p>
            <a:r>
              <a:rPr lang="en-US" sz="2400" dirty="0"/>
              <a:t>Thornton, Colorado</a:t>
            </a:r>
          </a:p>
        </p:txBody>
      </p:sp>
    </p:spTree>
    <p:extLst>
      <p:ext uri="{BB962C8B-B14F-4D97-AF65-F5344CB8AC3E}">
        <p14:creationId xmlns:p14="http://schemas.microsoft.com/office/powerpoint/2010/main" val="2472525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Intra-articular Hip Pain</a:t>
            </a:r>
            <a:br>
              <a:rPr lang="en-US" dirty="0"/>
            </a:br>
            <a:r>
              <a:rPr lang="en-US" dirty="0"/>
              <a:t>	Presentation – Posterior Pelvic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81" y="1930401"/>
            <a:ext cx="6524740" cy="2731751"/>
          </a:xfrm>
        </p:spPr>
        <p:txBody>
          <a:bodyPr>
            <a:normAutofit/>
          </a:bodyPr>
          <a:lstStyle/>
          <a:p>
            <a:r>
              <a:rPr lang="en-US" sz="2000" dirty="0"/>
              <a:t>130 patients</a:t>
            </a:r>
          </a:p>
          <a:p>
            <a:pPr lvl="1"/>
            <a:r>
              <a:rPr lang="en-US" sz="1900" dirty="0"/>
              <a:t>Inclusion</a:t>
            </a:r>
          </a:p>
          <a:p>
            <a:pPr lvl="2"/>
            <a:r>
              <a:rPr lang="en-US" sz="1700" dirty="0"/>
              <a:t>Clinical </a:t>
            </a:r>
            <a:r>
              <a:rPr lang="en-US" sz="1700" dirty="0" err="1"/>
              <a:t>Dx</a:t>
            </a:r>
            <a:r>
              <a:rPr lang="en-US" sz="1700" dirty="0"/>
              <a:t> of EIAHD (early intra-articular hip disorder) without severe structural deformity</a:t>
            </a:r>
          </a:p>
          <a:p>
            <a:pPr lvl="3"/>
            <a:r>
              <a:rPr lang="en-US" sz="1500" dirty="0" err="1"/>
              <a:t>Xrays</a:t>
            </a:r>
            <a:r>
              <a:rPr lang="en-US" sz="1500" dirty="0"/>
              <a:t>, MRI, diagnostic hip injection</a:t>
            </a:r>
          </a:p>
          <a:p>
            <a:pPr lvl="2"/>
            <a:r>
              <a:rPr lang="en-US" sz="1700" dirty="0"/>
              <a:t>Did not respond to conservative care and underwent surgical intervention</a:t>
            </a:r>
          </a:p>
          <a:p>
            <a:pPr lvl="3"/>
            <a:r>
              <a:rPr lang="en-US" sz="1500" dirty="0"/>
              <a:t>education and counseling, activity modification, medications, physical therapy +/- steroid injection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PM R. 2009 Sep;1(9):809-15. Early intra-articular hip disease presenting with posterior pelvic and groin pain. Prather H, Hunt D, </a:t>
            </a:r>
            <a:r>
              <a:rPr lang="en-US" sz="1100" dirty="0" err="1"/>
              <a:t>Fournie</a:t>
            </a:r>
            <a:r>
              <a:rPr lang="en-US" sz="1100" dirty="0"/>
              <a:t> A, </a:t>
            </a:r>
            <a:r>
              <a:rPr lang="en-US" sz="1100" dirty="0" err="1"/>
              <a:t>Clohisy</a:t>
            </a:r>
            <a:r>
              <a:rPr lang="en-US" sz="1100" dirty="0"/>
              <a:t> JC.</a:t>
            </a:r>
          </a:p>
        </p:txBody>
      </p:sp>
    </p:spTree>
    <p:extLst>
      <p:ext uri="{BB962C8B-B14F-4D97-AF65-F5344CB8AC3E}">
        <p14:creationId xmlns:p14="http://schemas.microsoft.com/office/powerpoint/2010/main" val="3109786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Intra-articular Hip Pain</a:t>
            </a:r>
            <a:br>
              <a:rPr lang="en-US" dirty="0"/>
            </a:br>
            <a:r>
              <a:rPr lang="en-US" dirty="0"/>
              <a:t>	Presentation – Posterior Pelvic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81" y="1930400"/>
            <a:ext cx="6524740" cy="4032518"/>
          </a:xfrm>
        </p:spPr>
        <p:txBody>
          <a:bodyPr>
            <a:normAutofit/>
          </a:bodyPr>
          <a:lstStyle/>
          <a:p>
            <a:r>
              <a:rPr lang="en-US" sz="2000" dirty="0"/>
              <a:t>130 patients</a:t>
            </a:r>
          </a:p>
          <a:p>
            <a:pPr lvl="1"/>
            <a:r>
              <a:rPr lang="en-US" sz="1900" dirty="0"/>
              <a:t>Inclusion</a:t>
            </a:r>
          </a:p>
          <a:p>
            <a:pPr lvl="2"/>
            <a:r>
              <a:rPr lang="en-US" sz="1700" dirty="0"/>
              <a:t>Clinical </a:t>
            </a:r>
            <a:r>
              <a:rPr lang="en-US" sz="1700" dirty="0" err="1"/>
              <a:t>Dx</a:t>
            </a:r>
            <a:r>
              <a:rPr lang="en-US" sz="1700" dirty="0"/>
              <a:t> of EIAHD (early intra-articular hip disorder) without severe structural deformity</a:t>
            </a:r>
          </a:p>
          <a:p>
            <a:pPr lvl="3"/>
            <a:r>
              <a:rPr lang="en-US" sz="1500" dirty="0" err="1"/>
              <a:t>Xrays</a:t>
            </a:r>
            <a:r>
              <a:rPr lang="en-US" sz="1500" dirty="0"/>
              <a:t>, MRI, diagnostic hip injection</a:t>
            </a:r>
          </a:p>
          <a:p>
            <a:pPr lvl="2"/>
            <a:r>
              <a:rPr lang="en-US" sz="1700" dirty="0"/>
              <a:t>Did not respond to conservative care and underwent surgical intervention</a:t>
            </a:r>
          </a:p>
          <a:p>
            <a:pPr lvl="3"/>
            <a:r>
              <a:rPr lang="en-US" sz="1500" dirty="0"/>
              <a:t>education and counseling, activity modification, medications, physical therapy +/- steroid injection</a:t>
            </a:r>
          </a:p>
          <a:p>
            <a:pPr lvl="1"/>
            <a:r>
              <a:rPr lang="en-US" sz="1900" dirty="0"/>
              <a:t>26 of 130 had posterior pelvic pain</a:t>
            </a:r>
          </a:p>
          <a:p>
            <a:pPr lvl="2"/>
            <a:r>
              <a:rPr lang="en-US" sz="1700" dirty="0"/>
              <a:t>All 26 had associated pain in either groin, lateral thigh or anterior thigh</a:t>
            </a:r>
          </a:p>
          <a:p>
            <a:pPr lvl="2"/>
            <a:r>
              <a:rPr lang="en-US" sz="1700" dirty="0"/>
              <a:t>None had isolated </a:t>
            </a:r>
            <a:r>
              <a:rPr lang="en-US" sz="1700" dirty="0" err="1"/>
              <a:t>ppp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/>
              <a:t>PM R. 2009 Sep;1(9):809-15. Early intra-articular hip disease presenting with posterior pelvic and groin pain. Prather H, Hunt D, Fournie A, Clohisy JC.</a:t>
            </a:r>
          </a:p>
        </p:txBody>
      </p:sp>
    </p:spTree>
    <p:extLst>
      <p:ext uri="{BB962C8B-B14F-4D97-AF65-F5344CB8AC3E}">
        <p14:creationId xmlns:p14="http://schemas.microsoft.com/office/powerpoint/2010/main" val="208096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621" y="2220633"/>
            <a:ext cx="4999041" cy="3572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Intra-articular Hip Pain</a:t>
            </a:r>
            <a:br>
              <a:rPr lang="en-US" dirty="0"/>
            </a:br>
            <a:r>
              <a:rPr lang="en-US" dirty="0"/>
              <a:t>	Presentation – Posterior Pelvic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81" y="1930400"/>
            <a:ext cx="6524740" cy="4032518"/>
          </a:xfrm>
        </p:spPr>
        <p:txBody>
          <a:bodyPr>
            <a:normAutofit/>
          </a:bodyPr>
          <a:lstStyle/>
          <a:p>
            <a:r>
              <a:rPr lang="en-US" sz="2000" dirty="0"/>
              <a:t>130 patients</a:t>
            </a:r>
          </a:p>
          <a:p>
            <a:pPr lvl="1"/>
            <a:r>
              <a:rPr lang="en-US" sz="1900" dirty="0"/>
              <a:t>Inclusion</a:t>
            </a:r>
          </a:p>
          <a:p>
            <a:pPr lvl="2"/>
            <a:r>
              <a:rPr lang="en-US" sz="1700" dirty="0"/>
              <a:t>Clinical </a:t>
            </a:r>
            <a:r>
              <a:rPr lang="en-US" sz="1700" dirty="0" err="1"/>
              <a:t>Dx</a:t>
            </a:r>
            <a:r>
              <a:rPr lang="en-US" sz="1700" dirty="0"/>
              <a:t> of EIAHD (early intra-articular hip disorder) without severe structural deformity</a:t>
            </a:r>
          </a:p>
          <a:p>
            <a:pPr lvl="3"/>
            <a:r>
              <a:rPr lang="en-US" sz="1500" dirty="0" err="1"/>
              <a:t>Xrays</a:t>
            </a:r>
            <a:r>
              <a:rPr lang="en-US" sz="1500" dirty="0"/>
              <a:t>, MRI, diagnostic hip injection</a:t>
            </a:r>
          </a:p>
          <a:p>
            <a:pPr lvl="2"/>
            <a:r>
              <a:rPr lang="en-US" sz="1700" dirty="0"/>
              <a:t>Did not respond to conservative care and underwent surgical intervention</a:t>
            </a:r>
          </a:p>
          <a:p>
            <a:pPr lvl="3"/>
            <a:r>
              <a:rPr lang="en-US" sz="1500" dirty="0"/>
              <a:t>education and counseling, activity modification, medications, physical therapy +/- steroid injection</a:t>
            </a:r>
          </a:p>
          <a:p>
            <a:pPr lvl="1"/>
            <a:r>
              <a:rPr lang="en-US" sz="1900" dirty="0"/>
              <a:t>26 of 130 had posterior pelvic pain</a:t>
            </a:r>
          </a:p>
          <a:p>
            <a:pPr lvl="2"/>
            <a:r>
              <a:rPr lang="en-US" sz="1700" dirty="0"/>
              <a:t>All 26 had associated pain in either groin, lateral thigh or anterior thigh</a:t>
            </a:r>
          </a:p>
          <a:p>
            <a:pPr lvl="2"/>
            <a:r>
              <a:rPr lang="en-US" sz="1700" dirty="0"/>
              <a:t>None had isolated </a:t>
            </a:r>
            <a:r>
              <a:rPr lang="en-US" sz="1700" dirty="0" err="1"/>
              <a:t>ppp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PM R. 2009 Sep;1(9):809-15. Early intra-articular hip disease presenting with posterior pelvic and groin pain. Prather H, Hunt D, </a:t>
            </a:r>
            <a:r>
              <a:rPr lang="en-US" sz="1100" dirty="0" err="1"/>
              <a:t>Fournie</a:t>
            </a:r>
            <a:r>
              <a:rPr lang="en-US" sz="1100" dirty="0"/>
              <a:t> A, </a:t>
            </a:r>
            <a:r>
              <a:rPr lang="en-US" sz="1100" dirty="0" err="1"/>
              <a:t>Clohisy</a:t>
            </a:r>
            <a:r>
              <a:rPr lang="en-US" sz="1100" dirty="0"/>
              <a:t> JC.</a:t>
            </a:r>
          </a:p>
        </p:txBody>
      </p:sp>
    </p:spTree>
    <p:extLst>
      <p:ext uri="{BB962C8B-B14F-4D97-AF65-F5344CB8AC3E}">
        <p14:creationId xmlns:p14="http://schemas.microsoft.com/office/powerpoint/2010/main" val="3875163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Femoral Acetabular Impingement</a:t>
            </a:r>
            <a:br>
              <a:rPr lang="en-US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881706" cy="3880773"/>
          </a:xfrm>
        </p:spPr>
        <p:txBody>
          <a:bodyPr>
            <a:normAutofit/>
          </a:bodyPr>
          <a:lstStyle/>
          <a:p>
            <a:r>
              <a:rPr lang="en-US" sz="2400" dirty="0"/>
              <a:t>Definition:</a:t>
            </a:r>
          </a:p>
          <a:p>
            <a:pPr lvl="1"/>
            <a:r>
              <a:rPr lang="en-US" sz="2000" dirty="0"/>
              <a:t>A condition that is characterized by abnormal contact between the proximal femur and the rim of the acetabulum</a:t>
            </a:r>
          </a:p>
          <a:p>
            <a:pPr lvl="1"/>
            <a:endParaRPr lang="en-US" sz="1800" dirty="0"/>
          </a:p>
          <a:p>
            <a:pPr lvl="1"/>
            <a:r>
              <a:rPr lang="en-US" sz="2000" dirty="0"/>
              <a:t>Excessive femoral head coverage, aspherical femoral head, and/or insufficient offset of the femoral head–neck junction and </a:t>
            </a:r>
            <a:r>
              <a:rPr lang="en-US" sz="2000" b="1" u="sng" dirty="0"/>
              <a:t>resultant repetitive abutment of the acetabular </a:t>
            </a:r>
            <a:r>
              <a:rPr lang="en-US" sz="2000" b="1" u="sng" dirty="0" err="1"/>
              <a:t>labral</a:t>
            </a:r>
            <a:r>
              <a:rPr lang="en-US" sz="2000" b="1" u="sng" dirty="0"/>
              <a:t>–femoral articulation</a:t>
            </a:r>
          </a:p>
          <a:p>
            <a:pPr lvl="1"/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528033" y="6041362"/>
            <a:ext cx="1079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PM R. 2012 Jul;4(7):479-87. 2012 May 16. Clinical outcomes analysis of conservative and surgical treatment of patients with clinical indications of </a:t>
            </a:r>
            <a:r>
              <a:rPr lang="en-US" sz="1100" dirty="0" err="1"/>
              <a:t>prearthritic</a:t>
            </a:r>
            <a:r>
              <a:rPr lang="en-US" sz="1100" dirty="0"/>
              <a:t>, intra-articular hip disorders. Hunt D, Prather H, Harris Hayes M, </a:t>
            </a:r>
            <a:r>
              <a:rPr lang="en-US" sz="1100" dirty="0" err="1"/>
              <a:t>Clohisy</a:t>
            </a:r>
            <a:r>
              <a:rPr lang="en-US" sz="1100" dirty="0"/>
              <a:t> JC.</a:t>
            </a:r>
          </a:p>
        </p:txBody>
      </p:sp>
      <p:pic>
        <p:nvPicPr>
          <p:cNvPr id="9218" name="Picture 2" descr="Image result for pinching cheeks">
            <a:extLst>
              <a:ext uri="{FF2B5EF4-FFF2-40B4-BE49-F238E27FC236}">
                <a16:creationId xmlns:a16="http://schemas.microsoft.com/office/drawing/2014/main" id="{F4BE5F57-D7FD-465B-8A62-61B84CFE0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"/>
          <a:stretch/>
        </p:blipFill>
        <p:spPr bwMode="auto">
          <a:xfrm>
            <a:off x="7893232" y="1563623"/>
            <a:ext cx="4191000" cy="41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34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why">
            <a:extLst>
              <a:ext uri="{FF2B5EF4-FFF2-40B4-BE49-F238E27FC236}">
                <a16:creationId xmlns:a16="http://schemas.microsoft.com/office/drawing/2014/main" id="{69D3C7DF-A355-47B7-9290-62B4DAC1E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9" y="2616835"/>
            <a:ext cx="5503817" cy="363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Femoral Acetabular Impingement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proposed causes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7445" y="2243321"/>
            <a:ext cx="6077956" cy="4379548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/>
              <a:t>Association with Legg-Perthes, SCFE, Coxa </a:t>
            </a:r>
            <a:r>
              <a:rPr lang="en-US" dirty="0" err="1"/>
              <a:t>Vara</a:t>
            </a:r>
            <a:endParaRPr lang="en-US" dirty="0"/>
          </a:p>
          <a:p>
            <a:r>
              <a:rPr lang="en-US" dirty="0"/>
              <a:t>Most are not associated with these diagnoses</a:t>
            </a:r>
          </a:p>
          <a:p>
            <a:r>
              <a:rPr lang="en-US" dirty="0"/>
              <a:t>Theory</a:t>
            </a:r>
          </a:p>
          <a:p>
            <a:pPr lvl="1"/>
            <a:r>
              <a:rPr lang="en-US" dirty="0" err="1"/>
              <a:t>Physeal</a:t>
            </a:r>
            <a:r>
              <a:rPr lang="en-US" dirty="0"/>
              <a:t> stresses placed on the femoral head and/or acetabulum during development</a:t>
            </a:r>
          </a:p>
          <a:p>
            <a:pPr lvl="1"/>
            <a:r>
              <a:rPr lang="en-US" dirty="0"/>
              <a:t>Rigorous sports during childhood and adolescence</a:t>
            </a:r>
          </a:p>
          <a:p>
            <a:pPr lvl="2"/>
            <a:r>
              <a:rPr lang="en-US" sz="2000" dirty="0"/>
              <a:t>Gymnastics and dancing</a:t>
            </a:r>
          </a:p>
          <a:p>
            <a:pPr lvl="2"/>
            <a:r>
              <a:rPr lang="en-US" sz="2000" dirty="0"/>
              <a:t>Rotational athletes – cause or effect</a:t>
            </a:r>
          </a:p>
          <a:p>
            <a:r>
              <a:rPr lang="en-US" dirty="0"/>
              <a:t>Labral ossification in adult acquired form of pincer type FAI (subset)</a:t>
            </a:r>
          </a:p>
          <a:p>
            <a:pPr lvl="1"/>
            <a:r>
              <a:rPr lang="en-US" dirty="0"/>
              <a:t>Autoimmune process has been postulated</a:t>
            </a:r>
          </a:p>
        </p:txBody>
      </p:sp>
    </p:spTree>
    <p:extLst>
      <p:ext uri="{BB962C8B-B14F-4D97-AF65-F5344CB8AC3E}">
        <p14:creationId xmlns:p14="http://schemas.microsoft.com/office/powerpoint/2010/main" val="16351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normal hip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70" y="348386"/>
            <a:ext cx="4968774" cy="6360031"/>
          </a:xfrm>
        </p:spPr>
      </p:pic>
    </p:spTree>
    <p:extLst>
      <p:ext uri="{BB962C8B-B14F-4D97-AF65-F5344CB8AC3E}">
        <p14:creationId xmlns:p14="http://schemas.microsoft.com/office/powerpoint/2010/main" val="2516081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 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normal vs. FAI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58742" y="2089912"/>
            <a:ext cx="6513273" cy="4602714"/>
          </a:xfrm>
        </p:spPr>
      </p:pic>
    </p:spTree>
    <p:extLst>
      <p:ext uri="{BB962C8B-B14F-4D97-AF65-F5344CB8AC3E}">
        <p14:creationId xmlns:p14="http://schemas.microsoft.com/office/powerpoint/2010/main" val="921874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normal hip motion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0"/>
          <a:stretch/>
        </p:blipFill>
        <p:spPr>
          <a:xfrm>
            <a:off x="6096000" y="251969"/>
            <a:ext cx="4565904" cy="5852804"/>
          </a:xfrm>
        </p:spPr>
      </p:pic>
    </p:spTree>
    <p:extLst>
      <p:ext uri="{BB962C8B-B14F-4D97-AF65-F5344CB8AC3E}">
        <p14:creationId xmlns:p14="http://schemas.microsoft.com/office/powerpoint/2010/main" val="219819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CAM hip motion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8"/>
          <a:stretch/>
        </p:blipFill>
        <p:spPr>
          <a:xfrm>
            <a:off x="6096000" y="251969"/>
            <a:ext cx="4565904" cy="5852804"/>
          </a:xfrm>
        </p:spPr>
      </p:pic>
    </p:spTree>
    <p:extLst>
      <p:ext uri="{BB962C8B-B14F-4D97-AF65-F5344CB8AC3E}">
        <p14:creationId xmlns:p14="http://schemas.microsoft.com/office/powerpoint/2010/main" val="1468504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pincer hip motion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968"/>
            <a:ext cx="4565904" cy="5852804"/>
          </a:xfrm>
        </p:spPr>
      </p:pic>
    </p:spTree>
    <p:extLst>
      <p:ext uri="{BB962C8B-B14F-4D97-AF65-F5344CB8AC3E}">
        <p14:creationId xmlns:p14="http://schemas.microsoft.com/office/powerpoint/2010/main" val="208141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107066-7A15-407D-AE26-A6C16C45E0C5}"/>
              </a:ext>
            </a:extLst>
          </p:cNvPr>
          <p:cNvSpPr/>
          <p:nvPr/>
        </p:nvSpPr>
        <p:spPr>
          <a:xfrm>
            <a:off x="3216270" y="4284656"/>
            <a:ext cx="5011771" cy="18696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r="2441" b="3677"/>
          <a:stretch/>
        </p:blipFill>
        <p:spPr>
          <a:xfrm>
            <a:off x="716578" y="4331436"/>
            <a:ext cx="1869994" cy="181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2" t="29116"/>
          <a:stretch/>
        </p:blipFill>
        <p:spPr>
          <a:xfrm>
            <a:off x="3216270" y="4359786"/>
            <a:ext cx="5011771" cy="1757501"/>
          </a:xfrm>
          <a:prstGeom prst="rect">
            <a:avLst/>
          </a:prstGeom>
          <a:ln w="952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70423"/>
          <a:stretch/>
        </p:blipFill>
        <p:spPr>
          <a:xfrm>
            <a:off x="8193436" y="4071811"/>
            <a:ext cx="2036644" cy="2295332"/>
          </a:xfrm>
          <a:prstGeom prst="rect">
            <a:avLst/>
          </a:prstGeom>
        </p:spPr>
      </p:pic>
      <p:pic>
        <p:nvPicPr>
          <p:cNvPr id="1026" name="Picture 2" descr="Image result for rocky vista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691" y="4451897"/>
            <a:ext cx="1744300" cy="177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96D534-094E-4A36-84DC-C5BDA9FF1E77}"/>
              </a:ext>
            </a:extLst>
          </p:cNvPr>
          <p:cNvSpPr/>
          <p:nvPr/>
        </p:nvSpPr>
        <p:spPr>
          <a:xfrm>
            <a:off x="2529059" y="554806"/>
            <a:ext cx="6252334" cy="31952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45E22398-E793-4D88-935A-CB8C7D949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517" y="661360"/>
            <a:ext cx="5535278" cy="27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4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Cam impingement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47F5DA-A93D-4696-823D-066153A4C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886198" cy="3880773"/>
          </a:xfrm>
        </p:spPr>
        <p:txBody>
          <a:bodyPr>
            <a:normAutofit/>
          </a:bodyPr>
          <a:lstStyle/>
          <a:p>
            <a:r>
              <a:rPr lang="en-US" sz="2400" dirty="0" err="1"/>
              <a:t>Aspherocity</a:t>
            </a:r>
            <a:r>
              <a:rPr lang="en-US" sz="2400" dirty="0"/>
              <a:t> of the femoral head</a:t>
            </a:r>
          </a:p>
          <a:p>
            <a:r>
              <a:rPr lang="en-US" sz="2400" dirty="0"/>
              <a:t>Decreased head-neck off set</a:t>
            </a:r>
          </a:p>
          <a:p>
            <a:r>
              <a:rPr lang="en-US" sz="2400" dirty="0"/>
              <a:t>Cam “bump” can exist anterior, lateral or anterolateral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31CCF13-AB9B-4C09-A3FD-F6F0B03A2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3"/>
          <a:stretch/>
        </p:blipFill>
        <p:spPr>
          <a:xfrm>
            <a:off x="7351775" y="482950"/>
            <a:ext cx="3658157" cy="3170771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30742B4-4370-454D-B4AE-F935FF065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6" t="2625" r="4728" b="49530"/>
          <a:stretch/>
        </p:blipFill>
        <p:spPr>
          <a:xfrm>
            <a:off x="7351775" y="3791010"/>
            <a:ext cx="3658157" cy="294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pincer impingement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47F5DA-A93D-4696-823D-066153A4C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5521989" cy="4565675"/>
          </a:xfrm>
        </p:spPr>
        <p:txBody>
          <a:bodyPr>
            <a:normAutofit/>
          </a:bodyPr>
          <a:lstStyle/>
          <a:p>
            <a:r>
              <a:rPr lang="en-US" sz="2000" dirty="0"/>
              <a:t>Deep socket </a:t>
            </a:r>
          </a:p>
          <a:p>
            <a:pPr lvl="1"/>
            <a:r>
              <a:rPr lang="en-US" sz="1800" dirty="0"/>
              <a:t>opposite of dysplasia</a:t>
            </a:r>
          </a:p>
          <a:p>
            <a:pPr lvl="1"/>
            <a:r>
              <a:rPr lang="en-US" sz="1800" dirty="0"/>
              <a:t>Coxa Profunda</a:t>
            </a:r>
          </a:p>
          <a:p>
            <a:pPr lvl="1"/>
            <a:r>
              <a:rPr lang="en-US" sz="1800" dirty="0"/>
              <a:t>Acetabular </a:t>
            </a:r>
            <a:r>
              <a:rPr lang="en-US" sz="1800" dirty="0" err="1"/>
              <a:t>Protusio</a:t>
            </a:r>
            <a:endParaRPr lang="en-US" sz="1800" dirty="0"/>
          </a:p>
          <a:p>
            <a:pPr lvl="1"/>
            <a:r>
              <a:rPr lang="en-US" sz="1800" dirty="0"/>
              <a:t>Relation of the acetabulum to the </a:t>
            </a:r>
            <a:r>
              <a:rPr lang="en-US" sz="1800" dirty="0" err="1"/>
              <a:t>Ilioischial</a:t>
            </a:r>
            <a:r>
              <a:rPr lang="en-US" sz="1800" dirty="0"/>
              <a:t> line</a:t>
            </a:r>
          </a:p>
          <a:p>
            <a:pPr lvl="1"/>
            <a:r>
              <a:rPr lang="en-US" sz="1800" dirty="0"/>
              <a:t>Lateral center of edge angle</a:t>
            </a:r>
          </a:p>
          <a:p>
            <a:r>
              <a:rPr lang="en-US" sz="2000" dirty="0"/>
              <a:t>Acetabular retroversion</a:t>
            </a:r>
          </a:p>
          <a:p>
            <a:pPr lvl="1"/>
            <a:r>
              <a:rPr lang="en-US" sz="1800" dirty="0"/>
              <a:t>Axis of the acetabular is facing more posterior</a:t>
            </a:r>
          </a:p>
          <a:p>
            <a:pPr lvl="1"/>
            <a:r>
              <a:rPr lang="en-US" sz="1800" dirty="0"/>
              <a:t>Cross over sign</a:t>
            </a:r>
          </a:p>
          <a:p>
            <a:pPr lvl="1"/>
            <a:r>
              <a:rPr lang="en-US" sz="1800" dirty="0"/>
              <a:t>Ischial spine sign</a:t>
            </a:r>
          </a:p>
        </p:txBody>
      </p:sp>
      <p:pic>
        <p:nvPicPr>
          <p:cNvPr id="1028" name="Picture 4" descr="Image result for coxa profunda">
            <a:extLst>
              <a:ext uri="{FF2B5EF4-FFF2-40B4-BE49-F238E27FC236}">
                <a16:creationId xmlns:a16="http://schemas.microsoft.com/office/drawing/2014/main" id="{D7623F46-86CC-47DF-943B-02975109E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2841" r="1028" b="2718"/>
          <a:stretch/>
        </p:blipFill>
        <p:spPr bwMode="auto">
          <a:xfrm>
            <a:off x="5468983" y="135456"/>
            <a:ext cx="6662057" cy="23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432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pincer impingement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47F5DA-A93D-4696-823D-066153A4C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5521989" cy="4565675"/>
          </a:xfrm>
        </p:spPr>
        <p:txBody>
          <a:bodyPr>
            <a:normAutofit/>
          </a:bodyPr>
          <a:lstStyle/>
          <a:p>
            <a:r>
              <a:rPr lang="en-US" sz="2000" dirty="0"/>
              <a:t>Deep socket </a:t>
            </a:r>
          </a:p>
          <a:p>
            <a:pPr lvl="1"/>
            <a:r>
              <a:rPr lang="en-US" sz="1800" dirty="0"/>
              <a:t>opposite of dysplasia</a:t>
            </a:r>
          </a:p>
          <a:p>
            <a:pPr lvl="1"/>
            <a:r>
              <a:rPr lang="en-US" sz="1800" dirty="0"/>
              <a:t>Coxa Profunda</a:t>
            </a:r>
          </a:p>
          <a:p>
            <a:pPr lvl="1"/>
            <a:r>
              <a:rPr lang="en-US" sz="1800" dirty="0"/>
              <a:t>Acetabular </a:t>
            </a:r>
            <a:r>
              <a:rPr lang="en-US" sz="1800" dirty="0" err="1"/>
              <a:t>Protusio</a:t>
            </a:r>
            <a:endParaRPr lang="en-US" sz="1800" dirty="0"/>
          </a:p>
          <a:p>
            <a:pPr lvl="1"/>
            <a:r>
              <a:rPr lang="en-US" sz="1800" dirty="0"/>
              <a:t>Relation of the acetabulum to the </a:t>
            </a:r>
            <a:r>
              <a:rPr lang="en-US" sz="1800" dirty="0" err="1"/>
              <a:t>Ilioischial</a:t>
            </a:r>
            <a:r>
              <a:rPr lang="en-US" sz="1800" dirty="0"/>
              <a:t> line</a:t>
            </a:r>
          </a:p>
          <a:p>
            <a:pPr lvl="1"/>
            <a:r>
              <a:rPr lang="en-US" sz="1800" dirty="0"/>
              <a:t>Lateral center of edge angle</a:t>
            </a:r>
          </a:p>
          <a:p>
            <a:r>
              <a:rPr lang="en-US" sz="2000" dirty="0"/>
              <a:t>Acetabular retroversion</a:t>
            </a:r>
          </a:p>
          <a:p>
            <a:pPr lvl="1"/>
            <a:r>
              <a:rPr lang="en-US" sz="1800" dirty="0"/>
              <a:t>Axis of the acetabular is facing more posterior</a:t>
            </a:r>
          </a:p>
          <a:p>
            <a:pPr lvl="1"/>
            <a:r>
              <a:rPr lang="en-US" sz="1800" dirty="0"/>
              <a:t>Cross over sign</a:t>
            </a:r>
          </a:p>
          <a:p>
            <a:pPr lvl="1"/>
            <a:r>
              <a:rPr lang="en-US" sz="1800" dirty="0"/>
              <a:t>Ischial spine sign</a:t>
            </a:r>
          </a:p>
        </p:txBody>
      </p:sp>
      <p:pic>
        <p:nvPicPr>
          <p:cNvPr id="1028" name="Picture 4" descr="Image result for coxa profunda">
            <a:extLst>
              <a:ext uri="{FF2B5EF4-FFF2-40B4-BE49-F238E27FC236}">
                <a16:creationId xmlns:a16="http://schemas.microsoft.com/office/drawing/2014/main" id="{D7623F46-86CC-47DF-943B-02975109E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2841" r="1028" b="2718"/>
          <a:stretch/>
        </p:blipFill>
        <p:spPr bwMode="auto">
          <a:xfrm>
            <a:off x="5468983" y="135456"/>
            <a:ext cx="6662057" cy="23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cetabular protrusio">
            <a:extLst>
              <a:ext uri="{FF2B5EF4-FFF2-40B4-BE49-F238E27FC236}">
                <a16:creationId xmlns:a16="http://schemas.microsoft.com/office/drawing/2014/main" id="{4FE7B2B7-7C05-4AF5-BFB5-B18644A1D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62" y="1936710"/>
            <a:ext cx="5992678" cy="28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2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pincer impingement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47F5DA-A93D-4696-823D-066153A4C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5521989" cy="4565675"/>
          </a:xfrm>
        </p:spPr>
        <p:txBody>
          <a:bodyPr>
            <a:normAutofit/>
          </a:bodyPr>
          <a:lstStyle/>
          <a:p>
            <a:r>
              <a:rPr lang="en-US" sz="2000" dirty="0"/>
              <a:t>Deep socket </a:t>
            </a:r>
          </a:p>
          <a:p>
            <a:pPr lvl="1"/>
            <a:r>
              <a:rPr lang="en-US" sz="1800" dirty="0"/>
              <a:t>opposite of dysplasia</a:t>
            </a:r>
          </a:p>
          <a:p>
            <a:pPr lvl="1"/>
            <a:r>
              <a:rPr lang="en-US" sz="1800" dirty="0"/>
              <a:t>Coxa Profunda</a:t>
            </a:r>
          </a:p>
          <a:p>
            <a:pPr lvl="1"/>
            <a:r>
              <a:rPr lang="en-US" sz="1800" dirty="0"/>
              <a:t>Acetabular </a:t>
            </a:r>
            <a:r>
              <a:rPr lang="en-US" sz="1800" dirty="0" err="1"/>
              <a:t>Protusio</a:t>
            </a:r>
            <a:endParaRPr lang="en-US" sz="1800" dirty="0"/>
          </a:p>
          <a:p>
            <a:pPr lvl="1"/>
            <a:r>
              <a:rPr lang="en-US" sz="1800" dirty="0"/>
              <a:t>Relation of the acetabulum to the </a:t>
            </a:r>
            <a:r>
              <a:rPr lang="en-US" sz="1800" dirty="0" err="1"/>
              <a:t>Ilioischial</a:t>
            </a:r>
            <a:r>
              <a:rPr lang="en-US" sz="1800" dirty="0"/>
              <a:t> line</a:t>
            </a:r>
          </a:p>
          <a:p>
            <a:pPr lvl="1"/>
            <a:r>
              <a:rPr lang="en-US" sz="1800" dirty="0"/>
              <a:t>Lateral center of edge angle</a:t>
            </a:r>
          </a:p>
          <a:p>
            <a:r>
              <a:rPr lang="en-US" sz="2000" dirty="0"/>
              <a:t>Acetabular retroversion</a:t>
            </a:r>
          </a:p>
          <a:p>
            <a:pPr lvl="1"/>
            <a:r>
              <a:rPr lang="en-US" sz="1800" dirty="0"/>
              <a:t>Axis of the acetabular is facing more posterior</a:t>
            </a:r>
          </a:p>
          <a:p>
            <a:pPr lvl="1"/>
            <a:r>
              <a:rPr lang="en-US" sz="1800" dirty="0"/>
              <a:t>Cross over sign</a:t>
            </a:r>
          </a:p>
          <a:p>
            <a:pPr lvl="1"/>
            <a:r>
              <a:rPr lang="en-US" sz="1800" dirty="0"/>
              <a:t>Ischial spine sign</a:t>
            </a:r>
          </a:p>
        </p:txBody>
      </p:sp>
      <p:pic>
        <p:nvPicPr>
          <p:cNvPr id="1028" name="Picture 4" descr="Image result for coxa profunda">
            <a:extLst>
              <a:ext uri="{FF2B5EF4-FFF2-40B4-BE49-F238E27FC236}">
                <a16:creationId xmlns:a16="http://schemas.microsoft.com/office/drawing/2014/main" id="{D7623F46-86CC-47DF-943B-02975109E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2841" r="1028" b="2718"/>
          <a:stretch/>
        </p:blipFill>
        <p:spPr bwMode="auto">
          <a:xfrm>
            <a:off x="5468983" y="135456"/>
            <a:ext cx="6662057" cy="23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cetabular protrusio">
            <a:extLst>
              <a:ext uri="{FF2B5EF4-FFF2-40B4-BE49-F238E27FC236}">
                <a16:creationId xmlns:a16="http://schemas.microsoft.com/office/drawing/2014/main" id="{4FE7B2B7-7C05-4AF5-BFB5-B18644A1D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62" y="1936710"/>
            <a:ext cx="5992678" cy="28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cetabular retroversion">
            <a:extLst>
              <a:ext uri="{FF2B5EF4-FFF2-40B4-BE49-F238E27FC236}">
                <a16:creationId xmlns:a16="http://schemas.microsoft.com/office/drawing/2014/main" id="{47ACF727-4208-4924-93C9-60F2EB630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7"/>
          <a:stretch/>
        </p:blipFill>
        <p:spPr bwMode="auto">
          <a:xfrm flipH="1">
            <a:off x="7368540" y="4417645"/>
            <a:ext cx="4762500" cy="238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69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pincer impingement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47F5DA-A93D-4696-823D-066153A4C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5521989" cy="4565675"/>
          </a:xfrm>
        </p:spPr>
        <p:txBody>
          <a:bodyPr>
            <a:normAutofit/>
          </a:bodyPr>
          <a:lstStyle/>
          <a:p>
            <a:r>
              <a:rPr lang="en-US" sz="2000" dirty="0"/>
              <a:t>Deep socket </a:t>
            </a:r>
          </a:p>
          <a:p>
            <a:pPr lvl="1"/>
            <a:r>
              <a:rPr lang="en-US" sz="1800" dirty="0"/>
              <a:t>opposite of dysplasia</a:t>
            </a:r>
          </a:p>
          <a:p>
            <a:pPr lvl="1"/>
            <a:r>
              <a:rPr lang="en-US" sz="1800" dirty="0"/>
              <a:t>Coxa Profunda</a:t>
            </a:r>
          </a:p>
          <a:p>
            <a:pPr lvl="1"/>
            <a:r>
              <a:rPr lang="en-US" sz="1800" dirty="0"/>
              <a:t>Acetabular </a:t>
            </a:r>
            <a:r>
              <a:rPr lang="en-US" sz="1800" dirty="0" err="1"/>
              <a:t>Protusio</a:t>
            </a:r>
            <a:endParaRPr lang="en-US" sz="1800" dirty="0"/>
          </a:p>
          <a:p>
            <a:pPr lvl="1"/>
            <a:r>
              <a:rPr lang="en-US" sz="1800" dirty="0"/>
              <a:t>Relation of the acetabulum to the </a:t>
            </a:r>
            <a:r>
              <a:rPr lang="en-US" sz="1800" dirty="0" err="1"/>
              <a:t>Ilioischial</a:t>
            </a:r>
            <a:r>
              <a:rPr lang="en-US" sz="1800" dirty="0"/>
              <a:t> line</a:t>
            </a:r>
          </a:p>
          <a:p>
            <a:pPr lvl="1"/>
            <a:r>
              <a:rPr lang="en-US" sz="1800" dirty="0"/>
              <a:t>Lateral center of edge angle</a:t>
            </a:r>
          </a:p>
          <a:p>
            <a:r>
              <a:rPr lang="en-US" sz="2000" dirty="0"/>
              <a:t>Acetabular retroversion</a:t>
            </a:r>
          </a:p>
          <a:p>
            <a:pPr lvl="1"/>
            <a:r>
              <a:rPr lang="en-US" sz="1800" dirty="0"/>
              <a:t>Axis of the acetabular is facing more posterior</a:t>
            </a:r>
          </a:p>
          <a:p>
            <a:pPr lvl="1"/>
            <a:r>
              <a:rPr lang="en-US" sz="1800" dirty="0"/>
              <a:t>Cross over sign</a:t>
            </a:r>
          </a:p>
          <a:p>
            <a:pPr lvl="1"/>
            <a:r>
              <a:rPr lang="en-US" sz="1800" dirty="0"/>
              <a:t>Ischial spine sign</a:t>
            </a:r>
          </a:p>
        </p:txBody>
      </p:sp>
      <p:pic>
        <p:nvPicPr>
          <p:cNvPr id="1028" name="Picture 4" descr="Image result for coxa profunda">
            <a:extLst>
              <a:ext uri="{FF2B5EF4-FFF2-40B4-BE49-F238E27FC236}">
                <a16:creationId xmlns:a16="http://schemas.microsoft.com/office/drawing/2014/main" id="{D7623F46-86CC-47DF-943B-02975109E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2841" r="1028" b="2718"/>
          <a:stretch/>
        </p:blipFill>
        <p:spPr bwMode="auto">
          <a:xfrm>
            <a:off x="5468983" y="135456"/>
            <a:ext cx="6662057" cy="23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cetabular protrusio">
            <a:extLst>
              <a:ext uri="{FF2B5EF4-FFF2-40B4-BE49-F238E27FC236}">
                <a16:creationId xmlns:a16="http://schemas.microsoft.com/office/drawing/2014/main" id="{4FE7B2B7-7C05-4AF5-BFB5-B18644A1D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62" y="1936710"/>
            <a:ext cx="5992678" cy="28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cetabular retroversion">
            <a:extLst>
              <a:ext uri="{FF2B5EF4-FFF2-40B4-BE49-F238E27FC236}">
                <a16:creationId xmlns:a16="http://schemas.microsoft.com/office/drawing/2014/main" id="{47ACF727-4208-4924-93C9-60F2EB630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7"/>
          <a:stretch/>
        </p:blipFill>
        <p:spPr bwMode="auto">
          <a:xfrm flipH="1">
            <a:off x="7368540" y="4417645"/>
            <a:ext cx="4762500" cy="238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cross over sign">
            <a:extLst>
              <a:ext uri="{FF2B5EF4-FFF2-40B4-BE49-F238E27FC236}">
                <a16:creationId xmlns:a16="http://schemas.microsoft.com/office/drawing/2014/main" id="{2763D611-A735-45C0-89A3-A6125ABCD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"/>
          <a:stretch/>
        </p:blipFill>
        <p:spPr bwMode="auto">
          <a:xfrm>
            <a:off x="5257209" y="3839341"/>
            <a:ext cx="3969087" cy="301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376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Acetabular Impingement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Epidemiology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Multicenter, prospective, longitudinal cohort</a:t>
            </a:r>
          </a:p>
          <a:p>
            <a:pPr lvl="1"/>
            <a:r>
              <a:rPr lang="en-US" sz="2400" dirty="0"/>
              <a:t>8 institutions – 12 surgeons </a:t>
            </a:r>
          </a:p>
          <a:p>
            <a:pPr lvl="1"/>
            <a:r>
              <a:rPr lang="en-US" sz="2400" dirty="0"/>
              <a:t>1076 </a:t>
            </a:r>
            <a:r>
              <a:rPr lang="en-US" sz="2400" dirty="0" err="1"/>
              <a:t>pts</a:t>
            </a:r>
            <a:r>
              <a:rPr lang="en-US" sz="2400" dirty="0"/>
              <a:t> undergoing surgery</a:t>
            </a:r>
          </a:p>
          <a:p>
            <a:pPr marL="342900" lvl="1" indent="-342900"/>
            <a:endParaRPr lang="en-US" sz="2400" dirty="0"/>
          </a:p>
          <a:p>
            <a:pPr marL="342900" lvl="1" indent="-342900"/>
            <a:r>
              <a:rPr lang="en-US" dirty="0"/>
              <a:t>47.6% CAM FAI</a:t>
            </a:r>
          </a:p>
          <a:p>
            <a:pPr marL="342900" lvl="1" indent="-342900"/>
            <a:r>
              <a:rPr lang="en-US" dirty="0"/>
              <a:t>44.5% combined cam/pincer FAI</a:t>
            </a:r>
          </a:p>
          <a:p>
            <a:pPr marL="342900" lvl="1" indent="-342900"/>
            <a:r>
              <a:rPr lang="en-US" dirty="0"/>
              <a:t>7.9%   pincer FAI</a:t>
            </a:r>
          </a:p>
          <a:p>
            <a:pPr marL="342900" lvl="1" indent="-342900"/>
            <a:endParaRPr lang="en-US" dirty="0"/>
          </a:p>
          <a:p>
            <a:pPr marL="342900" lvl="1" indent="-342900"/>
            <a:r>
              <a:rPr lang="en-US" dirty="0"/>
              <a:t>&gt;90% of the hips were noted to have </a:t>
            </a:r>
            <a:r>
              <a:rPr lang="en-US" dirty="0" err="1"/>
              <a:t>labral</a:t>
            </a:r>
            <a:r>
              <a:rPr lang="en-US" dirty="0"/>
              <a:t> and articular cartilage abnormalities at surgery</a:t>
            </a:r>
          </a:p>
          <a:p>
            <a:pPr marL="342900" lvl="1" indent="-342900"/>
            <a:endParaRPr lang="en-US" sz="18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8033" y="6041362"/>
            <a:ext cx="98265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Am J Sports Med. 2013 Jun;41(6):1348-56. </a:t>
            </a:r>
            <a:r>
              <a:rPr lang="en-US" sz="1100" dirty="0" err="1"/>
              <a:t>doi</a:t>
            </a:r>
            <a:r>
              <a:rPr lang="en-US" sz="1100" dirty="0"/>
              <a:t>: 10.1177/0363546513488861. </a:t>
            </a:r>
            <a:r>
              <a:rPr lang="en-US" sz="1100" dirty="0" err="1"/>
              <a:t>Epub</a:t>
            </a:r>
            <a:r>
              <a:rPr lang="en-US" sz="1100" dirty="0"/>
              <a:t> 2013 May 13. Descriptive epidemiology of </a:t>
            </a:r>
            <a:r>
              <a:rPr lang="en-US" sz="1100" dirty="0" err="1"/>
              <a:t>femoroacetabular</a:t>
            </a:r>
            <a:r>
              <a:rPr lang="en-US" sz="1100" dirty="0"/>
              <a:t> impingement: a North American cohort of patients undergoing surgery. </a:t>
            </a:r>
            <a:r>
              <a:rPr lang="en-US" sz="1100" dirty="0" err="1"/>
              <a:t>Clohisy</a:t>
            </a:r>
            <a:r>
              <a:rPr lang="en-US" sz="1100" dirty="0"/>
              <a:t> JC, Baca G, </a:t>
            </a:r>
            <a:r>
              <a:rPr lang="en-US" sz="1100" dirty="0" err="1"/>
              <a:t>Beaulé</a:t>
            </a:r>
            <a:r>
              <a:rPr lang="en-US" sz="1100" dirty="0"/>
              <a:t> PE, Kim YJ, Larson CM, Millis MB, </a:t>
            </a:r>
            <a:r>
              <a:rPr lang="en-US" sz="1100" dirty="0" err="1"/>
              <a:t>Podeszwa</a:t>
            </a:r>
            <a:r>
              <a:rPr lang="en-US" sz="1100" dirty="0"/>
              <a:t> DA, </a:t>
            </a:r>
            <a:r>
              <a:rPr lang="en-US" sz="1100" dirty="0" err="1"/>
              <a:t>Schoenecker</a:t>
            </a:r>
            <a:r>
              <a:rPr lang="en-US" sz="1100" dirty="0"/>
              <a:t> PL, Sierra RJ, Sink EL, </a:t>
            </a:r>
            <a:r>
              <a:rPr lang="en-US" sz="1100" dirty="0" err="1"/>
              <a:t>Sucato</a:t>
            </a:r>
            <a:r>
              <a:rPr lang="en-US" sz="1100" dirty="0"/>
              <a:t> DJ, Trousdale RT, </a:t>
            </a:r>
            <a:r>
              <a:rPr lang="en-US" sz="1100" dirty="0" err="1"/>
              <a:t>Zaltz</a:t>
            </a:r>
            <a:r>
              <a:rPr lang="en-US" sz="1100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227936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hip pain">
            <a:extLst>
              <a:ext uri="{FF2B5EF4-FFF2-40B4-BE49-F238E27FC236}">
                <a16:creationId xmlns:a16="http://schemas.microsoft.com/office/drawing/2014/main" id="{0BC916A0-1597-4386-A46D-4CE9F2610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2"/>
          <a:stretch/>
        </p:blipFill>
        <p:spPr bwMode="auto">
          <a:xfrm>
            <a:off x="5422169" y="0"/>
            <a:ext cx="67696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602" y="2137342"/>
            <a:ext cx="4907567" cy="3880773"/>
          </a:xfrm>
        </p:spPr>
        <p:txBody>
          <a:bodyPr>
            <a:normAutofit/>
          </a:bodyPr>
          <a:lstStyle/>
          <a:p>
            <a:r>
              <a:rPr lang="en-US" sz="2400" dirty="0"/>
              <a:t>Synovium</a:t>
            </a:r>
          </a:p>
          <a:p>
            <a:r>
              <a:rPr lang="en-US" sz="2400" dirty="0"/>
              <a:t>Labrum</a:t>
            </a:r>
          </a:p>
          <a:p>
            <a:r>
              <a:rPr lang="en-US" sz="2400" dirty="0"/>
              <a:t>Cartilage</a:t>
            </a:r>
          </a:p>
          <a:p>
            <a:pPr lvl="1"/>
            <a:endParaRPr lang="en-US" sz="2400" dirty="0"/>
          </a:p>
          <a:p>
            <a:r>
              <a:rPr lang="en-US" sz="2400" dirty="0"/>
              <a:t>&gt;90% of the hips were noted to have labral and articular cartilage abnormalities at </a:t>
            </a:r>
            <a:r>
              <a:rPr lang="en-US" sz="2400" u="sng" dirty="0"/>
              <a:t>surgery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E7E424D-CAF4-4A6F-BE16-EEDDD5D16464}"/>
              </a:ext>
            </a:extLst>
          </p:cNvPr>
          <p:cNvGrpSpPr/>
          <p:nvPr/>
        </p:nvGrpSpPr>
        <p:grpSpPr>
          <a:xfrm>
            <a:off x="718242" y="839885"/>
            <a:ext cx="7155153" cy="916391"/>
            <a:chOff x="1413996" y="3696185"/>
            <a:chExt cx="7155153" cy="916391"/>
          </a:xfrm>
          <a:solidFill>
            <a:schemeClr val="tx1"/>
          </a:solidFill>
          <a:effectLst>
            <a:outerShdw blurRad="38100" dist="50800" dir="2700000" algn="tl" rotWithShape="0">
              <a:prstClr val="black"/>
            </a:outerShdw>
          </a:effectLst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07FCBF7-0071-4338-85EF-4F9F6F3FB407}"/>
                </a:ext>
              </a:extLst>
            </p:cNvPr>
            <p:cNvSpPr txBox="1">
              <a:spLocks/>
            </p:cNvSpPr>
            <p:nvPr/>
          </p:nvSpPr>
          <p:spPr>
            <a:xfrm>
              <a:off x="2947521" y="3696185"/>
              <a:ext cx="82376" cy="341561"/>
            </a:xfrm>
            <a:custGeom>
              <a:avLst/>
              <a:gdLst/>
              <a:ahLst/>
              <a:cxnLst/>
              <a:rect l="l" t="t" r="r" b="b"/>
              <a:pathLst>
                <a:path w="82376" h="341561">
                  <a:moveTo>
                    <a:pt x="0" y="0"/>
                  </a:moveTo>
                  <a:lnTo>
                    <a:pt x="42416" y="0"/>
                  </a:lnTo>
                  <a:lnTo>
                    <a:pt x="42416" y="262310"/>
                  </a:lnTo>
                  <a:cubicBezTo>
                    <a:pt x="42416" y="275109"/>
                    <a:pt x="46099" y="285192"/>
                    <a:pt x="53466" y="292559"/>
                  </a:cubicBezTo>
                  <a:cubicBezTo>
                    <a:pt x="60833" y="299926"/>
                    <a:pt x="70470" y="303610"/>
                    <a:pt x="82376" y="303610"/>
                  </a:cubicBezTo>
                  <a:lnTo>
                    <a:pt x="82376" y="341561"/>
                  </a:lnTo>
                  <a:cubicBezTo>
                    <a:pt x="27458" y="341561"/>
                    <a:pt x="0" y="317525"/>
                    <a:pt x="0" y="269454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C70B226-CEE9-493E-B191-D82715071AD9}"/>
                </a:ext>
              </a:extLst>
            </p:cNvPr>
            <p:cNvSpPr txBox="1">
              <a:spLocks/>
            </p:cNvSpPr>
            <p:nvPr/>
          </p:nvSpPr>
          <p:spPr>
            <a:xfrm>
              <a:off x="4353872" y="3696185"/>
              <a:ext cx="207838" cy="341561"/>
            </a:xfrm>
            <a:custGeom>
              <a:avLst/>
              <a:gdLst/>
              <a:ahLst/>
              <a:cxnLst/>
              <a:rect l="l" t="t" r="r" b="b"/>
              <a:pathLst>
                <a:path w="207838" h="341561">
                  <a:moveTo>
                    <a:pt x="0" y="0"/>
                  </a:moveTo>
                  <a:lnTo>
                    <a:pt x="42416" y="0"/>
                  </a:lnTo>
                  <a:lnTo>
                    <a:pt x="42416" y="115640"/>
                  </a:lnTo>
                  <a:cubicBezTo>
                    <a:pt x="46434" y="110133"/>
                    <a:pt x="53987" y="105073"/>
                    <a:pt x="65075" y="100459"/>
                  </a:cubicBezTo>
                  <a:cubicBezTo>
                    <a:pt x="76163" y="95846"/>
                    <a:pt x="87064" y="93539"/>
                    <a:pt x="97780" y="93539"/>
                  </a:cubicBezTo>
                  <a:cubicBezTo>
                    <a:pt x="130522" y="93539"/>
                    <a:pt x="157051" y="104850"/>
                    <a:pt x="177366" y="127472"/>
                  </a:cubicBezTo>
                  <a:cubicBezTo>
                    <a:pt x="197681" y="150094"/>
                    <a:pt x="207838" y="178669"/>
                    <a:pt x="207838" y="213197"/>
                  </a:cubicBezTo>
                  <a:cubicBezTo>
                    <a:pt x="207838" y="253083"/>
                    <a:pt x="197644" y="284448"/>
                    <a:pt x="177254" y="307293"/>
                  </a:cubicBezTo>
                  <a:cubicBezTo>
                    <a:pt x="156865" y="330138"/>
                    <a:pt x="129257" y="341561"/>
                    <a:pt x="94431" y="341561"/>
                  </a:cubicBezTo>
                  <a:cubicBezTo>
                    <a:pt x="83120" y="341561"/>
                    <a:pt x="71995" y="339440"/>
                    <a:pt x="61057" y="335199"/>
                  </a:cubicBezTo>
                  <a:cubicBezTo>
                    <a:pt x="50118" y="330957"/>
                    <a:pt x="41821" y="325860"/>
                    <a:pt x="36165" y="319906"/>
                  </a:cubicBezTo>
                  <a:lnTo>
                    <a:pt x="21208" y="341561"/>
                  </a:lnTo>
                  <a:lnTo>
                    <a:pt x="0" y="341561"/>
                  </a:lnTo>
                  <a:lnTo>
                    <a:pt x="0" y="0"/>
                  </a:lnTo>
                  <a:close/>
                  <a:moveTo>
                    <a:pt x="82376" y="129258"/>
                  </a:moveTo>
                  <a:cubicBezTo>
                    <a:pt x="77167" y="129258"/>
                    <a:pt x="69912" y="131490"/>
                    <a:pt x="60610" y="135955"/>
                  </a:cubicBezTo>
                  <a:cubicBezTo>
                    <a:pt x="51308" y="140420"/>
                    <a:pt x="45244" y="144438"/>
                    <a:pt x="42416" y="148010"/>
                  </a:cubicBezTo>
                  <a:lnTo>
                    <a:pt x="42416" y="285974"/>
                  </a:lnTo>
                  <a:cubicBezTo>
                    <a:pt x="42416" y="288355"/>
                    <a:pt x="47699" y="292262"/>
                    <a:pt x="58266" y="297694"/>
                  </a:cubicBezTo>
                  <a:cubicBezTo>
                    <a:pt x="68833" y="303126"/>
                    <a:pt x="76870" y="305842"/>
                    <a:pt x="82376" y="305842"/>
                  </a:cubicBezTo>
                  <a:cubicBezTo>
                    <a:pt x="111249" y="305842"/>
                    <a:pt x="131936" y="298922"/>
                    <a:pt x="144438" y="285081"/>
                  </a:cubicBezTo>
                  <a:cubicBezTo>
                    <a:pt x="156939" y="271240"/>
                    <a:pt x="163190" y="248023"/>
                    <a:pt x="163190" y="215429"/>
                  </a:cubicBezTo>
                  <a:cubicBezTo>
                    <a:pt x="163190" y="188342"/>
                    <a:pt x="155897" y="167209"/>
                    <a:pt x="141312" y="152028"/>
                  </a:cubicBezTo>
                  <a:cubicBezTo>
                    <a:pt x="126727" y="136848"/>
                    <a:pt x="107082" y="129258"/>
                    <a:pt x="82376" y="12925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D205DB2-A390-4E7D-B402-9299829719CF}"/>
                </a:ext>
              </a:extLst>
            </p:cNvPr>
            <p:cNvSpPr txBox="1">
              <a:spLocks/>
            </p:cNvSpPr>
            <p:nvPr/>
          </p:nvSpPr>
          <p:spPr>
            <a:xfrm>
              <a:off x="4862046" y="3696185"/>
              <a:ext cx="82376" cy="341561"/>
            </a:xfrm>
            <a:custGeom>
              <a:avLst/>
              <a:gdLst/>
              <a:ahLst/>
              <a:cxnLst/>
              <a:rect l="l" t="t" r="r" b="b"/>
              <a:pathLst>
                <a:path w="82376" h="341561">
                  <a:moveTo>
                    <a:pt x="0" y="0"/>
                  </a:moveTo>
                  <a:lnTo>
                    <a:pt x="42416" y="0"/>
                  </a:lnTo>
                  <a:lnTo>
                    <a:pt x="42416" y="262310"/>
                  </a:lnTo>
                  <a:cubicBezTo>
                    <a:pt x="42416" y="275109"/>
                    <a:pt x="46099" y="285192"/>
                    <a:pt x="53466" y="292559"/>
                  </a:cubicBezTo>
                  <a:cubicBezTo>
                    <a:pt x="60833" y="299926"/>
                    <a:pt x="70470" y="303610"/>
                    <a:pt x="82376" y="303610"/>
                  </a:cubicBezTo>
                  <a:lnTo>
                    <a:pt x="82376" y="341561"/>
                  </a:lnTo>
                  <a:cubicBezTo>
                    <a:pt x="27458" y="341561"/>
                    <a:pt x="0" y="317525"/>
                    <a:pt x="0" y="269454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705E643-99B8-4595-86C9-B651D7B27889}"/>
                </a:ext>
              </a:extLst>
            </p:cNvPr>
            <p:cNvSpPr txBox="1">
              <a:spLocks/>
            </p:cNvSpPr>
            <p:nvPr/>
          </p:nvSpPr>
          <p:spPr>
            <a:xfrm>
              <a:off x="3162577" y="3701766"/>
              <a:ext cx="267891" cy="331515"/>
            </a:xfrm>
            <a:custGeom>
              <a:avLst/>
              <a:gdLst/>
              <a:ahLst/>
              <a:cxnLst/>
              <a:rect l="l" t="t" r="r" b="b"/>
              <a:pathLst>
                <a:path w="267891" h="331515">
                  <a:moveTo>
                    <a:pt x="132829" y="0"/>
                  </a:moveTo>
                  <a:lnTo>
                    <a:pt x="144661" y="0"/>
                  </a:lnTo>
                  <a:lnTo>
                    <a:pt x="267891" y="331515"/>
                  </a:lnTo>
                  <a:lnTo>
                    <a:pt x="218331" y="331515"/>
                  </a:lnTo>
                  <a:lnTo>
                    <a:pt x="195784" y="262533"/>
                  </a:lnTo>
                  <a:lnTo>
                    <a:pt x="74117" y="262533"/>
                  </a:lnTo>
                  <a:lnTo>
                    <a:pt x="50007" y="331515"/>
                  </a:lnTo>
                  <a:lnTo>
                    <a:pt x="0" y="331515"/>
                  </a:lnTo>
                  <a:lnTo>
                    <a:pt x="132829" y="0"/>
                  </a:lnTo>
                  <a:close/>
                  <a:moveTo>
                    <a:pt x="136625" y="85725"/>
                  </a:moveTo>
                  <a:lnTo>
                    <a:pt x="85949" y="229717"/>
                  </a:lnTo>
                  <a:lnTo>
                    <a:pt x="183059" y="229717"/>
                  </a:lnTo>
                  <a:lnTo>
                    <a:pt x="136625" y="8572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8187CDB-19B8-4632-990E-BC825A5955A1}"/>
                </a:ext>
              </a:extLst>
            </p:cNvPr>
            <p:cNvSpPr txBox="1">
              <a:spLocks/>
            </p:cNvSpPr>
            <p:nvPr/>
          </p:nvSpPr>
          <p:spPr>
            <a:xfrm>
              <a:off x="6333658" y="3703775"/>
              <a:ext cx="52462" cy="52462"/>
            </a:xfrm>
            <a:custGeom>
              <a:avLst/>
              <a:gdLst/>
              <a:ahLst/>
              <a:cxnLst/>
              <a:rect l="l" t="t" r="r" b="b"/>
              <a:pathLst>
                <a:path w="52462" h="52462">
                  <a:moveTo>
                    <a:pt x="26119" y="0"/>
                  </a:moveTo>
                  <a:cubicBezTo>
                    <a:pt x="33412" y="0"/>
                    <a:pt x="39625" y="2567"/>
                    <a:pt x="44760" y="7702"/>
                  </a:cubicBezTo>
                  <a:cubicBezTo>
                    <a:pt x="49894" y="12836"/>
                    <a:pt x="52462" y="18975"/>
                    <a:pt x="52462" y="26119"/>
                  </a:cubicBezTo>
                  <a:cubicBezTo>
                    <a:pt x="52462" y="33412"/>
                    <a:pt x="49894" y="39625"/>
                    <a:pt x="44760" y="44760"/>
                  </a:cubicBezTo>
                  <a:cubicBezTo>
                    <a:pt x="39625" y="49894"/>
                    <a:pt x="33412" y="52462"/>
                    <a:pt x="26119" y="52462"/>
                  </a:cubicBezTo>
                  <a:cubicBezTo>
                    <a:pt x="18975" y="52462"/>
                    <a:pt x="12836" y="49894"/>
                    <a:pt x="7702" y="44760"/>
                  </a:cubicBezTo>
                  <a:cubicBezTo>
                    <a:pt x="2567" y="39625"/>
                    <a:pt x="0" y="33412"/>
                    <a:pt x="0" y="26119"/>
                  </a:cubicBezTo>
                  <a:cubicBezTo>
                    <a:pt x="0" y="18826"/>
                    <a:pt x="2530" y="12650"/>
                    <a:pt x="7590" y="7590"/>
                  </a:cubicBezTo>
                  <a:cubicBezTo>
                    <a:pt x="12650" y="2530"/>
                    <a:pt x="18827" y="0"/>
                    <a:pt x="2611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54374BB-EF69-46FD-B0FC-503680A4AA23}"/>
                </a:ext>
              </a:extLst>
            </p:cNvPr>
            <p:cNvSpPr txBox="1">
              <a:spLocks/>
            </p:cNvSpPr>
            <p:nvPr/>
          </p:nvSpPr>
          <p:spPr>
            <a:xfrm>
              <a:off x="1413996" y="3706230"/>
              <a:ext cx="202034" cy="327050"/>
            </a:xfrm>
            <a:custGeom>
              <a:avLst/>
              <a:gdLst/>
              <a:ahLst/>
              <a:cxnLst/>
              <a:rect l="l" t="t" r="r" b="b"/>
              <a:pathLst>
                <a:path w="202034" h="327050">
                  <a:moveTo>
                    <a:pt x="0" y="0"/>
                  </a:moveTo>
                  <a:lnTo>
                    <a:pt x="202034" y="0"/>
                  </a:lnTo>
                  <a:lnTo>
                    <a:pt x="202034" y="40184"/>
                  </a:lnTo>
                  <a:lnTo>
                    <a:pt x="44648" y="40184"/>
                  </a:lnTo>
                  <a:lnTo>
                    <a:pt x="44648" y="131043"/>
                  </a:lnTo>
                  <a:lnTo>
                    <a:pt x="159618" y="131043"/>
                  </a:lnTo>
                  <a:lnTo>
                    <a:pt x="159618" y="168995"/>
                  </a:lnTo>
                  <a:lnTo>
                    <a:pt x="44648" y="168995"/>
                  </a:lnTo>
                  <a:lnTo>
                    <a:pt x="44648" y="327050"/>
                  </a:lnTo>
                  <a:lnTo>
                    <a:pt x="0" y="3270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C736406-FC89-49FF-9FE4-3BE42287FCB6}"/>
                </a:ext>
              </a:extLst>
            </p:cNvPr>
            <p:cNvSpPr txBox="1">
              <a:spLocks/>
            </p:cNvSpPr>
            <p:nvPr/>
          </p:nvSpPr>
          <p:spPr>
            <a:xfrm>
              <a:off x="5565184" y="3706230"/>
              <a:ext cx="44649" cy="327050"/>
            </a:xfrm>
            <a:custGeom>
              <a:avLst/>
              <a:gdLst/>
              <a:ahLst/>
              <a:cxnLst/>
              <a:rect l="l" t="t" r="r" b="b"/>
              <a:pathLst>
                <a:path w="44649" h="327050">
                  <a:moveTo>
                    <a:pt x="0" y="0"/>
                  </a:moveTo>
                  <a:lnTo>
                    <a:pt x="44649" y="0"/>
                  </a:lnTo>
                  <a:lnTo>
                    <a:pt x="44649" y="327050"/>
                  </a:lnTo>
                  <a:lnTo>
                    <a:pt x="0" y="3270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96E32ED-C416-4B3E-9958-DDA99EC74A09}"/>
                </a:ext>
              </a:extLst>
            </p:cNvPr>
            <p:cNvSpPr txBox="1">
              <a:spLocks/>
            </p:cNvSpPr>
            <p:nvPr/>
          </p:nvSpPr>
          <p:spPr>
            <a:xfrm>
              <a:off x="3922270" y="3727885"/>
              <a:ext cx="152921" cy="309860"/>
            </a:xfrm>
            <a:custGeom>
              <a:avLst/>
              <a:gdLst/>
              <a:ahLst/>
              <a:cxnLst/>
              <a:rect l="l" t="t" r="r" b="b"/>
              <a:pathLst>
                <a:path w="152921" h="309860">
                  <a:moveTo>
                    <a:pt x="70098" y="0"/>
                  </a:moveTo>
                  <a:lnTo>
                    <a:pt x="70098" y="66303"/>
                  </a:lnTo>
                  <a:lnTo>
                    <a:pt x="135732" y="66303"/>
                  </a:lnTo>
                  <a:lnTo>
                    <a:pt x="135732" y="99789"/>
                  </a:lnTo>
                  <a:lnTo>
                    <a:pt x="70098" y="99789"/>
                  </a:lnTo>
                  <a:lnTo>
                    <a:pt x="70098" y="218554"/>
                  </a:lnTo>
                  <a:cubicBezTo>
                    <a:pt x="70098" y="238646"/>
                    <a:pt x="73484" y="252933"/>
                    <a:pt x="80256" y="261416"/>
                  </a:cubicBezTo>
                  <a:cubicBezTo>
                    <a:pt x="87028" y="269900"/>
                    <a:pt x="97929" y="274141"/>
                    <a:pt x="112961" y="274141"/>
                  </a:cubicBezTo>
                  <a:cubicBezTo>
                    <a:pt x="123825" y="274141"/>
                    <a:pt x="135062" y="271388"/>
                    <a:pt x="146670" y="265881"/>
                  </a:cubicBezTo>
                  <a:lnTo>
                    <a:pt x="152921" y="303163"/>
                  </a:lnTo>
                  <a:cubicBezTo>
                    <a:pt x="135360" y="307628"/>
                    <a:pt x="116087" y="309860"/>
                    <a:pt x="95101" y="309860"/>
                  </a:cubicBezTo>
                  <a:cubicBezTo>
                    <a:pt x="76200" y="309860"/>
                    <a:pt x="60238" y="302828"/>
                    <a:pt x="47216" y="288764"/>
                  </a:cubicBezTo>
                  <a:cubicBezTo>
                    <a:pt x="34194" y="274699"/>
                    <a:pt x="27683" y="256952"/>
                    <a:pt x="27683" y="235520"/>
                  </a:cubicBezTo>
                  <a:lnTo>
                    <a:pt x="27683" y="99789"/>
                  </a:lnTo>
                  <a:lnTo>
                    <a:pt x="0" y="99789"/>
                  </a:lnTo>
                  <a:lnTo>
                    <a:pt x="0" y="66303"/>
                  </a:lnTo>
                  <a:lnTo>
                    <a:pt x="27683" y="66303"/>
                  </a:lnTo>
                  <a:lnTo>
                    <a:pt x="27683" y="16296"/>
                  </a:lnTo>
                  <a:lnTo>
                    <a:pt x="70098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922E11B-7500-4EB9-AE24-9700EEB65AA3}"/>
                </a:ext>
              </a:extLst>
            </p:cNvPr>
            <p:cNvSpPr txBox="1">
              <a:spLocks/>
            </p:cNvSpPr>
            <p:nvPr/>
          </p:nvSpPr>
          <p:spPr>
            <a:xfrm>
              <a:off x="8037070" y="3727885"/>
              <a:ext cx="152921" cy="309860"/>
            </a:xfrm>
            <a:custGeom>
              <a:avLst/>
              <a:gdLst/>
              <a:ahLst/>
              <a:cxnLst/>
              <a:rect l="l" t="t" r="r" b="b"/>
              <a:pathLst>
                <a:path w="152921" h="309860">
                  <a:moveTo>
                    <a:pt x="70098" y="0"/>
                  </a:moveTo>
                  <a:lnTo>
                    <a:pt x="70098" y="66303"/>
                  </a:lnTo>
                  <a:lnTo>
                    <a:pt x="135731" y="66303"/>
                  </a:lnTo>
                  <a:lnTo>
                    <a:pt x="135731" y="99789"/>
                  </a:lnTo>
                  <a:lnTo>
                    <a:pt x="70098" y="99789"/>
                  </a:lnTo>
                  <a:lnTo>
                    <a:pt x="70098" y="218554"/>
                  </a:lnTo>
                  <a:cubicBezTo>
                    <a:pt x="70098" y="238646"/>
                    <a:pt x="73484" y="252933"/>
                    <a:pt x="80256" y="261416"/>
                  </a:cubicBezTo>
                  <a:cubicBezTo>
                    <a:pt x="87027" y="269900"/>
                    <a:pt x="97929" y="274141"/>
                    <a:pt x="112961" y="274141"/>
                  </a:cubicBezTo>
                  <a:cubicBezTo>
                    <a:pt x="123825" y="274141"/>
                    <a:pt x="135062" y="271388"/>
                    <a:pt x="146670" y="265881"/>
                  </a:cubicBezTo>
                  <a:lnTo>
                    <a:pt x="152921" y="303163"/>
                  </a:lnTo>
                  <a:cubicBezTo>
                    <a:pt x="135359" y="307628"/>
                    <a:pt x="116086" y="309860"/>
                    <a:pt x="95101" y="309860"/>
                  </a:cubicBezTo>
                  <a:cubicBezTo>
                    <a:pt x="76200" y="309860"/>
                    <a:pt x="60238" y="302828"/>
                    <a:pt x="47216" y="288764"/>
                  </a:cubicBezTo>
                  <a:cubicBezTo>
                    <a:pt x="34193" y="274699"/>
                    <a:pt x="27682" y="256952"/>
                    <a:pt x="27682" y="235520"/>
                  </a:cubicBezTo>
                  <a:lnTo>
                    <a:pt x="27682" y="99789"/>
                  </a:lnTo>
                  <a:lnTo>
                    <a:pt x="0" y="99789"/>
                  </a:lnTo>
                  <a:lnTo>
                    <a:pt x="0" y="66303"/>
                  </a:lnTo>
                  <a:lnTo>
                    <a:pt x="27682" y="66303"/>
                  </a:lnTo>
                  <a:lnTo>
                    <a:pt x="27682" y="16296"/>
                  </a:lnTo>
                  <a:lnTo>
                    <a:pt x="70098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C376F5A-E43C-4F3F-93C1-22721F59B7BB}"/>
                </a:ext>
              </a:extLst>
            </p:cNvPr>
            <p:cNvSpPr txBox="1">
              <a:spLocks/>
            </p:cNvSpPr>
            <p:nvPr/>
          </p:nvSpPr>
          <p:spPr>
            <a:xfrm>
              <a:off x="6684743" y="3778784"/>
              <a:ext cx="198239" cy="348258"/>
            </a:xfrm>
            <a:custGeom>
              <a:avLst/>
              <a:gdLst/>
              <a:ahLst/>
              <a:cxnLst/>
              <a:rect l="l" t="t" r="r" b="b"/>
              <a:pathLst>
                <a:path w="198239" h="348258">
                  <a:moveTo>
                    <a:pt x="166986" y="0"/>
                  </a:moveTo>
                  <a:lnTo>
                    <a:pt x="194668" y="26119"/>
                  </a:lnTo>
                  <a:lnTo>
                    <a:pt x="169218" y="45318"/>
                  </a:lnTo>
                  <a:cubicBezTo>
                    <a:pt x="180082" y="59457"/>
                    <a:pt x="185515" y="77912"/>
                    <a:pt x="185515" y="100682"/>
                  </a:cubicBezTo>
                  <a:cubicBezTo>
                    <a:pt x="185515" y="124792"/>
                    <a:pt x="177999" y="145033"/>
                    <a:pt x="162967" y="161404"/>
                  </a:cubicBezTo>
                  <a:cubicBezTo>
                    <a:pt x="147936" y="177775"/>
                    <a:pt x="128216" y="187151"/>
                    <a:pt x="103808" y="189533"/>
                  </a:cubicBezTo>
                  <a:lnTo>
                    <a:pt x="68759" y="193105"/>
                  </a:lnTo>
                  <a:cubicBezTo>
                    <a:pt x="64592" y="193551"/>
                    <a:pt x="59011" y="195151"/>
                    <a:pt x="52016" y="197904"/>
                  </a:cubicBezTo>
                  <a:cubicBezTo>
                    <a:pt x="45021" y="200658"/>
                    <a:pt x="41523" y="204267"/>
                    <a:pt x="41523" y="208731"/>
                  </a:cubicBezTo>
                  <a:cubicBezTo>
                    <a:pt x="41523" y="214833"/>
                    <a:pt x="48816" y="217884"/>
                    <a:pt x="63401" y="217884"/>
                  </a:cubicBezTo>
                  <a:cubicBezTo>
                    <a:pt x="69801" y="217884"/>
                    <a:pt x="79772" y="216731"/>
                    <a:pt x="93316" y="214424"/>
                  </a:cubicBezTo>
                  <a:cubicBezTo>
                    <a:pt x="106859" y="212117"/>
                    <a:pt x="116905" y="210964"/>
                    <a:pt x="123453" y="210964"/>
                  </a:cubicBezTo>
                  <a:cubicBezTo>
                    <a:pt x="146968" y="210964"/>
                    <a:pt x="165311" y="216582"/>
                    <a:pt x="178483" y="227819"/>
                  </a:cubicBezTo>
                  <a:cubicBezTo>
                    <a:pt x="191654" y="239055"/>
                    <a:pt x="198239" y="254645"/>
                    <a:pt x="198239" y="274588"/>
                  </a:cubicBezTo>
                  <a:cubicBezTo>
                    <a:pt x="198239" y="296615"/>
                    <a:pt x="188380" y="314399"/>
                    <a:pt x="168660" y="327943"/>
                  </a:cubicBezTo>
                  <a:cubicBezTo>
                    <a:pt x="148940" y="341486"/>
                    <a:pt x="123974" y="348258"/>
                    <a:pt x="93762" y="348258"/>
                  </a:cubicBezTo>
                  <a:cubicBezTo>
                    <a:pt x="78284" y="348258"/>
                    <a:pt x="61987" y="345505"/>
                    <a:pt x="44872" y="339998"/>
                  </a:cubicBezTo>
                  <a:cubicBezTo>
                    <a:pt x="27757" y="334491"/>
                    <a:pt x="13990" y="327794"/>
                    <a:pt x="3572" y="319906"/>
                  </a:cubicBezTo>
                  <a:lnTo>
                    <a:pt x="26566" y="285973"/>
                  </a:lnTo>
                  <a:cubicBezTo>
                    <a:pt x="51272" y="302493"/>
                    <a:pt x="74042" y="310753"/>
                    <a:pt x="94878" y="310753"/>
                  </a:cubicBezTo>
                  <a:cubicBezTo>
                    <a:pt x="114077" y="310753"/>
                    <a:pt x="129220" y="307442"/>
                    <a:pt x="140308" y="300819"/>
                  </a:cubicBezTo>
                  <a:cubicBezTo>
                    <a:pt x="151396" y="294196"/>
                    <a:pt x="156940" y="285973"/>
                    <a:pt x="156940" y="276151"/>
                  </a:cubicBezTo>
                  <a:cubicBezTo>
                    <a:pt x="156940" y="256803"/>
                    <a:pt x="142950" y="247129"/>
                    <a:pt x="114970" y="247129"/>
                  </a:cubicBezTo>
                  <a:cubicBezTo>
                    <a:pt x="110208" y="247129"/>
                    <a:pt x="101576" y="248320"/>
                    <a:pt x="89074" y="250701"/>
                  </a:cubicBezTo>
                  <a:cubicBezTo>
                    <a:pt x="76572" y="253082"/>
                    <a:pt x="66824" y="254273"/>
                    <a:pt x="59829" y="254273"/>
                  </a:cubicBezTo>
                  <a:cubicBezTo>
                    <a:pt x="25896" y="254273"/>
                    <a:pt x="8930" y="241474"/>
                    <a:pt x="8930" y="215875"/>
                  </a:cubicBezTo>
                  <a:cubicBezTo>
                    <a:pt x="8930" y="207987"/>
                    <a:pt x="12911" y="200844"/>
                    <a:pt x="20874" y="194444"/>
                  </a:cubicBezTo>
                  <a:cubicBezTo>
                    <a:pt x="28836" y="188044"/>
                    <a:pt x="38696" y="183431"/>
                    <a:pt x="50453" y="180603"/>
                  </a:cubicBezTo>
                  <a:cubicBezTo>
                    <a:pt x="16818" y="164827"/>
                    <a:pt x="0" y="137443"/>
                    <a:pt x="0" y="98450"/>
                  </a:cubicBezTo>
                  <a:cubicBezTo>
                    <a:pt x="0" y="73447"/>
                    <a:pt x="8707" y="52611"/>
                    <a:pt x="26120" y="35942"/>
                  </a:cubicBezTo>
                  <a:cubicBezTo>
                    <a:pt x="43533" y="19273"/>
                    <a:pt x="65038" y="10939"/>
                    <a:pt x="90637" y="10939"/>
                  </a:cubicBezTo>
                  <a:cubicBezTo>
                    <a:pt x="114152" y="10939"/>
                    <a:pt x="132532" y="15776"/>
                    <a:pt x="145778" y="25450"/>
                  </a:cubicBezTo>
                  <a:lnTo>
                    <a:pt x="166986" y="0"/>
                  </a:lnTo>
                  <a:close/>
                  <a:moveTo>
                    <a:pt x="93539" y="45095"/>
                  </a:moveTo>
                  <a:cubicBezTo>
                    <a:pt x="78805" y="45095"/>
                    <a:pt x="66787" y="50304"/>
                    <a:pt x="57485" y="60722"/>
                  </a:cubicBezTo>
                  <a:cubicBezTo>
                    <a:pt x="48183" y="71140"/>
                    <a:pt x="43533" y="83790"/>
                    <a:pt x="43533" y="98673"/>
                  </a:cubicBezTo>
                  <a:cubicBezTo>
                    <a:pt x="43533" y="115342"/>
                    <a:pt x="48035" y="129146"/>
                    <a:pt x="57039" y="140085"/>
                  </a:cubicBezTo>
                  <a:cubicBezTo>
                    <a:pt x="66043" y="151023"/>
                    <a:pt x="78210" y="156493"/>
                    <a:pt x="93539" y="156493"/>
                  </a:cubicBezTo>
                  <a:cubicBezTo>
                    <a:pt x="108571" y="156493"/>
                    <a:pt x="120328" y="151172"/>
                    <a:pt x="128811" y="140531"/>
                  </a:cubicBezTo>
                  <a:cubicBezTo>
                    <a:pt x="137294" y="129890"/>
                    <a:pt x="141536" y="115937"/>
                    <a:pt x="141536" y="98673"/>
                  </a:cubicBezTo>
                  <a:cubicBezTo>
                    <a:pt x="141536" y="83790"/>
                    <a:pt x="136959" y="71140"/>
                    <a:pt x="127807" y="60722"/>
                  </a:cubicBezTo>
                  <a:cubicBezTo>
                    <a:pt x="118654" y="50304"/>
                    <a:pt x="107231" y="45095"/>
                    <a:pt x="93539" y="4509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D437354-1DC0-43C2-B1DD-507440C05FA2}"/>
                </a:ext>
              </a:extLst>
            </p:cNvPr>
            <p:cNvSpPr txBox="1">
              <a:spLocks/>
            </p:cNvSpPr>
            <p:nvPr/>
          </p:nvSpPr>
          <p:spPr>
            <a:xfrm>
              <a:off x="1633145" y="3789723"/>
              <a:ext cx="220340" cy="248022"/>
            </a:xfrm>
            <a:custGeom>
              <a:avLst/>
              <a:gdLst/>
              <a:ahLst/>
              <a:cxnLst/>
              <a:rect l="l" t="t" r="r" b="b"/>
              <a:pathLst>
                <a:path w="220340" h="248022">
                  <a:moveTo>
                    <a:pt x="112068" y="0"/>
                  </a:moveTo>
                  <a:cubicBezTo>
                    <a:pt x="146149" y="0"/>
                    <a:pt x="172864" y="9599"/>
                    <a:pt x="192212" y="28798"/>
                  </a:cubicBezTo>
                  <a:cubicBezTo>
                    <a:pt x="210964" y="47253"/>
                    <a:pt x="220340" y="71735"/>
                    <a:pt x="220340" y="102245"/>
                  </a:cubicBezTo>
                  <a:cubicBezTo>
                    <a:pt x="220340" y="111621"/>
                    <a:pt x="219224" y="120253"/>
                    <a:pt x="216991" y="128141"/>
                  </a:cubicBezTo>
                  <a:lnTo>
                    <a:pt x="44648" y="128141"/>
                  </a:lnTo>
                  <a:cubicBezTo>
                    <a:pt x="44648" y="156121"/>
                    <a:pt x="52313" y="177626"/>
                    <a:pt x="67642" y="192658"/>
                  </a:cubicBezTo>
                  <a:cubicBezTo>
                    <a:pt x="81186" y="205755"/>
                    <a:pt x="98599" y="212303"/>
                    <a:pt x="119881" y="212303"/>
                  </a:cubicBezTo>
                  <a:cubicBezTo>
                    <a:pt x="144140" y="212303"/>
                    <a:pt x="164381" y="205234"/>
                    <a:pt x="180603" y="191095"/>
                  </a:cubicBezTo>
                  <a:lnTo>
                    <a:pt x="198462" y="221679"/>
                  </a:lnTo>
                  <a:cubicBezTo>
                    <a:pt x="191914" y="228228"/>
                    <a:pt x="181868" y="233883"/>
                    <a:pt x="168325" y="238646"/>
                  </a:cubicBezTo>
                  <a:cubicBezTo>
                    <a:pt x="151358" y="244897"/>
                    <a:pt x="132457" y="248022"/>
                    <a:pt x="111621" y="248022"/>
                  </a:cubicBezTo>
                  <a:cubicBezTo>
                    <a:pt x="81558" y="248022"/>
                    <a:pt x="56034" y="237827"/>
                    <a:pt x="35049" y="217438"/>
                  </a:cubicBezTo>
                  <a:cubicBezTo>
                    <a:pt x="11683" y="194965"/>
                    <a:pt x="0" y="164753"/>
                    <a:pt x="0" y="126801"/>
                  </a:cubicBezTo>
                  <a:cubicBezTo>
                    <a:pt x="0" y="87362"/>
                    <a:pt x="11981" y="55736"/>
                    <a:pt x="35942" y="31924"/>
                  </a:cubicBezTo>
                  <a:cubicBezTo>
                    <a:pt x="57373" y="10641"/>
                    <a:pt x="82748" y="0"/>
                    <a:pt x="112068" y="0"/>
                  </a:cubicBezTo>
                  <a:close/>
                  <a:moveTo>
                    <a:pt x="114077" y="35719"/>
                  </a:moveTo>
                  <a:cubicBezTo>
                    <a:pt x="95176" y="35719"/>
                    <a:pt x="79325" y="41821"/>
                    <a:pt x="66526" y="54025"/>
                  </a:cubicBezTo>
                  <a:cubicBezTo>
                    <a:pt x="54322" y="65633"/>
                    <a:pt x="47402" y="80069"/>
                    <a:pt x="45765" y="97334"/>
                  </a:cubicBezTo>
                  <a:lnTo>
                    <a:pt x="178147" y="97334"/>
                  </a:lnTo>
                  <a:cubicBezTo>
                    <a:pt x="178147" y="80218"/>
                    <a:pt x="172789" y="65931"/>
                    <a:pt x="162074" y="54471"/>
                  </a:cubicBezTo>
                  <a:cubicBezTo>
                    <a:pt x="150316" y="41969"/>
                    <a:pt x="134317" y="35719"/>
                    <a:pt x="114077" y="3571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FF39249-6792-452B-A2B2-D676FC7CACAC}"/>
                </a:ext>
              </a:extLst>
            </p:cNvPr>
            <p:cNvSpPr txBox="1">
              <a:spLocks/>
            </p:cNvSpPr>
            <p:nvPr/>
          </p:nvSpPr>
          <p:spPr>
            <a:xfrm>
              <a:off x="1896422" y="3789724"/>
              <a:ext cx="319236" cy="243557"/>
            </a:xfrm>
            <a:custGeom>
              <a:avLst/>
              <a:gdLst/>
              <a:ahLst/>
              <a:cxnLst/>
              <a:rect l="l" t="t" r="r" b="b"/>
              <a:pathLst>
                <a:path w="319236" h="243557">
                  <a:moveTo>
                    <a:pt x="103138" y="0"/>
                  </a:moveTo>
                  <a:cubicBezTo>
                    <a:pt x="137368" y="0"/>
                    <a:pt x="161330" y="10641"/>
                    <a:pt x="175022" y="31924"/>
                  </a:cubicBezTo>
                  <a:cubicBezTo>
                    <a:pt x="179784" y="22845"/>
                    <a:pt x="188640" y="15255"/>
                    <a:pt x="201588" y="9153"/>
                  </a:cubicBezTo>
                  <a:cubicBezTo>
                    <a:pt x="214536" y="3051"/>
                    <a:pt x="227856" y="0"/>
                    <a:pt x="241548" y="0"/>
                  </a:cubicBezTo>
                  <a:cubicBezTo>
                    <a:pt x="266253" y="0"/>
                    <a:pt x="285378" y="7330"/>
                    <a:pt x="298921" y="21989"/>
                  </a:cubicBezTo>
                  <a:cubicBezTo>
                    <a:pt x="312465" y="36649"/>
                    <a:pt x="319236" y="57224"/>
                    <a:pt x="319236" y="83716"/>
                  </a:cubicBezTo>
                  <a:lnTo>
                    <a:pt x="319236" y="243557"/>
                  </a:lnTo>
                  <a:lnTo>
                    <a:pt x="276820" y="243557"/>
                  </a:lnTo>
                  <a:lnTo>
                    <a:pt x="276820" y="92199"/>
                  </a:lnTo>
                  <a:cubicBezTo>
                    <a:pt x="276820" y="54545"/>
                    <a:pt x="260524" y="35719"/>
                    <a:pt x="227930" y="35719"/>
                  </a:cubicBezTo>
                  <a:cubicBezTo>
                    <a:pt x="217661" y="35719"/>
                    <a:pt x="208062" y="38881"/>
                    <a:pt x="199132" y="45206"/>
                  </a:cubicBezTo>
                  <a:cubicBezTo>
                    <a:pt x="190202" y="51532"/>
                    <a:pt x="184100" y="58713"/>
                    <a:pt x="180826" y="66749"/>
                  </a:cubicBezTo>
                  <a:lnTo>
                    <a:pt x="180826" y="243557"/>
                  </a:lnTo>
                  <a:lnTo>
                    <a:pt x="138410" y="243557"/>
                  </a:lnTo>
                  <a:lnTo>
                    <a:pt x="138410" y="73670"/>
                  </a:lnTo>
                  <a:cubicBezTo>
                    <a:pt x="138410" y="61912"/>
                    <a:pt x="133983" y="52648"/>
                    <a:pt x="125127" y="45876"/>
                  </a:cubicBezTo>
                  <a:cubicBezTo>
                    <a:pt x="116272" y="39105"/>
                    <a:pt x="104552" y="35719"/>
                    <a:pt x="89967" y="35719"/>
                  </a:cubicBezTo>
                  <a:cubicBezTo>
                    <a:pt x="81483" y="35719"/>
                    <a:pt x="72442" y="38993"/>
                    <a:pt x="62843" y="45541"/>
                  </a:cubicBezTo>
                  <a:cubicBezTo>
                    <a:pt x="53243" y="52090"/>
                    <a:pt x="46434" y="59308"/>
                    <a:pt x="42416" y="67196"/>
                  </a:cubicBezTo>
                  <a:lnTo>
                    <a:pt x="42416" y="243557"/>
                  </a:lnTo>
                  <a:lnTo>
                    <a:pt x="0" y="243557"/>
                  </a:lnTo>
                  <a:lnTo>
                    <a:pt x="0" y="4465"/>
                  </a:lnTo>
                  <a:lnTo>
                    <a:pt x="27682" y="4465"/>
                  </a:lnTo>
                  <a:lnTo>
                    <a:pt x="41746" y="32147"/>
                  </a:lnTo>
                  <a:cubicBezTo>
                    <a:pt x="58117" y="10716"/>
                    <a:pt x="78581" y="0"/>
                    <a:pt x="1031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EEADB04-7A3A-4014-9A01-CAA247A65D3E}"/>
                </a:ext>
              </a:extLst>
            </p:cNvPr>
            <p:cNvSpPr txBox="1">
              <a:spLocks/>
            </p:cNvSpPr>
            <p:nvPr/>
          </p:nvSpPr>
          <p:spPr>
            <a:xfrm>
              <a:off x="2261795" y="3789723"/>
              <a:ext cx="216322" cy="248022"/>
            </a:xfrm>
            <a:custGeom>
              <a:avLst/>
              <a:gdLst/>
              <a:ahLst/>
              <a:cxnLst/>
              <a:rect l="l" t="t" r="r" b="b"/>
              <a:pathLst>
                <a:path w="216322" h="248022">
                  <a:moveTo>
                    <a:pt x="108273" y="0"/>
                  </a:moveTo>
                  <a:cubicBezTo>
                    <a:pt x="142503" y="0"/>
                    <a:pt x="169069" y="10902"/>
                    <a:pt x="187970" y="32705"/>
                  </a:cubicBezTo>
                  <a:cubicBezTo>
                    <a:pt x="206871" y="54508"/>
                    <a:pt x="216322" y="84758"/>
                    <a:pt x="216322" y="123453"/>
                  </a:cubicBezTo>
                  <a:cubicBezTo>
                    <a:pt x="216322" y="161999"/>
                    <a:pt x="206648" y="192397"/>
                    <a:pt x="187300" y="214647"/>
                  </a:cubicBezTo>
                  <a:cubicBezTo>
                    <a:pt x="167953" y="236897"/>
                    <a:pt x="141610" y="248022"/>
                    <a:pt x="108273" y="248022"/>
                  </a:cubicBezTo>
                  <a:cubicBezTo>
                    <a:pt x="74191" y="248022"/>
                    <a:pt x="47625" y="236785"/>
                    <a:pt x="28575" y="214312"/>
                  </a:cubicBezTo>
                  <a:cubicBezTo>
                    <a:pt x="9525" y="191839"/>
                    <a:pt x="0" y="161553"/>
                    <a:pt x="0" y="123453"/>
                  </a:cubicBezTo>
                  <a:cubicBezTo>
                    <a:pt x="0" y="86543"/>
                    <a:pt x="9934" y="56741"/>
                    <a:pt x="29803" y="34044"/>
                  </a:cubicBezTo>
                  <a:cubicBezTo>
                    <a:pt x="49671" y="11348"/>
                    <a:pt x="75828" y="0"/>
                    <a:pt x="108273" y="0"/>
                  </a:cubicBezTo>
                  <a:close/>
                  <a:moveTo>
                    <a:pt x="108273" y="34602"/>
                  </a:moveTo>
                  <a:cubicBezTo>
                    <a:pt x="88925" y="34602"/>
                    <a:pt x="73484" y="42490"/>
                    <a:pt x="61950" y="58266"/>
                  </a:cubicBezTo>
                  <a:cubicBezTo>
                    <a:pt x="50415" y="74042"/>
                    <a:pt x="44648" y="95771"/>
                    <a:pt x="44648" y="123453"/>
                  </a:cubicBezTo>
                  <a:cubicBezTo>
                    <a:pt x="44648" y="183431"/>
                    <a:pt x="65856" y="213419"/>
                    <a:pt x="108273" y="213419"/>
                  </a:cubicBezTo>
                  <a:cubicBezTo>
                    <a:pt x="128067" y="213419"/>
                    <a:pt x="143582" y="205383"/>
                    <a:pt x="154819" y="189309"/>
                  </a:cubicBezTo>
                  <a:cubicBezTo>
                    <a:pt x="166055" y="173236"/>
                    <a:pt x="171673" y="151284"/>
                    <a:pt x="171673" y="123453"/>
                  </a:cubicBezTo>
                  <a:cubicBezTo>
                    <a:pt x="171673" y="64219"/>
                    <a:pt x="150540" y="34602"/>
                    <a:pt x="108273" y="346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597F622-0DED-491B-978E-94142DA87E29}"/>
                </a:ext>
              </a:extLst>
            </p:cNvPr>
            <p:cNvSpPr txBox="1">
              <a:spLocks/>
            </p:cNvSpPr>
            <p:nvPr/>
          </p:nvSpPr>
          <p:spPr>
            <a:xfrm>
              <a:off x="2528421" y="3789724"/>
              <a:ext cx="144214" cy="243557"/>
            </a:xfrm>
            <a:custGeom>
              <a:avLst/>
              <a:gdLst/>
              <a:ahLst/>
              <a:cxnLst/>
              <a:rect l="l" t="t" r="r" b="b"/>
              <a:pathLst>
                <a:path w="144214" h="243557">
                  <a:moveTo>
                    <a:pt x="111398" y="0"/>
                  </a:moveTo>
                  <a:cubicBezTo>
                    <a:pt x="118988" y="0"/>
                    <a:pt x="129927" y="1339"/>
                    <a:pt x="144214" y="4018"/>
                  </a:cubicBezTo>
                  <a:lnTo>
                    <a:pt x="126578" y="45318"/>
                  </a:lnTo>
                  <a:cubicBezTo>
                    <a:pt x="117351" y="38918"/>
                    <a:pt x="108049" y="35719"/>
                    <a:pt x="98673" y="35719"/>
                  </a:cubicBezTo>
                  <a:cubicBezTo>
                    <a:pt x="83641" y="35719"/>
                    <a:pt x="70507" y="42639"/>
                    <a:pt x="59270" y="56480"/>
                  </a:cubicBezTo>
                  <a:cubicBezTo>
                    <a:pt x="48034" y="70321"/>
                    <a:pt x="42416" y="86990"/>
                    <a:pt x="42416" y="106486"/>
                  </a:cubicBezTo>
                  <a:lnTo>
                    <a:pt x="42416" y="243557"/>
                  </a:lnTo>
                  <a:lnTo>
                    <a:pt x="0" y="243557"/>
                  </a:lnTo>
                  <a:lnTo>
                    <a:pt x="0" y="4465"/>
                  </a:lnTo>
                  <a:lnTo>
                    <a:pt x="42416" y="4465"/>
                  </a:lnTo>
                  <a:lnTo>
                    <a:pt x="42416" y="42639"/>
                  </a:lnTo>
                  <a:cubicBezTo>
                    <a:pt x="57894" y="14213"/>
                    <a:pt x="80888" y="0"/>
                    <a:pt x="1113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75280F4-9B9E-4BB1-A6E4-1ABFCCDF85F5}"/>
                </a:ext>
              </a:extLst>
            </p:cNvPr>
            <p:cNvSpPr txBox="1">
              <a:spLocks/>
            </p:cNvSpPr>
            <p:nvPr/>
          </p:nvSpPr>
          <p:spPr>
            <a:xfrm>
              <a:off x="2693769" y="3789723"/>
              <a:ext cx="204489" cy="248022"/>
            </a:xfrm>
            <a:custGeom>
              <a:avLst/>
              <a:gdLst/>
              <a:ahLst/>
              <a:cxnLst/>
              <a:rect l="l" t="t" r="r" b="b"/>
              <a:pathLst>
                <a:path w="204489" h="248022">
                  <a:moveTo>
                    <a:pt x="86618" y="0"/>
                  </a:moveTo>
                  <a:cubicBezTo>
                    <a:pt x="121295" y="0"/>
                    <a:pt x="146484" y="7888"/>
                    <a:pt x="162185" y="23664"/>
                  </a:cubicBezTo>
                  <a:cubicBezTo>
                    <a:pt x="177886" y="39439"/>
                    <a:pt x="185737" y="64517"/>
                    <a:pt x="185737" y="98896"/>
                  </a:cubicBezTo>
                  <a:lnTo>
                    <a:pt x="185737" y="184621"/>
                  </a:lnTo>
                  <a:cubicBezTo>
                    <a:pt x="185737" y="205606"/>
                    <a:pt x="191988" y="219596"/>
                    <a:pt x="204489" y="226591"/>
                  </a:cubicBezTo>
                  <a:lnTo>
                    <a:pt x="204489" y="247799"/>
                  </a:lnTo>
                  <a:cubicBezTo>
                    <a:pt x="187226" y="247799"/>
                    <a:pt x="174315" y="245343"/>
                    <a:pt x="165757" y="240432"/>
                  </a:cubicBezTo>
                  <a:cubicBezTo>
                    <a:pt x="157199" y="235520"/>
                    <a:pt x="151060" y="227409"/>
                    <a:pt x="147340" y="216098"/>
                  </a:cubicBezTo>
                  <a:cubicBezTo>
                    <a:pt x="130373" y="237381"/>
                    <a:pt x="104403" y="248022"/>
                    <a:pt x="69428" y="248022"/>
                  </a:cubicBezTo>
                  <a:cubicBezTo>
                    <a:pt x="50676" y="248022"/>
                    <a:pt x="34416" y="241213"/>
                    <a:pt x="20650" y="227595"/>
                  </a:cubicBezTo>
                  <a:cubicBezTo>
                    <a:pt x="6883" y="213978"/>
                    <a:pt x="0" y="197048"/>
                    <a:pt x="0" y="176808"/>
                  </a:cubicBezTo>
                  <a:cubicBezTo>
                    <a:pt x="0" y="152549"/>
                    <a:pt x="10604" y="132048"/>
                    <a:pt x="31812" y="115305"/>
                  </a:cubicBezTo>
                  <a:cubicBezTo>
                    <a:pt x="53020" y="98561"/>
                    <a:pt x="80069" y="90190"/>
                    <a:pt x="112960" y="90190"/>
                  </a:cubicBezTo>
                  <a:cubicBezTo>
                    <a:pt x="121890" y="90190"/>
                    <a:pt x="132010" y="92125"/>
                    <a:pt x="143321" y="95994"/>
                  </a:cubicBezTo>
                  <a:cubicBezTo>
                    <a:pt x="143321" y="57299"/>
                    <a:pt x="126057" y="37951"/>
                    <a:pt x="91529" y="37951"/>
                  </a:cubicBezTo>
                  <a:cubicBezTo>
                    <a:pt x="65038" y="37951"/>
                    <a:pt x="44648" y="45095"/>
                    <a:pt x="30361" y="59382"/>
                  </a:cubicBezTo>
                  <a:lnTo>
                    <a:pt x="12501" y="23887"/>
                  </a:lnTo>
                  <a:cubicBezTo>
                    <a:pt x="20538" y="17338"/>
                    <a:pt x="31663" y="11720"/>
                    <a:pt x="45876" y="7032"/>
                  </a:cubicBezTo>
                  <a:cubicBezTo>
                    <a:pt x="60089" y="2344"/>
                    <a:pt x="73670" y="0"/>
                    <a:pt x="86618" y="0"/>
                  </a:cubicBezTo>
                  <a:close/>
                  <a:moveTo>
                    <a:pt x="115193" y="121667"/>
                  </a:moveTo>
                  <a:cubicBezTo>
                    <a:pt x="93761" y="121667"/>
                    <a:pt x="76274" y="127174"/>
                    <a:pt x="62731" y="138187"/>
                  </a:cubicBezTo>
                  <a:cubicBezTo>
                    <a:pt x="49187" y="149200"/>
                    <a:pt x="42416" y="162223"/>
                    <a:pt x="42416" y="177254"/>
                  </a:cubicBezTo>
                  <a:cubicBezTo>
                    <a:pt x="42416" y="202109"/>
                    <a:pt x="57075" y="214536"/>
                    <a:pt x="86394" y="214536"/>
                  </a:cubicBezTo>
                  <a:cubicBezTo>
                    <a:pt x="107826" y="214536"/>
                    <a:pt x="126801" y="204341"/>
                    <a:pt x="143321" y="183951"/>
                  </a:cubicBezTo>
                  <a:lnTo>
                    <a:pt x="143321" y="126132"/>
                  </a:lnTo>
                  <a:cubicBezTo>
                    <a:pt x="129927" y="123155"/>
                    <a:pt x="120550" y="121667"/>
                    <a:pt x="115193" y="12166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EDF1A2E-5C9F-4AE9-9E38-4355DB5F876C}"/>
                </a:ext>
              </a:extLst>
            </p:cNvPr>
            <p:cNvSpPr txBox="1">
              <a:spLocks/>
            </p:cNvSpPr>
            <p:nvPr/>
          </p:nvSpPr>
          <p:spPr>
            <a:xfrm>
              <a:off x="3442895" y="3789723"/>
              <a:ext cx="197346" cy="248022"/>
            </a:xfrm>
            <a:custGeom>
              <a:avLst/>
              <a:gdLst/>
              <a:ahLst/>
              <a:cxnLst/>
              <a:rect l="l" t="t" r="r" b="b"/>
              <a:pathLst>
                <a:path w="197346" h="248022">
                  <a:moveTo>
                    <a:pt x="123899" y="0"/>
                  </a:moveTo>
                  <a:cubicBezTo>
                    <a:pt x="136252" y="0"/>
                    <a:pt x="149647" y="2604"/>
                    <a:pt x="164083" y="7813"/>
                  </a:cubicBezTo>
                  <a:cubicBezTo>
                    <a:pt x="178519" y="13022"/>
                    <a:pt x="189161" y="18380"/>
                    <a:pt x="196007" y="23887"/>
                  </a:cubicBezTo>
                  <a:lnTo>
                    <a:pt x="175022" y="53801"/>
                  </a:lnTo>
                  <a:cubicBezTo>
                    <a:pt x="170706" y="49485"/>
                    <a:pt x="163078" y="45392"/>
                    <a:pt x="152140" y="41523"/>
                  </a:cubicBezTo>
                  <a:cubicBezTo>
                    <a:pt x="141201" y="37653"/>
                    <a:pt x="130448" y="35719"/>
                    <a:pt x="119881" y="35719"/>
                  </a:cubicBezTo>
                  <a:cubicBezTo>
                    <a:pt x="96813" y="35719"/>
                    <a:pt x="78507" y="43793"/>
                    <a:pt x="64964" y="59940"/>
                  </a:cubicBezTo>
                  <a:cubicBezTo>
                    <a:pt x="51420" y="76088"/>
                    <a:pt x="44649" y="98226"/>
                    <a:pt x="44649" y="126355"/>
                  </a:cubicBezTo>
                  <a:cubicBezTo>
                    <a:pt x="44649" y="154335"/>
                    <a:pt x="51569" y="175654"/>
                    <a:pt x="65410" y="190314"/>
                  </a:cubicBezTo>
                  <a:cubicBezTo>
                    <a:pt x="79251" y="204973"/>
                    <a:pt x="98450" y="212303"/>
                    <a:pt x="123007" y="212303"/>
                  </a:cubicBezTo>
                  <a:cubicBezTo>
                    <a:pt x="142057" y="212303"/>
                    <a:pt x="161255" y="204936"/>
                    <a:pt x="180603" y="190202"/>
                  </a:cubicBezTo>
                  <a:lnTo>
                    <a:pt x="197346" y="225921"/>
                  </a:lnTo>
                  <a:cubicBezTo>
                    <a:pt x="174575" y="240655"/>
                    <a:pt x="146372" y="248022"/>
                    <a:pt x="112737" y="248022"/>
                  </a:cubicBezTo>
                  <a:cubicBezTo>
                    <a:pt x="80144" y="248022"/>
                    <a:pt x="53206" y="237083"/>
                    <a:pt x="31924" y="215205"/>
                  </a:cubicBezTo>
                  <a:cubicBezTo>
                    <a:pt x="10641" y="193328"/>
                    <a:pt x="0" y="163711"/>
                    <a:pt x="0" y="126355"/>
                  </a:cubicBezTo>
                  <a:cubicBezTo>
                    <a:pt x="0" y="88255"/>
                    <a:pt x="11051" y="57671"/>
                    <a:pt x="33152" y="34602"/>
                  </a:cubicBezTo>
                  <a:cubicBezTo>
                    <a:pt x="55253" y="11534"/>
                    <a:pt x="85502" y="0"/>
                    <a:pt x="12389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8077A9D-A6C5-4E4A-B0F5-9114087BAE1B}"/>
                </a:ext>
              </a:extLst>
            </p:cNvPr>
            <p:cNvSpPr txBox="1">
              <a:spLocks/>
            </p:cNvSpPr>
            <p:nvPr/>
          </p:nvSpPr>
          <p:spPr>
            <a:xfrm>
              <a:off x="3671495" y="3789723"/>
              <a:ext cx="220340" cy="248022"/>
            </a:xfrm>
            <a:custGeom>
              <a:avLst/>
              <a:gdLst/>
              <a:ahLst/>
              <a:cxnLst/>
              <a:rect l="l" t="t" r="r" b="b"/>
              <a:pathLst>
                <a:path w="220340" h="248022">
                  <a:moveTo>
                    <a:pt x="112068" y="0"/>
                  </a:moveTo>
                  <a:cubicBezTo>
                    <a:pt x="146149" y="0"/>
                    <a:pt x="172864" y="9599"/>
                    <a:pt x="192212" y="28798"/>
                  </a:cubicBezTo>
                  <a:cubicBezTo>
                    <a:pt x="210964" y="47253"/>
                    <a:pt x="220340" y="71735"/>
                    <a:pt x="220340" y="102245"/>
                  </a:cubicBezTo>
                  <a:cubicBezTo>
                    <a:pt x="220340" y="111621"/>
                    <a:pt x="219224" y="120253"/>
                    <a:pt x="216992" y="128141"/>
                  </a:cubicBezTo>
                  <a:lnTo>
                    <a:pt x="44649" y="128141"/>
                  </a:lnTo>
                  <a:cubicBezTo>
                    <a:pt x="44649" y="156121"/>
                    <a:pt x="52313" y="177626"/>
                    <a:pt x="67642" y="192658"/>
                  </a:cubicBezTo>
                  <a:cubicBezTo>
                    <a:pt x="81186" y="205755"/>
                    <a:pt x="98599" y="212303"/>
                    <a:pt x="119881" y="212303"/>
                  </a:cubicBezTo>
                  <a:cubicBezTo>
                    <a:pt x="144140" y="212303"/>
                    <a:pt x="164381" y="205234"/>
                    <a:pt x="180603" y="191095"/>
                  </a:cubicBezTo>
                  <a:lnTo>
                    <a:pt x="198462" y="221679"/>
                  </a:lnTo>
                  <a:cubicBezTo>
                    <a:pt x="191914" y="228228"/>
                    <a:pt x="181868" y="233883"/>
                    <a:pt x="168325" y="238646"/>
                  </a:cubicBezTo>
                  <a:cubicBezTo>
                    <a:pt x="151358" y="244897"/>
                    <a:pt x="132457" y="248022"/>
                    <a:pt x="111621" y="248022"/>
                  </a:cubicBezTo>
                  <a:cubicBezTo>
                    <a:pt x="81558" y="248022"/>
                    <a:pt x="56034" y="237827"/>
                    <a:pt x="35049" y="217438"/>
                  </a:cubicBezTo>
                  <a:cubicBezTo>
                    <a:pt x="11683" y="194965"/>
                    <a:pt x="0" y="164753"/>
                    <a:pt x="0" y="126801"/>
                  </a:cubicBezTo>
                  <a:cubicBezTo>
                    <a:pt x="0" y="87362"/>
                    <a:pt x="11981" y="55736"/>
                    <a:pt x="35942" y="31924"/>
                  </a:cubicBezTo>
                  <a:cubicBezTo>
                    <a:pt x="57373" y="10641"/>
                    <a:pt x="82748" y="0"/>
                    <a:pt x="112068" y="0"/>
                  </a:cubicBezTo>
                  <a:close/>
                  <a:moveTo>
                    <a:pt x="114077" y="35719"/>
                  </a:moveTo>
                  <a:cubicBezTo>
                    <a:pt x="95176" y="35719"/>
                    <a:pt x="79325" y="41821"/>
                    <a:pt x="66526" y="54025"/>
                  </a:cubicBezTo>
                  <a:cubicBezTo>
                    <a:pt x="54323" y="65633"/>
                    <a:pt x="47402" y="80069"/>
                    <a:pt x="45765" y="97334"/>
                  </a:cubicBezTo>
                  <a:lnTo>
                    <a:pt x="178147" y="97334"/>
                  </a:lnTo>
                  <a:cubicBezTo>
                    <a:pt x="178147" y="80218"/>
                    <a:pt x="172789" y="65931"/>
                    <a:pt x="162074" y="54471"/>
                  </a:cubicBezTo>
                  <a:cubicBezTo>
                    <a:pt x="150317" y="41969"/>
                    <a:pt x="134317" y="35719"/>
                    <a:pt x="114077" y="3571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97E8303-C26A-4C9C-B026-C540D59832C6}"/>
                </a:ext>
              </a:extLst>
            </p:cNvPr>
            <p:cNvSpPr txBox="1">
              <a:spLocks/>
            </p:cNvSpPr>
            <p:nvPr/>
          </p:nvSpPr>
          <p:spPr>
            <a:xfrm>
              <a:off x="4103469" y="3789723"/>
              <a:ext cx="204489" cy="248022"/>
            </a:xfrm>
            <a:custGeom>
              <a:avLst/>
              <a:gdLst/>
              <a:ahLst/>
              <a:cxnLst/>
              <a:rect l="l" t="t" r="r" b="b"/>
              <a:pathLst>
                <a:path w="204489" h="248022">
                  <a:moveTo>
                    <a:pt x="86618" y="0"/>
                  </a:moveTo>
                  <a:cubicBezTo>
                    <a:pt x="121294" y="0"/>
                    <a:pt x="146484" y="7888"/>
                    <a:pt x="162185" y="23664"/>
                  </a:cubicBezTo>
                  <a:cubicBezTo>
                    <a:pt x="177886" y="39439"/>
                    <a:pt x="185737" y="64517"/>
                    <a:pt x="185737" y="98896"/>
                  </a:cubicBezTo>
                  <a:lnTo>
                    <a:pt x="185737" y="184621"/>
                  </a:lnTo>
                  <a:cubicBezTo>
                    <a:pt x="185737" y="205606"/>
                    <a:pt x="191988" y="219596"/>
                    <a:pt x="204489" y="226591"/>
                  </a:cubicBezTo>
                  <a:lnTo>
                    <a:pt x="204489" y="247799"/>
                  </a:lnTo>
                  <a:cubicBezTo>
                    <a:pt x="187225" y="247799"/>
                    <a:pt x="174314" y="245343"/>
                    <a:pt x="165757" y="240432"/>
                  </a:cubicBezTo>
                  <a:cubicBezTo>
                    <a:pt x="157199" y="235520"/>
                    <a:pt x="151060" y="227409"/>
                    <a:pt x="147339" y="216098"/>
                  </a:cubicBezTo>
                  <a:cubicBezTo>
                    <a:pt x="130373" y="237381"/>
                    <a:pt x="104402" y="248022"/>
                    <a:pt x="69428" y="248022"/>
                  </a:cubicBezTo>
                  <a:cubicBezTo>
                    <a:pt x="50676" y="248022"/>
                    <a:pt x="34416" y="241213"/>
                    <a:pt x="20650" y="227595"/>
                  </a:cubicBezTo>
                  <a:cubicBezTo>
                    <a:pt x="6883" y="213978"/>
                    <a:pt x="0" y="197048"/>
                    <a:pt x="0" y="176808"/>
                  </a:cubicBezTo>
                  <a:cubicBezTo>
                    <a:pt x="0" y="152549"/>
                    <a:pt x="10604" y="132048"/>
                    <a:pt x="31812" y="115305"/>
                  </a:cubicBezTo>
                  <a:cubicBezTo>
                    <a:pt x="53020" y="98561"/>
                    <a:pt x="80069" y="90190"/>
                    <a:pt x="112960" y="90190"/>
                  </a:cubicBezTo>
                  <a:cubicBezTo>
                    <a:pt x="121890" y="90190"/>
                    <a:pt x="132010" y="92125"/>
                    <a:pt x="143321" y="95994"/>
                  </a:cubicBezTo>
                  <a:cubicBezTo>
                    <a:pt x="143321" y="57299"/>
                    <a:pt x="126057" y="37951"/>
                    <a:pt x="91529" y="37951"/>
                  </a:cubicBezTo>
                  <a:cubicBezTo>
                    <a:pt x="65037" y="37951"/>
                    <a:pt x="44648" y="45095"/>
                    <a:pt x="30360" y="59382"/>
                  </a:cubicBezTo>
                  <a:lnTo>
                    <a:pt x="12501" y="23887"/>
                  </a:lnTo>
                  <a:cubicBezTo>
                    <a:pt x="20538" y="17338"/>
                    <a:pt x="31663" y="11720"/>
                    <a:pt x="45876" y="7032"/>
                  </a:cubicBezTo>
                  <a:cubicBezTo>
                    <a:pt x="60089" y="2344"/>
                    <a:pt x="73669" y="0"/>
                    <a:pt x="86618" y="0"/>
                  </a:cubicBezTo>
                  <a:close/>
                  <a:moveTo>
                    <a:pt x="115193" y="121667"/>
                  </a:moveTo>
                  <a:cubicBezTo>
                    <a:pt x="93761" y="121667"/>
                    <a:pt x="76274" y="127174"/>
                    <a:pt x="62731" y="138187"/>
                  </a:cubicBezTo>
                  <a:cubicBezTo>
                    <a:pt x="49187" y="149200"/>
                    <a:pt x="42416" y="162223"/>
                    <a:pt x="42416" y="177254"/>
                  </a:cubicBezTo>
                  <a:cubicBezTo>
                    <a:pt x="42416" y="202109"/>
                    <a:pt x="57075" y="214536"/>
                    <a:pt x="86394" y="214536"/>
                  </a:cubicBezTo>
                  <a:cubicBezTo>
                    <a:pt x="107826" y="214536"/>
                    <a:pt x="126801" y="204341"/>
                    <a:pt x="143321" y="183951"/>
                  </a:cubicBezTo>
                  <a:lnTo>
                    <a:pt x="143321" y="126132"/>
                  </a:lnTo>
                  <a:cubicBezTo>
                    <a:pt x="129927" y="123155"/>
                    <a:pt x="120550" y="121667"/>
                    <a:pt x="115193" y="12166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8457EA5-3ABF-4F5E-9A30-AA77A53B5ED0}"/>
                </a:ext>
              </a:extLst>
            </p:cNvPr>
            <p:cNvSpPr txBox="1">
              <a:spLocks/>
            </p:cNvSpPr>
            <p:nvPr/>
          </p:nvSpPr>
          <p:spPr>
            <a:xfrm>
              <a:off x="4979769" y="3789723"/>
              <a:ext cx="204489" cy="248022"/>
            </a:xfrm>
            <a:custGeom>
              <a:avLst/>
              <a:gdLst/>
              <a:ahLst/>
              <a:cxnLst/>
              <a:rect l="l" t="t" r="r" b="b"/>
              <a:pathLst>
                <a:path w="204489" h="248022">
                  <a:moveTo>
                    <a:pt x="86618" y="0"/>
                  </a:moveTo>
                  <a:cubicBezTo>
                    <a:pt x="121294" y="0"/>
                    <a:pt x="146484" y="7888"/>
                    <a:pt x="162185" y="23664"/>
                  </a:cubicBezTo>
                  <a:cubicBezTo>
                    <a:pt x="177886" y="39439"/>
                    <a:pt x="185737" y="64517"/>
                    <a:pt x="185737" y="98896"/>
                  </a:cubicBezTo>
                  <a:lnTo>
                    <a:pt x="185737" y="184621"/>
                  </a:lnTo>
                  <a:cubicBezTo>
                    <a:pt x="185737" y="205606"/>
                    <a:pt x="191988" y="219596"/>
                    <a:pt x="204489" y="226591"/>
                  </a:cubicBezTo>
                  <a:lnTo>
                    <a:pt x="204489" y="247799"/>
                  </a:lnTo>
                  <a:cubicBezTo>
                    <a:pt x="187225" y="247799"/>
                    <a:pt x="174314" y="245343"/>
                    <a:pt x="165757" y="240432"/>
                  </a:cubicBezTo>
                  <a:cubicBezTo>
                    <a:pt x="157199" y="235520"/>
                    <a:pt x="151060" y="227409"/>
                    <a:pt x="147339" y="216098"/>
                  </a:cubicBezTo>
                  <a:cubicBezTo>
                    <a:pt x="130373" y="237381"/>
                    <a:pt x="104402" y="248022"/>
                    <a:pt x="69428" y="248022"/>
                  </a:cubicBezTo>
                  <a:cubicBezTo>
                    <a:pt x="50676" y="248022"/>
                    <a:pt x="34416" y="241213"/>
                    <a:pt x="20649" y="227595"/>
                  </a:cubicBezTo>
                  <a:cubicBezTo>
                    <a:pt x="6883" y="213978"/>
                    <a:pt x="0" y="197048"/>
                    <a:pt x="0" y="176808"/>
                  </a:cubicBezTo>
                  <a:cubicBezTo>
                    <a:pt x="0" y="152549"/>
                    <a:pt x="10604" y="132048"/>
                    <a:pt x="31812" y="115305"/>
                  </a:cubicBezTo>
                  <a:cubicBezTo>
                    <a:pt x="53020" y="98561"/>
                    <a:pt x="80069" y="90190"/>
                    <a:pt x="112960" y="90190"/>
                  </a:cubicBezTo>
                  <a:cubicBezTo>
                    <a:pt x="121890" y="90190"/>
                    <a:pt x="132010" y="92125"/>
                    <a:pt x="143321" y="95994"/>
                  </a:cubicBezTo>
                  <a:cubicBezTo>
                    <a:pt x="143321" y="57299"/>
                    <a:pt x="126057" y="37951"/>
                    <a:pt x="91529" y="37951"/>
                  </a:cubicBezTo>
                  <a:cubicBezTo>
                    <a:pt x="65037" y="37951"/>
                    <a:pt x="44648" y="45095"/>
                    <a:pt x="30360" y="59382"/>
                  </a:cubicBezTo>
                  <a:lnTo>
                    <a:pt x="12501" y="23887"/>
                  </a:lnTo>
                  <a:cubicBezTo>
                    <a:pt x="20538" y="17338"/>
                    <a:pt x="31663" y="11720"/>
                    <a:pt x="45876" y="7032"/>
                  </a:cubicBezTo>
                  <a:cubicBezTo>
                    <a:pt x="60089" y="2344"/>
                    <a:pt x="73669" y="0"/>
                    <a:pt x="86618" y="0"/>
                  </a:cubicBezTo>
                  <a:close/>
                  <a:moveTo>
                    <a:pt x="115193" y="121667"/>
                  </a:moveTo>
                  <a:cubicBezTo>
                    <a:pt x="93761" y="121667"/>
                    <a:pt x="76274" y="127174"/>
                    <a:pt x="62731" y="138187"/>
                  </a:cubicBezTo>
                  <a:cubicBezTo>
                    <a:pt x="49187" y="149200"/>
                    <a:pt x="42416" y="162223"/>
                    <a:pt x="42416" y="177254"/>
                  </a:cubicBezTo>
                  <a:cubicBezTo>
                    <a:pt x="42416" y="202109"/>
                    <a:pt x="57075" y="214536"/>
                    <a:pt x="86394" y="214536"/>
                  </a:cubicBezTo>
                  <a:cubicBezTo>
                    <a:pt x="107826" y="214536"/>
                    <a:pt x="126801" y="204341"/>
                    <a:pt x="143321" y="183951"/>
                  </a:cubicBezTo>
                  <a:lnTo>
                    <a:pt x="143321" y="126132"/>
                  </a:lnTo>
                  <a:cubicBezTo>
                    <a:pt x="129927" y="123155"/>
                    <a:pt x="120550" y="121667"/>
                    <a:pt x="115193" y="12166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867EA08-090F-4054-82F0-D9F3A13DEB86}"/>
                </a:ext>
              </a:extLst>
            </p:cNvPr>
            <p:cNvSpPr txBox="1">
              <a:spLocks/>
            </p:cNvSpPr>
            <p:nvPr/>
          </p:nvSpPr>
          <p:spPr>
            <a:xfrm>
              <a:off x="5233521" y="3789724"/>
              <a:ext cx="144214" cy="243557"/>
            </a:xfrm>
            <a:custGeom>
              <a:avLst/>
              <a:gdLst/>
              <a:ahLst/>
              <a:cxnLst/>
              <a:rect l="l" t="t" r="r" b="b"/>
              <a:pathLst>
                <a:path w="144214" h="243557">
                  <a:moveTo>
                    <a:pt x="111397" y="0"/>
                  </a:moveTo>
                  <a:cubicBezTo>
                    <a:pt x="118988" y="0"/>
                    <a:pt x="129926" y="1339"/>
                    <a:pt x="144214" y="4018"/>
                  </a:cubicBezTo>
                  <a:lnTo>
                    <a:pt x="126578" y="45318"/>
                  </a:lnTo>
                  <a:cubicBezTo>
                    <a:pt x="117350" y="38918"/>
                    <a:pt x="108049" y="35719"/>
                    <a:pt x="98673" y="35719"/>
                  </a:cubicBezTo>
                  <a:cubicBezTo>
                    <a:pt x="83641" y="35719"/>
                    <a:pt x="70507" y="42639"/>
                    <a:pt x="59270" y="56480"/>
                  </a:cubicBezTo>
                  <a:cubicBezTo>
                    <a:pt x="48034" y="70321"/>
                    <a:pt x="42416" y="86990"/>
                    <a:pt x="42416" y="106486"/>
                  </a:cubicBezTo>
                  <a:lnTo>
                    <a:pt x="42416" y="243557"/>
                  </a:lnTo>
                  <a:lnTo>
                    <a:pt x="0" y="243557"/>
                  </a:lnTo>
                  <a:lnTo>
                    <a:pt x="0" y="4465"/>
                  </a:lnTo>
                  <a:lnTo>
                    <a:pt x="42416" y="4465"/>
                  </a:lnTo>
                  <a:lnTo>
                    <a:pt x="42416" y="42639"/>
                  </a:lnTo>
                  <a:cubicBezTo>
                    <a:pt x="57894" y="14213"/>
                    <a:pt x="80888" y="0"/>
                    <a:pt x="11139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F0AA52F-59C3-471D-8BF8-B12E6CA3BCAC}"/>
                </a:ext>
              </a:extLst>
            </p:cNvPr>
            <p:cNvSpPr txBox="1">
              <a:spLocks/>
            </p:cNvSpPr>
            <p:nvPr/>
          </p:nvSpPr>
          <p:spPr>
            <a:xfrm>
              <a:off x="5677847" y="3789724"/>
              <a:ext cx="319236" cy="243557"/>
            </a:xfrm>
            <a:custGeom>
              <a:avLst/>
              <a:gdLst/>
              <a:ahLst/>
              <a:cxnLst/>
              <a:rect l="l" t="t" r="r" b="b"/>
              <a:pathLst>
                <a:path w="319236" h="243557">
                  <a:moveTo>
                    <a:pt x="103138" y="0"/>
                  </a:moveTo>
                  <a:cubicBezTo>
                    <a:pt x="137368" y="0"/>
                    <a:pt x="161330" y="10641"/>
                    <a:pt x="175022" y="31924"/>
                  </a:cubicBezTo>
                  <a:cubicBezTo>
                    <a:pt x="179784" y="22845"/>
                    <a:pt x="188640" y="15255"/>
                    <a:pt x="201588" y="9153"/>
                  </a:cubicBezTo>
                  <a:cubicBezTo>
                    <a:pt x="214536" y="3051"/>
                    <a:pt x="227856" y="0"/>
                    <a:pt x="241548" y="0"/>
                  </a:cubicBezTo>
                  <a:cubicBezTo>
                    <a:pt x="266254" y="0"/>
                    <a:pt x="285378" y="7330"/>
                    <a:pt x="298921" y="21989"/>
                  </a:cubicBezTo>
                  <a:cubicBezTo>
                    <a:pt x="312465" y="36649"/>
                    <a:pt x="319236" y="57224"/>
                    <a:pt x="319236" y="83716"/>
                  </a:cubicBezTo>
                  <a:lnTo>
                    <a:pt x="319236" y="243557"/>
                  </a:lnTo>
                  <a:lnTo>
                    <a:pt x="276820" y="243557"/>
                  </a:lnTo>
                  <a:lnTo>
                    <a:pt x="276820" y="92199"/>
                  </a:lnTo>
                  <a:cubicBezTo>
                    <a:pt x="276820" y="54545"/>
                    <a:pt x="260524" y="35719"/>
                    <a:pt x="227930" y="35719"/>
                  </a:cubicBezTo>
                  <a:cubicBezTo>
                    <a:pt x="217661" y="35719"/>
                    <a:pt x="208062" y="38881"/>
                    <a:pt x="199132" y="45206"/>
                  </a:cubicBezTo>
                  <a:cubicBezTo>
                    <a:pt x="190202" y="51532"/>
                    <a:pt x="184100" y="58713"/>
                    <a:pt x="180826" y="66749"/>
                  </a:cubicBezTo>
                  <a:lnTo>
                    <a:pt x="180826" y="243557"/>
                  </a:lnTo>
                  <a:lnTo>
                    <a:pt x="138410" y="243557"/>
                  </a:lnTo>
                  <a:lnTo>
                    <a:pt x="138410" y="73670"/>
                  </a:lnTo>
                  <a:cubicBezTo>
                    <a:pt x="138410" y="61912"/>
                    <a:pt x="133983" y="52648"/>
                    <a:pt x="125127" y="45876"/>
                  </a:cubicBezTo>
                  <a:cubicBezTo>
                    <a:pt x="116272" y="39105"/>
                    <a:pt x="104552" y="35719"/>
                    <a:pt x="89967" y="35719"/>
                  </a:cubicBezTo>
                  <a:cubicBezTo>
                    <a:pt x="81483" y="35719"/>
                    <a:pt x="72442" y="38993"/>
                    <a:pt x="62843" y="45541"/>
                  </a:cubicBezTo>
                  <a:cubicBezTo>
                    <a:pt x="53243" y="52090"/>
                    <a:pt x="46434" y="59308"/>
                    <a:pt x="42416" y="67196"/>
                  </a:cubicBezTo>
                  <a:lnTo>
                    <a:pt x="42416" y="243557"/>
                  </a:lnTo>
                  <a:lnTo>
                    <a:pt x="0" y="243557"/>
                  </a:lnTo>
                  <a:lnTo>
                    <a:pt x="0" y="4465"/>
                  </a:lnTo>
                  <a:lnTo>
                    <a:pt x="27682" y="4465"/>
                  </a:lnTo>
                  <a:lnTo>
                    <a:pt x="41746" y="32147"/>
                  </a:lnTo>
                  <a:cubicBezTo>
                    <a:pt x="58117" y="10716"/>
                    <a:pt x="78581" y="0"/>
                    <a:pt x="1031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A945AF5-E4B6-4C51-ACA4-98F2011E1942}"/>
                </a:ext>
              </a:extLst>
            </p:cNvPr>
            <p:cNvSpPr txBox="1">
              <a:spLocks/>
            </p:cNvSpPr>
            <p:nvPr/>
          </p:nvSpPr>
          <p:spPr>
            <a:xfrm>
              <a:off x="6058847" y="3789724"/>
              <a:ext cx="208285" cy="337319"/>
            </a:xfrm>
            <a:custGeom>
              <a:avLst/>
              <a:gdLst/>
              <a:ahLst/>
              <a:cxnLst/>
              <a:rect l="l" t="t" r="r" b="b"/>
              <a:pathLst>
                <a:path w="208285" h="337319">
                  <a:moveTo>
                    <a:pt x="100682" y="0"/>
                  </a:moveTo>
                  <a:cubicBezTo>
                    <a:pt x="134615" y="0"/>
                    <a:pt x="161032" y="10567"/>
                    <a:pt x="179933" y="31700"/>
                  </a:cubicBezTo>
                  <a:cubicBezTo>
                    <a:pt x="198834" y="52834"/>
                    <a:pt x="208285" y="83790"/>
                    <a:pt x="208285" y="124569"/>
                  </a:cubicBezTo>
                  <a:cubicBezTo>
                    <a:pt x="208285" y="160883"/>
                    <a:pt x="198760" y="190537"/>
                    <a:pt x="179710" y="213531"/>
                  </a:cubicBezTo>
                  <a:cubicBezTo>
                    <a:pt x="160660" y="236525"/>
                    <a:pt x="133126" y="248022"/>
                    <a:pt x="97110" y="248022"/>
                  </a:cubicBezTo>
                  <a:cubicBezTo>
                    <a:pt x="86990" y="248022"/>
                    <a:pt x="76163" y="246236"/>
                    <a:pt x="64629" y="242664"/>
                  </a:cubicBezTo>
                  <a:cubicBezTo>
                    <a:pt x="53094" y="239092"/>
                    <a:pt x="45690" y="235000"/>
                    <a:pt x="42416" y="230386"/>
                  </a:cubicBezTo>
                  <a:lnTo>
                    <a:pt x="42416" y="337319"/>
                  </a:lnTo>
                  <a:lnTo>
                    <a:pt x="0" y="337319"/>
                  </a:lnTo>
                  <a:lnTo>
                    <a:pt x="0" y="4465"/>
                  </a:lnTo>
                  <a:lnTo>
                    <a:pt x="42416" y="4465"/>
                  </a:lnTo>
                  <a:lnTo>
                    <a:pt x="42416" y="24110"/>
                  </a:lnTo>
                  <a:cubicBezTo>
                    <a:pt x="58489" y="8037"/>
                    <a:pt x="77912" y="0"/>
                    <a:pt x="100682" y="0"/>
                  </a:cubicBezTo>
                  <a:close/>
                  <a:moveTo>
                    <a:pt x="84832" y="35719"/>
                  </a:moveTo>
                  <a:cubicBezTo>
                    <a:pt x="78879" y="35719"/>
                    <a:pt x="71586" y="37802"/>
                    <a:pt x="62954" y="41969"/>
                  </a:cubicBezTo>
                  <a:cubicBezTo>
                    <a:pt x="54322" y="46137"/>
                    <a:pt x="47476" y="50825"/>
                    <a:pt x="42416" y="56034"/>
                  </a:cubicBezTo>
                  <a:lnTo>
                    <a:pt x="42416" y="195337"/>
                  </a:lnTo>
                  <a:cubicBezTo>
                    <a:pt x="45095" y="199355"/>
                    <a:pt x="50750" y="203188"/>
                    <a:pt x="59382" y="206834"/>
                  </a:cubicBezTo>
                  <a:cubicBezTo>
                    <a:pt x="68014" y="210480"/>
                    <a:pt x="76423" y="212303"/>
                    <a:pt x="84609" y="212303"/>
                  </a:cubicBezTo>
                  <a:cubicBezTo>
                    <a:pt x="137294" y="212303"/>
                    <a:pt x="163636" y="182538"/>
                    <a:pt x="163636" y="123006"/>
                  </a:cubicBezTo>
                  <a:cubicBezTo>
                    <a:pt x="163636" y="92794"/>
                    <a:pt x="157385" y="70693"/>
                    <a:pt x="144884" y="56703"/>
                  </a:cubicBezTo>
                  <a:cubicBezTo>
                    <a:pt x="132382" y="42714"/>
                    <a:pt x="112365" y="35719"/>
                    <a:pt x="84832" y="3571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C921604-3699-4831-A92A-AE10C9DA714E}"/>
                </a:ext>
              </a:extLst>
            </p:cNvPr>
            <p:cNvSpPr txBox="1">
              <a:spLocks/>
            </p:cNvSpPr>
            <p:nvPr/>
          </p:nvSpPr>
          <p:spPr>
            <a:xfrm>
              <a:off x="6449372" y="3789724"/>
              <a:ext cx="189532" cy="243557"/>
            </a:xfrm>
            <a:custGeom>
              <a:avLst/>
              <a:gdLst/>
              <a:ahLst/>
              <a:cxnLst/>
              <a:rect l="l" t="t" r="r" b="b"/>
              <a:pathLst>
                <a:path w="189532" h="243557">
                  <a:moveTo>
                    <a:pt x="110951" y="0"/>
                  </a:moveTo>
                  <a:cubicBezTo>
                    <a:pt x="163339" y="0"/>
                    <a:pt x="189532" y="31849"/>
                    <a:pt x="189532" y="95548"/>
                  </a:cubicBezTo>
                  <a:lnTo>
                    <a:pt x="189532" y="243557"/>
                  </a:lnTo>
                  <a:lnTo>
                    <a:pt x="147116" y="243557"/>
                  </a:lnTo>
                  <a:lnTo>
                    <a:pt x="147116" y="104477"/>
                  </a:lnTo>
                  <a:cubicBezTo>
                    <a:pt x="147116" y="79028"/>
                    <a:pt x="143284" y="61205"/>
                    <a:pt x="135619" y="51011"/>
                  </a:cubicBezTo>
                  <a:cubicBezTo>
                    <a:pt x="127955" y="40816"/>
                    <a:pt x="115118" y="35719"/>
                    <a:pt x="97110" y="35719"/>
                  </a:cubicBezTo>
                  <a:cubicBezTo>
                    <a:pt x="87436" y="35719"/>
                    <a:pt x="77316" y="38621"/>
                    <a:pt x="66749" y="44425"/>
                  </a:cubicBezTo>
                  <a:cubicBezTo>
                    <a:pt x="56182" y="50229"/>
                    <a:pt x="48071" y="57373"/>
                    <a:pt x="42416" y="65856"/>
                  </a:cubicBezTo>
                  <a:lnTo>
                    <a:pt x="42416" y="243557"/>
                  </a:lnTo>
                  <a:lnTo>
                    <a:pt x="0" y="243557"/>
                  </a:lnTo>
                  <a:lnTo>
                    <a:pt x="0" y="4465"/>
                  </a:lnTo>
                  <a:lnTo>
                    <a:pt x="29021" y="4465"/>
                  </a:lnTo>
                  <a:lnTo>
                    <a:pt x="42416" y="35272"/>
                  </a:lnTo>
                  <a:cubicBezTo>
                    <a:pt x="56406" y="11757"/>
                    <a:pt x="79251" y="0"/>
                    <a:pt x="11095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BDD0680-3D90-4354-AF0F-42E63C535FCE}"/>
                </a:ext>
              </a:extLst>
            </p:cNvPr>
            <p:cNvSpPr txBox="1">
              <a:spLocks/>
            </p:cNvSpPr>
            <p:nvPr/>
          </p:nvSpPr>
          <p:spPr>
            <a:xfrm>
              <a:off x="6909995" y="3789723"/>
              <a:ext cx="220340" cy="248022"/>
            </a:xfrm>
            <a:custGeom>
              <a:avLst/>
              <a:gdLst/>
              <a:ahLst/>
              <a:cxnLst/>
              <a:rect l="l" t="t" r="r" b="b"/>
              <a:pathLst>
                <a:path w="220340" h="248022">
                  <a:moveTo>
                    <a:pt x="112067" y="0"/>
                  </a:moveTo>
                  <a:cubicBezTo>
                    <a:pt x="146149" y="0"/>
                    <a:pt x="172864" y="9599"/>
                    <a:pt x="192211" y="28798"/>
                  </a:cubicBezTo>
                  <a:cubicBezTo>
                    <a:pt x="210964" y="47253"/>
                    <a:pt x="220340" y="71735"/>
                    <a:pt x="220340" y="102245"/>
                  </a:cubicBezTo>
                  <a:cubicBezTo>
                    <a:pt x="220340" y="111621"/>
                    <a:pt x="219224" y="120253"/>
                    <a:pt x="216991" y="128141"/>
                  </a:cubicBezTo>
                  <a:lnTo>
                    <a:pt x="44648" y="128141"/>
                  </a:lnTo>
                  <a:cubicBezTo>
                    <a:pt x="44648" y="156121"/>
                    <a:pt x="52313" y="177626"/>
                    <a:pt x="67642" y="192658"/>
                  </a:cubicBezTo>
                  <a:cubicBezTo>
                    <a:pt x="81186" y="205755"/>
                    <a:pt x="98598" y="212303"/>
                    <a:pt x="119881" y="212303"/>
                  </a:cubicBezTo>
                  <a:cubicBezTo>
                    <a:pt x="144140" y="212303"/>
                    <a:pt x="164380" y="205234"/>
                    <a:pt x="180603" y="191095"/>
                  </a:cubicBezTo>
                  <a:lnTo>
                    <a:pt x="198462" y="221679"/>
                  </a:lnTo>
                  <a:cubicBezTo>
                    <a:pt x="191914" y="228228"/>
                    <a:pt x="181868" y="233883"/>
                    <a:pt x="168324" y="238646"/>
                  </a:cubicBezTo>
                  <a:cubicBezTo>
                    <a:pt x="151358" y="244897"/>
                    <a:pt x="132457" y="248022"/>
                    <a:pt x="111621" y="248022"/>
                  </a:cubicBezTo>
                  <a:cubicBezTo>
                    <a:pt x="81558" y="248022"/>
                    <a:pt x="56034" y="237827"/>
                    <a:pt x="35049" y="217438"/>
                  </a:cubicBezTo>
                  <a:cubicBezTo>
                    <a:pt x="11683" y="194965"/>
                    <a:pt x="0" y="164753"/>
                    <a:pt x="0" y="126801"/>
                  </a:cubicBezTo>
                  <a:cubicBezTo>
                    <a:pt x="0" y="87362"/>
                    <a:pt x="11980" y="55736"/>
                    <a:pt x="35942" y="31924"/>
                  </a:cubicBezTo>
                  <a:cubicBezTo>
                    <a:pt x="57373" y="10641"/>
                    <a:pt x="82748" y="0"/>
                    <a:pt x="112067" y="0"/>
                  </a:cubicBezTo>
                  <a:close/>
                  <a:moveTo>
                    <a:pt x="114077" y="35719"/>
                  </a:moveTo>
                  <a:cubicBezTo>
                    <a:pt x="95175" y="35719"/>
                    <a:pt x="79325" y="41821"/>
                    <a:pt x="66526" y="54025"/>
                  </a:cubicBezTo>
                  <a:cubicBezTo>
                    <a:pt x="54322" y="65633"/>
                    <a:pt x="47402" y="80069"/>
                    <a:pt x="45764" y="97334"/>
                  </a:cubicBezTo>
                  <a:lnTo>
                    <a:pt x="178147" y="97334"/>
                  </a:lnTo>
                  <a:cubicBezTo>
                    <a:pt x="178147" y="80218"/>
                    <a:pt x="172789" y="65931"/>
                    <a:pt x="162074" y="54471"/>
                  </a:cubicBezTo>
                  <a:cubicBezTo>
                    <a:pt x="150316" y="41969"/>
                    <a:pt x="134317" y="35719"/>
                    <a:pt x="114077" y="3571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D4C23C2-E333-4F57-868A-9C63A5C98723}"/>
                </a:ext>
              </a:extLst>
            </p:cNvPr>
            <p:cNvSpPr txBox="1">
              <a:spLocks/>
            </p:cNvSpPr>
            <p:nvPr/>
          </p:nvSpPr>
          <p:spPr>
            <a:xfrm>
              <a:off x="7173272" y="3789724"/>
              <a:ext cx="319236" cy="243557"/>
            </a:xfrm>
            <a:custGeom>
              <a:avLst/>
              <a:gdLst/>
              <a:ahLst/>
              <a:cxnLst/>
              <a:rect l="l" t="t" r="r" b="b"/>
              <a:pathLst>
                <a:path w="319236" h="243557">
                  <a:moveTo>
                    <a:pt x="103138" y="0"/>
                  </a:moveTo>
                  <a:cubicBezTo>
                    <a:pt x="137368" y="0"/>
                    <a:pt x="161329" y="10641"/>
                    <a:pt x="175022" y="31924"/>
                  </a:cubicBezTo>
                  <a:cubicBezTo>
                    <a:pt x="179784" y="22845"/>
                    <a:pt x="188639" y="15255"/>
                    <a:pt x="201587" y="9153"/>
                  </a:cubicBezTo>
                  <a:cubicBezTo>
                    <a:pt x="214535" y="3051"/>
                    <a:pt x="227856" y="0"/>
                    <a:pt x="241548" y="0"/>
                  </a:cubicBezTo>
                  <a:cubicBezTo>
                    <a:pt x="266253" y="0"/>
                    <a:pt x="285378" y="7330"/>
                    <a:pt x="298921" y="21989"/>
                  </a:cubicBezTo>
                  <a:cubicBezTo>
                    <a:pt x="312464" y="36649"/>
                    <a:pt x="319236" y="57224"/>
                    <a:pt x="319236" y="83716"/>
                  </a:cubicBezTo>
                  <a:lnTo>
                    <a:pt x="319236" y="243557"/>
                  </a:lnTo>
                  <a:lnTo>
                    <a:pt x="276820" y="243557"/>
                  </a:lnTo>
                  <a:lnTo>
                    <a:pt x="276820" y="92199"/>
                  </a:lnTo>
                  <a:cubicBezTo>
                    <a:pt x="276820" y="54545"/>
                    <a:pt x="260523" y="35719"/>
                    <a:pt x="227930" y="35719"/>
                  </a:cubicBezTo>
                  <a:cubicBezTo>
                    <a:pt x="217661" y="35719"/>
                    <a:pt x="208061" y="38881"/>
                    <a:pt x="199132" y="45206"/>
                  </a:cubicBezTo>
                  <a:cubicBezTo>
                    <a:pt x="190202" y="51532"/>
                    <a:pt x="184100" y="58713"/>
                    <a:pt x="180826" y="66749"/>
                  </a:cubicBezTo>
                  <a:lnTo>
                    <a:pt x="180826" y="243557"/>
                  </a:lnTo>
                  <a:lnTo>
                    <a:pt x="138410" y="243557"/>
                  </a:lnTo>
                  <a:lnTo>
                    <a:pt x="138410" y="73670"/>
                  </a:lnTo>
                  <a:cubicBezTo>
                    <a:pt x="138410" y="61912"/>
                    <a:pt x="133982" y="52648"/>
                    <a:pt x="125127" y="45876"/>
                  </a:cubicBezTo>
                  <a:cubicBezTo>
                    <a:pt x="116272" y="39105"/>
                    <a:pt x="104551" y="35719"/>
                    <a:pt x="89966" y="35719"/>
                  </a:cubicBezTo>
                  <a:cubicBezTo>
                    <a:pt x="81483" y="35719"/>
                    <a:pt x="72442" y="38993"/>
                    <a:pt x="62842" y="45541"/>
                  </a:cubicBezTo>
                  <a:cubicBezTo>
                    <a:pt x="53243" y="52090"/>
                    <a:pt x="46434" y="59308"/>
                    <a:pt x="42416" y="67196"/>
                  </a:cubicBezTo>
                  <a:lnTo>
                    <a:pt x="42416" y="243557"/>
                  </a:lnTo>
                  <a:lnTo>
                    <a:pt x="0" y="243557"/>
                  </a:lnTo>
                  <a:lnTo>
                    <a:pt x="0" y="4465"/>
                  </a:lnTo>
                  <a:lnTo>
                    <a:pt x="27682" y="4465"/>
                  </a:lnTo>
                  <a:lnTo>
                    <a:pt x="41746" y="32147"/>
                  </a:lnTo>
                  <a:cubicBezTo>
                    <a:pt x="58117" y="10716"/>
                    <a:pt x="78581" y="0"/>
                    <a:pt x="1031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2C71237-99A2-491E-AA6A-CC25D87E1215}"/>
                </a:ext>
              </a:extLst>
            </p:cNvPr>
            <p:cNvSpPr txBox="1">
              <a:spLocks/>
            </p:cNvSpPr>
            <p:nvPr/>
          </p:nvSpPr>
          <p:spPr>
            <a:xfrm>
              <a:off x="7538645" y="3789723"/>
              <a:ext cx="220340" cy="248022"/>
            </a:xfrm>
            <a:custGeom>
              <a:avLst/>
              <a:gdLst/>
              <a:ahLst/>
              <a:cxnLst/>
              <a:rect l="l" t="t" r="r" b="b"/>
              <a:pathLst>
                <a:path w="220340" h="248022">
                  <a:moveTo>
                    <a:pt x="112067" y="0"/>
                  </a:moveTo>
                  <a:cubicBezTo>
                    <a:pt x="146149" y="0"/>
                    <a:pt x="172864" y="9599"/>
                    <a:pt x="192211" y="28798"/>
                  </a:cubicBezTo>
                  <a:cubicBezTo>
                    <a:pt x="210964" y="47253"/>
                    <a:pt x="220340" y="71735"/>
                    <a:pt x="220340" y="102245"/>
                  </a:cubicBezTo>
                  <a:cubicBezTo>
                    <a:pt x="220340" y="111621"/>
                    <a:pt x="219224" y="120253"/>
                    <a:pt x="216991" y="128141"/>
                  </a:cubicBezTo>
                  <a:lnTo>
                    <a:pt x="44648" y="128141"/>
                  </a:lnTo>
                  <a:cubicBezTo>
                    <a:pt x="44648" y="156121"/>
                    <a:pt x="52313" y="177626"/>
                    <a:pt x="67642" y="192658"/>
                  </a:cubicBezTo>
                  <a:cubicBezTo>
                    <a:pt x="81186" y="205755"/>
                    <a:pt x="98598" y="212303"/>
                    <a:pt x="119881" y="212303"/>
                  </a:cubicBezTo>
                  <a:cubicBezTo>
                    <a:pt x="144140" y="212303"/>
                    <a:pt x="164380" y="205234"/>
                    <a:pt x="180603" y="191095"/>
                  </a:cubicBezTo>
                  <a:lnTo>
                    <a:pt x="198462" y="221679"/>
                  </a:lnTo>
                  <a:cubicBezTo>
                    <a:pt x="191914" y="228228"/>
                    <a:pt x="181868" y="233883"/>
                    <a:pt x="168324" y="238646"/>
                  </a:cubicBezTo>
                  <a:cubicBezTo>
                    <a:pt x="151358" y="244897"/>
                    <a:pt x="132457" y="248022"/>
                    <a:pt x="111621" y="248022"/>
                  </a:cubicBezTo>
                  <a:cubicBezTo>
                    <a:pt x="81558" y="248022"/>
                    <a:pt x="56034" y="237827"/>
                    <a:pt x="35049" y="217438"/>
                  </a:cubicBezTo>
                  <a:cubicBezTo>
                    <a:pt x="11683" y="194965"/>
                    <a:pt x="0" y="164753"/>
                    <a:pt x="0" y="126801"/>
                  </a:cubicBezTo>
                  <a:cubicBezTo>
                    <a:pt x="0" y="87362"/>
                    <a:pt x="11980" y="55736"/>
                    <a:pt x="35942" y="31924"/>
                  </a:cubicBezTo>
                  <a:cubicBezTo>
                    <a:pt x="57373" y="10641"/>
                    <a:pt x="82748" y="0"/>
                    <a:pt x="112067" y="0"/>
                  </a:cubicBezTo>
                  <a:close/>
                  <a:moveTo>
                    <a:pt x="114077" y="35719"/>
                  </a:moveTo>
                  <a:cubicBezTo>
                    <a:pt x="95175" y="35719"/>
                    <a:pt x="79325" y="41821"/>
                    <a:pt x="66526" y="54025"/>
                  </a:cubicBezTo>
                  <a:cubicBezTo>
                    <a:pt x="54322" y="65633"/>
                    <a:pt x="47402" y="80069"/>
                    <a:pt x="45764" y="97334"/>
                  </a:cubicBezTo>
                  <a:lnTo>
                    <a:pt x="178147" y="97334"/>
                  </a:lnTo>
                  <a:cubicBezTo>
                    <a:pt x="178147" y="80218"/>
                    <a:pt x="172789" y="65931"/>
                    <a:pt x="162074" y="54471"/>
                  </a:cubicBezTo>
                  <a:cubicBezTo>
                    <a:pt x="150316" y="41969"/>
                    <a:pt x="134317" y="35719"/>
                    <a:pt x="114077" y="3571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F10A075-05EE-4895-87B4-A6835E7E09DD}"/>
                </a:ext>
              </a:extLst>
            </p:cNvPr>
            <p:cNvSpPr txBox="1">
              <a:spLocks/>
            </p:cNvSpPr>
            <p:nvPr/>
          </p:nvSpPr>
          <p:spPr>
            <a:xfrm>
              <a:off x="7801922" y="3789724"/>
              <a:ext cx="189532" cy="243557"/>
            </a:xfrm>
            <a:custGeom>
              <a:avLst/>
              <a:gdLst/>
              <a:ahLst/>
              <a:cxnLst/>
              <a:rect l="l" t="t" r="r" b="b"/>
              <a:pathLst>
                <a:path w="189532" h="243557">
                  <a:moveTo>
                    <a:pt x="110951" y="0"/>
                  </a:moveTo>
                  <a:cubicBezTo>
                    <a:pt x="163339" y="0"/>
                    <a:pt x="189532" y="31849"/>
                    <a:pt x="189532" y="95548"/>
                  </a:cubicBezTo>
                  <a:lnTo>
                    <a:pt x="189532" y="243557"/>
                  </a:lnTo>
                  <a:lnTo>
                    <a:pt x="147116" y="243557"/>
                  </a:lnTo>
                  <a:lnTo>
                    <a:pt x="147116" y="104477"/>
                  </a:lnTo>
                  <a:cubicBezTo>
                    <a:pt x="147116" y="79028"/>
                    <a:pt x="143284" y="61205"/>
                    <a:pt x="135619" y="51011"/>
                  </a:cubicBezTo>
                  <a:cubicBezTo>
                    <a:pt x="127955" y="40816"/>
                    <a:pt x="115118" y="35719"/>
                    <a:pt x="97110" y="35719"/>
                  </a:cubicBezTo>
                  <a:cubicBezTo>
                    <a:pt x="87436" y="35719"/>
                    <a:pt x="77316" y="38621"/>
                    <a:pt x="66749" y="44425"/>
                  </a:cubicBezTo>
                  <a:cubicBezTo>
                    <a:pt x="56182" y="50229"/>
                    <a:pt x="48071" y="57373"/>
                    <a:pt x="42416" y="65856"/>
                  </a:cubicBezTo>
                  <a:lnTo>
                    <a:pt x="42416" y="243557"/>
                  </a:lnTo>
                  <a:lnTo>
                    <a:pt x="0" y="243557"/>
                  </a:lnTo>
                  <a:lnTo>
                    <a:pt x="0" y="4465"/>
                  </a:lnTo>
                  <a:lnTo>
                    <a:pt x="29021" y="4465"/>
                  </a:lnTo>
                  <a:lnTo>
                    <a:pt x="42416" y="35272"/>
                  </a:lnTo>
                  <a:cubicBezTo>
                    <a:pt x="56406" y="11757"/>
                    <a:pt x="79251" y="0"/>
                    <a:pt x="11095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F2C7DA5-362D-43A4-9E34-9D1625E46BCE}"/>
                </a:ext>
              </a:extLst>
            </p:cNvPr>
            <p:cNvSpPr txBox="1">
              <a:spLocks/>
            </p:cNvSpPr>
            <p:nvPr/>
          </p:nvSpPr>
          <p:spPr>
            <a:xfrm>
              <a:off x="4608814" y="3794189"/>
              <a:ext cx="194221" cy="243557"/>
            </a:xfrm>
            <a:custGeom>
              <a:avLst/>
              <a:gdLst/>
              <a:ahLst/>
              <a:cxnLst/>
              <a:rect l="l" t="t" r="r" b="b"/>
              <a:pathLst>
                <a:path w="194221" h="243557">
                  <a:moveTo>
                    <a:pt x="0" y="0"/>
                  </a:moveTo>
                  <a:lnTo>
                    <a:pt x="42416" y="0"/>
                  </a:lnTo>
                  <a:lnTo>
                    <a:pt x="42416" y="152474"/>
                  </a:lnTo>
                  <a:cubicBezTo>
                    <a:pt x="42416" y="189384"/>
                    <a:pt x="58415" y="207838"/>
                    <a:pt x="90414" y="207838"/>
                  </a:cubicBezTo>
                  <a:cubicBezTo>
                    <a:pt x="104403" y="207838"/>
                    <a:pt x="117203" y="203820"/>
                    <a:pt x="128811" y="195783"/>
                  </a:cubicBezTo>
                  <a:cubicBezTo>
                    <a:pt x="140420" y="187746"/>
                    <a:pt x="148085" y="178445"/>
                    <a:pt x="151805" y="167878"/>
                  </a:cubicBezTo>
                  <a:lnTo>
                    <a:pt x="151805" y="0"/>
                  </a:lnTo>
                  <a:lnTo>
                    <a:pt x="194221" y="0"/>
                  </a:lnTo>
                  <a:lnTo>
                    <a:pt x="194221" y="239092"/>
                  </a:lnTo>
                  <a:lnTo>
                    <a:pt x="151805" y="239092"/>
                  </a:lnTo>
                  <a:lnTo>
                    <a:pt x="151805" y="206052"/>
                  </a:lnTo>
                  <a:cubicBezTo>
                    <a:pt x="147043" y="215428"/>
                    <a:pt x="137480" y="224023"/>
                    <a:pt x="123119" y="231837"/>
                  </a:cubicBezTo>
                  <a:cubicBezTo>
                    <a:pt x="108757" y="239650"/>
                    <a:pt x="94730" y="243557"/>
                    <a:pt x="81037" y="243557"/>
                  </a:cubicBezTo>
                  <a:cubicBezTo>
                    <a:pt x="54844" y="243557"/>
                    <a:pt x="34789" y="236041"/>
                    <a:pt x="20874" y="221010"/>
                  </a:cubicBezTo>
                  <a:cubicBezTo>
                    <a:pt x="6958" y="205978"/>
                    <a:pt x="0" y="184621"/>
                    <a:pt x="0" y="15693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A3E7DBD-4EAE-4A13-BFCC-A28EC8C93055}"/>
                </a:ext>
              </a:extLst>
            </p:cNvPr>
            <p:cNvSpPr txBox="1">
              <a:spLocks/>
            </p:cNvSpPr>
            <p:nvPr/>
          </p:nvSpPr>
          <p:spPr>
            <a:xfrm>
              <a:off x="6303743" y="3794188"/>
              <a:ext cx="75233" cy="239092"/>
            </a:xfrm>
            <a:custGeom>
              <a:avLst/>
              <a:gdLst/>
              <a:ahLst/>
              <a:cxnLst/>
              <a:rect l="l" t="t" r="r" b="b"/>
              <a:pathLst>
                <a:path w="75233" h="239092">
                  <a:moveTo>
                    <a:pt x="0" y="0"/>
                  </a:moveTo>
                  <a:lnTo>
                    <a:pt x="75233" y="0"/>
                  </a:lnTo>
                  <a:lnTo>
                    <a:pt x="75233" y="239092"/>
                  </a:lnTo>
                  <a:lnTo>
                    <a:pt x="32817" y="239092"/>
                  </a:lnTo>
                  <a:lnTo>
                    <a:pt x="32817" y="35719"/>
                  </a:lnTo>
                  <a:lnTo>
                    <a:pt x="0" y="357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53B7DBE-F631-4011-8F71-8075A4D11C85}"/>
                </a:ext>
              </a:extLst>
            </p:cNvPr>
            <p:cNvSpPr txBox="1">
              <a:spLocks/>
            </p:cNvSpPr>
            <p:nvPr/>
          </p:nvSpPr>
          <p:spPr>
            <a:xfrm>
              <a:off x="4296582" y="4226600"/>
              <a:ext cx="73796" cy="305981"/>
            </a:xfrm>
            <a:custGeom>
              <a:avLst/>
              <a:gdLst/>
              <a:ahLst/>
              <a:cxnLst/>
              <a:rect l="l" t="t" r="r" b="b"/>
              <a:pathLst>
                <a:path w="73796" h="305981">
                  <a:moveTo>
                    <a:pt x="0" y="0"/>
                  </a:moveTo>
                  <a:lnTo>
                    <a:pt x="37998" y="0"/>
                  </a:lnTo>
                  <a:lnTo>
                    <a:pt x="37998" y="234985"/>
                  </a:lnTo>
                  <a:cubicBezTo>
                    <a:pt x="37998" y="246451"/>
                    <a:pt x="41298" y="255484"/>
                    <a:pt x="47897" y="262084"/>
                  </a:cubicBezTo>
                  <a:cubicBezTo>
                    <a:pt x="54497" y="268683"/>
                    <a:pt x="63130" y="271983"/>
                    <a:pt x="73796" y="271983"/>
                  </a:cubicBezTo>
                  <a:lnTo>
                    <a:pt x="73796" y="305981"/>
                  </a:lnTo>
                  <a:cubicBezTo>
                    <a:pt x="24599" y="305981"/>
                    <a:pt x="0" y="284449"/>
                    <a:pt x="0" y="24138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4E9ECCF-ED26-4B2E-BEE6-13AA4F7B3F3D}"/>
                </a:ext>
              </a:extLst>
            </p:cNvPr>
            <p:cNvSpPr txBox="1">
              <a:spLocks/>
            </p:cNvSpPr>
            <p:nvPr/>
          </p:nvSpPr>
          <p:spPr>
            <a:xfrm>
              <a:off x="2337707" y="4233399"/>
              <a:ext cx="46997" cy="46997"/>
            </a:xfrm>
            <a:custGeom>
              <a:avLst/>
              <a:gdLst/>
              <a:ahLst/>
              <a:cxnLst/>
              <a:rect l="l" t="t" r="r" b="b"/>
              <a:pathLst>
                <a:path w="46997" h="46997">
                  <a:moveTo>
                    <a:pt x="23398" y="0"/>
                  </a:moveTo>
                  <a:cubicBezTo>
                    <a:pt x="29931" y="0"/>
                    <a:pt x="35497" y="2300"/>
                    <a:pt x="40097" y="6900"/>
                  </a:cubicBezTo>
                  <a:cubicBezTo>
                    <a:pt x="44697" y="11500"/>
                    <a:pt x="46997" y="16999"/>
                    <a:pt x="46997" y="23399"/>
                  </a:cubicBezTo>
                  <a:cubicBezTo>
                    <a:pt x="46997" y="29932"/>
                    <a:pt x="44697" y="35498"/>
                    <a:pt x="40097" y="40098"/>
                  </a:cubicBezTo>
                  <a:cubicBezTo>
                    <a:pt x="35497" y="44698"/>
                    <a:pt x="29931" y="46997"/>
                    <a:pt x="23398" y="46997"/>
                  </a:cubicBezTo>
                  <a:cubicBezTo>
                    <a:pt x="16999" y="46997"/>
                    <a:pt x="11499" y="44698"/>
                    <a:pt x="6899" y="40098"/>
                  </a:cubicBezTo>
                  <a:cubicBezTo>
                    <a:pt x="2300" y="35498"/>
                    <a:pt x="0" y="29932"/>
                    <a:pt x="0" y="23399"/>
                  </a:cubicBezTo>
                  <a:cubicBezTo>
                    <a:pt x="0" y="16866"/>
                    <a:pt x="2266" y="11333"/>
                    <a:pt x="6799" y="6800"/>
                  </a:cubicBezTo>
                  <a:cubicBezTo>
                    <a:pt x="11332" y="2267"/>
                    <a:pt x="16865" y="0"/>
                    <a:pt x="233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FB32551-FA5E-4A78-9663-0A123D626339}"/>
                </a:ext>
              </a:extLst>
            </p:cNvPr>
            <p:cNvSpPr txBox="1">
              <a:spLocks/>
            </p:cNvSpPr>
            <p:nvPr/>
          </p:nvSpPr>
          <p:spPr>
            <a:xfrm>
              <a:off x="3766457" y="4233399"/>
              <a:ext cx="46997" cy="46997"/>
            </a:xfrm>
            <a:custGeom>
              <a:avLst/>
              <a:gdLst/>
              <a:ahLst/>
              <a:cxnLst/>
              <a:rect l="l" t="t" r="r" b="b"/>
              <a:pathLst>
                <a:path w="46997" h="46997">
                  <a:moveTo>
                    <a:pt x="23398" y="0"/>
                  </a:moveTo>
                  <a:cubicBezTo>
                    <a:pt x="29931" y="0"/>
                    <a:pt x="35497" y="2300"/>
                    <a:pt x="40097" y="6900"/>
                  </a:cubicBezTo>
                  <a:cubicBezTo>
                    <a:pt x="44697" y="11500"/>
                    <a:pt x="46997" y="16999"/>
                    <a:pt x="46997" y="23399"/>
                  </a:cubicBezTo>
                  <a:cubicBezTo>
                    <a:pt x="46997" y="29932"/>
                    <a:pt x="44697" y="35498"/>
                    <a:pt x="40097" y="40098"/>
                  </a:cubicBezTo>
                  <a:cubicBezTo>
                    <a:pt x="35497" y="44698"/>
                    <a:pt x="29931" y="46997"/>
                    <a:pt x="23398" y="46997"/>
                  </a:cubicBezTo>
                  <a:cubicBezTo>
                    <a:pt x="16999" y="46997"/>
                    <a:pt x="11499" y="44698"/>
                    <a:pt x="6899" y="40098"/>
                  </a:cubicBezTo>
                  <a:cubicBezTo>
                    <a:pt x="2300" y="35498"/>
                    <a:pt x="0" y="29932"/>
                    <a:pt x="0" y="23399"/>
                  </a:cubicBezTo>
                  <a:cubicBezTo>
                    <a:pt x="0" y="16866"/>
                    <a:pt x="2266" y="11333"/>
                    <a:pt x="6799" y="6800"/>
                  </a:cubicBezTo>
                  <a:cubicBezTo>
                    <a:pt x="11332" y="2267"/>
                    <a:pt x="16866" y="0"/>
                    <a:pt x="233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79C2CF2-1E8B-4FD5-B4E4-46A4E6077875}"/>
                </a:ext>
              </a:extLst>
            </p:cNvPr>
            <p:cNvSpPr txBox="1">
              <a:spLocks/>
            </p:cNvSpPr>
            <p:nvPr/>
          </p:nvSpPr>
          <p:spPr>
            <a:xfrm>
              <a:off x="4899932" y="4233399"/>
              <a:ext cx="46997" cy="46997"/>
            </a:xfrm>
            <a:custGeom>
              <a:avLst/>
              <a:gdLst/>
              <a:ahLst/>
              <a:cxnLst/>
              <a:rect l="l" t="t" r="r" b="b"/>
              <a:pathLst>
                <a:path w="46997" h="46997">
                  <a:moveTo>
                    <a:pt x="23398" y="0"/>
                  </a:moveTo>
                  <a:cubicBezTo>
                    <a:pt x="29931" y="0"/>
                    <a:pt x="35497" y="2300"/>
                    <a:pt x="40097" y="6900"/>
                  </a:cubicBezTo>
                  <a:cubicBezTo>
                    <a:pt x="44697" y="11500"/>
                    <a:pt x="46997" y="16999"/>
                    <a:pt x="46997" y="23399"/>
                  </a:cubicBezTo>
                  <a:cubicBezTo>
                    <a:pt x="46997" y="29932"/>
                    <a:pt x="44697" y="35498"/>
                    <a:pt x="40097" y="40098"/>
                  </a:cubicBezTo>
                  <a:cubicBezTo>
                    <a:pt x="35497" y="44698"/>
                    <a:pt x="29931" y="46997"/>
                    <a:pt x="23398" y="46997"/>
                  </a:cubicBezTo>
                  <a:cubicBezTo>
                    <a:pt x="16999" y="46997"/>
                    <a:pt x="11499" y="44698"/>
                    <a:pt x="6899" y="40098"/>
                  </a:cubicBezTo>
                  <a:cubicBezTo>
                    <a:pt x="2299" y="35498"/>
                    <a:pt x="0" y="29932"/>
                    <a:pt x="0" y="23399"/>
                  </a:cubicBezTo>
                  <a:cubicBezTo>
                    <a:pt x="0" y="16866"/>
                    <a:pt x="2266" y="11333"/>
                    <a:pt x="6799" y="6800"/>
                  </a:cubicBezTo>
                  <a:cubicBezTo>
                    <a:pt x="11332" y="2267"/>
                    <a:pt x="16865" y="0"/>
                    <a:pt x="233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C7BF1CE-1BDB-4693-BECB-A910151C78A7}"/>
                </a:ext>
              </a:extLst>
            </p:cNvPr>
            <p:cNvSpPr txBox="1">
              <a:spLocks/>
            </p:cNvSpPr>
            <p:nvPr/>
          </p:nvSpPr>
          <p:spPr>
            <a:xfrm>
              <a:off x="6357256" y="4233399"/>
              <a:ext cx="46998" cy="46997"/>
            </a:xfrm>
            <a:custGeom>
              <a:avLst/>
              <a:gdLst/>
              <a:ahLst/>
              <a:cxnLst/>
              <a:rect l="l" t="t" r="r" b="b"/>
              <a:pathLst>
                <a:path w="46998" h="46997">
                  <a:moveTo>
                    <a:pt x="23399" y="0"/>
                  </a:moveTo>
                  <a:cubicBezTo>
                    <a:pt x="29932" y="0"/>
                    <a:pt x="35498" y="2300"/>
                    <a:pt x="40098" y="6900"/>
                  </a:cubicBezTo>
                  <a:cubicBezTo>
                    <a:pt x="44698" y="11500"/>
                    <a:pt x="46998" y="16999"/>
                    <a:pt x="46998" y="23399"/>
                  </a:cubicBezTo>
                  <a:cubicBezTo>
                    <a:pt x="46998" y="29932"/>
                    <a:pt x="44698" y="35498"/>
                    <a:pt x="40098" y="40098"/>
                  </a:cubicBezTo>
                  <a:cubicBezTo>
                    <a:pt x="35498" y="44698"/>
                    <a:pt x="29932" y="46997"/>
                    <a:pt x="23399" y="46997"/>
                  </a:cubicBezTo>
                  <a:cubicBezTo>
                    <a:pt x="16999" y="46997"/>
                    <a:pt x="11500" y="44698"/>
                    <a:pt x="6900" y="40098"/>
                  </a:cubicBezTo>
                  <a:cubicBezTo>
                    <a:pt x="2300" y="35498"/>
                    <a:pt x="0" y="29932"/>
                    <a:pt x="0" y="23399"/>
                  </a:cubicBezTo>
                  <a:cubicBezTo>
                    <a:pt x="0" y="16866"/>
                    <a:pt x="2267" y="11333"/>
                    <a:pt x="6800" y="6800"/>
                  </a:cubicBezTo>
                  <a:cubicBezTo>
                    <a:pt x="11333" y="2267"/>
                    <a:pt x="16866" y="0"/>
                    <a:pt x="2339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27E844C-F62C-4FEC-ABF8-7455159BC5B7}"/>
                </a:ext>
              </a:extLst>
            </p:cNvPr>
            <p:cNvSpPr txBox="1">
              <a:spLocks/>
            </p:cNvSpPr>
            <p:nvPr/>
          </p:nvSpPr>
          <p:spPr>
            <a:xfrm>
              <a:off x="2653608" y="4254998"/>
              <a:ext cx="136992" cy="277583"/>
            </a:xfrm>
            <a:custGeom>
              <a:avLst/>
              <a:gdLst/>
              <a:ahLst/>
              <a:cxnLst/>
              <a:rect l="l" t="t" r="r" b="b"/>
              <a:pathLst>
                <a:path w="136992" h="277583">
                  <a:moveTo>
                    <a:pt x="62796" y="0"/>
                  </a:moveTo>
                  <a:lnTo>
                    <a:pt x="62796" y="59396"/>
                  </a:lnTo>
                  <a:lnTo>
                    <a:pt x="121593" y="59396"/>
                  </a:lnTo>
                  <a:lnTo>
                    <a:pt x="121593" y="89394"/>
                  </a:lnTo>
                  <a:lnTo>
                    <a:pt x="62796" y="89394"/>
                  </a:lnTo>
                  <a:lnTo>
                    <a:pt x="62796" y="195788"/>
                  </a:lnTo>
                  <a:cubicBezTo>
                    <a:pt x="62796" y="213787"/>
                    <a:pt x="65830" y="226586"/>
                    <a:pt x="71896" y="234186"/>
                  </a:cubicBezTo>
                  <a:cubicBezTo>
                    <a:pt x="77962" y="241785"/>
                    <a:pt x="87728" y="245585"/>
                    <a:pt x="101194" y="245585"/>
                  </a:cubicBezTo>
                  <a:cubicBezTo>
                    <a:pt x="110927" y="245585"/>
                    <a:pt x="120993" y="243118"/>
                    <a:pt x="131392" y="238185"/>
                  </a:cubicBezTo>
                  <a:lnTo>
                    <a:pt x="136992" y="271583"/>
                  </a:lnTo>
                  <a:cubicBezTo>
                    <a:pt x="121260" y="275583"/>
                    <a:pt x="103994" y="277583"/>
                    <a:pt x="85195" y="277583"/>
                  </a:cubicBezTo>
                  <a:cubicBezTo>
                    <a:pt x="68263" y="277583"/>
                    <a:pt x="53964" y="271283"/>
                    <a:pt x="42298" y="258684"/>
                  </a:cubicBezTo>
                  <a:cubicBezTo>
                    <a:pt x="30632" y="246085"/>
                    <a:pt x="24799" y="230186"/>
                    <a:pt x="24799" y="210987"/>
                  </a:cubicBezTo>
                  <a:lnTo>
                    <a:pt x="24799" y="89394"/>
                  </a:lnTo>
                  <a:lnTo>
                    <a:pt x="0" y="89394"/>
                  </a:lnTo>
                  <a:lnTo>
                    <a:pt x="0" y="59396"/>
                  </a:lnTo>
                  <a:lnTo>
                    <a:pt x="24799" y="59396"/>
                  </a:lnTo>
                  <a:lnTo>
                    <a:pt x="24799" y="14599"/>
                  </a:lnTo>
                  <a:lnTo>
                    <a:pt x="6279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820FB26-C5F9-4369-8E6D-C35BFCF3B3A2}"/>
                </a:ext>
              </a:extLst>
            </p:cNvPr>
            <p:cNvSpPr txBox="1">
              <a:spLocks/>
            </p:cNvSpPr>
            <p:nvPr/>
          </p:nvSpPr>
          <p:spPr>
            <a:xfrm>
              <a:off x="3577533" y="4254998"/>
              <a:ext cx="136992" cy="277583"/>
            </a:xfrm>
            <a:custGeom>
              <a:avLst/>
              <a:gdLst/>
              <a:ahLst/>
              <a:cxnLst/>
              <a:rect l="l" t="t" r="r" b="b"/>
              <a:pathLst>
                <a:path w="136992" h="277583">
                  <a:moveTo>
                    <a:pt x="62797" y="0"/>
                  </a:moveTo>
                  <a:lnTo>
                    <a:pt x="62797" y="59396"/>
                  </a:lnTo>
                  <a:lnTo>
                    <a:pt x="121593" y="59396"/>
                  </a:lnTo>
                  <a:lnTo>
                    <a:pt x="121593" y="89394"/>
                  </a:lnTo>
                  <a:lnTo>
                    <a:pt x="62797" y="89394"/>
                  </a:lnTo>
                  <a:lnTo>
                    <a:pt x="62797" y="195788"/>
                  </a:lnTo>
                  <a:cubicBezTo>
                    <a:pt x="62797" y="213787"/>
                    <a:pt x="65829" y="226586"/>
                    <a:pt x="71896" y="234186"/>
                  </a:cubicBezTo>
                  <a:cubicBezTo>
                    <a:pt x="77962" y="241785"/>
                    <a:pt x="87728" y="245585"/>
                    <a:pt x="101194" y="245585"/>
                  </a:cubicBezTo>
                  <a:cubicBezTo>
                    <a:pt x="110927" y="245585"/>
                    <a:pt x="120993" y="243118"/>
                    <a:pt x="131392" y="238185"/>
                  </a:cubicBezTo>
                  <a:lnTo>
                    <a:pt x="136992" y="271583"/>
                  </a:lnTo>
                  <a:cubicBezTo>
                    <a:pt x="121260" y="275583"/>
                    <a:pt x="103994" y="277583"/>
                    <a:pt x="85195" y="277583"/>
                  </a:cubicBezTo>
                  <a:cubicBezTo>
                    <a:pt x="68263" y="277583"/>
                    <a:pt x="53964" y="271283"/>
                    <a:pt x="42298" y="258684"/>
                  </a:cubicBezTo>
                  <a:cubicBezTo>
                    <a:pt x="30632" y="246085"/>
                    <a:pt x="24799" y="230186"/>
                    <a:pt x="24799" y="210987"/>
                  </a:cubicBezTo>
                  <a:lnTo>
                    <a:pt x="24799" y="89394"/>
                  </a:lnTo>
                  <a:lnTo>
                    <a:pt x="0" y="89394"/>
                  </a:lnTo>
                  <a:lnTo>
                    <a:pt x="0" y="59396"/>
                  </a:lnTo>
                  <a:lnTo>
                    <a:pt x="24799" y="59396"/>
                  </a:lnTo>
                  <a:lnTo>
                    <a:pt x="24799" y="14599"/>
                  </a:lnTo>
                  <a:lnTo>
                    <a:pt x="62797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D586565-16B8-4921-AC06-31FB9AAC259C}"/>
                </a:ext>
              </a:extLst>
            </p:cNvPr>
            <p:cNvSpPr txBox="1">
              <a:spLocks/>
            </p:cNvSpPr>
            <p:nvPr/>
          </p:nvSpPr>
          <p:spPr>
            <a:xfrm>
              <a:off x="8044758" y="4254998"/>
              <a:ext cx="136992" cy="277583"/>
            </a:xfrm>
            <a:custGeom>
              <a:avLst/>
              <a:gdLst/>
              <a:ahLst/>
              <a:cxnLst/>
              <a:rect l="l" t="t" r="r" b="b"/>
              <a:pathLst>
                <a:path w="136992" h="277583">
                  <a:moveTo>
                    <a:pt x="62796" y="0"/>
                  </a:moveTo>
                  <a:lnTo>
                    <a:pt x="62796" y="59396"/>
                  </a:lnTo>
                  <a:lnTo>
                    <a:pt x="121593" y="59396"/>
                  </a:lnTo>
                  <a:lnTo>
                    <a:pt x="121593" y="89394"/>
                  </a:lnTo>
                  <a:lnTo>
                    <a:pt x="62796" y="89394"/>
                  </a:lnTo>
                  <a:lnTo>
                    <a:pt x="62796" y="195788"/>
                  </a:lnTo>
                  <a:cubicBezTo>
                    <a:pt x="62796" y="213787"/>
                    <a:pt x="65829" y="226586"/>
                    <a:pt x="71896" y="234186"/>
                  </a:cubicBezTo>
                  <a:cubicBezTo>
                    <a:pt x="77962" y="241785"/>
                    <a:pt x="87728" y="245585"/>
                    <a:pt x="101194" y="245585"/>
                  </a:cubicBezTo>
                  <a:cubicBezTo>
                    <a:pt x="110926" y="245585"/>
                    <a:pt x="120993" y="243118"/>
                    <a:pt x="131392" y="238185"/>
                  </a:cubicBezTo>
                  <a:lnTo>
                    <a:pt x="136992" y="271583"/>
                  </a:lnTo>
                  <a:cubicBezTo>
                    <a:pt x="121260" y="275583"/>
                    <a:pt x="103994" y="277583"/>
                    <a:pt x="85195" y="277583"/>
                  </a:cubicBezTo>
                  <a:cubicBezTo>
                    <a:pt x="68263" y="277583"/>
                    <a:pt x="53964" y="271283"/>
                    <a:pt x="42297" y="258684"/>
                  </a:cubicBezTo>
                  <a:cubicBezTo>
                    <a:pt x="30631" y="246085"/>
                    <a:pt x="24799" y="230186"/>
                    <a:pt x="24799" y="210987"/>
                  </a:cubicBezTo>
                  <a:lnTo>
                    <a:pt x="24799" y="89394"/>
                  </a:lnTo>
                  <a:lnTo>
                    <a:pt x="0" y="89394"/>
                  </a:lnTo>
                  <a:lnTo>
                    <a:pt x="0" y="59396"/>
                  </a:lnTo>
                  <a:lnTo>
                    <a:pt x="24799" y="59396"/>
                  </a:lnTo>
                  <a:lnTo>
                    <a:pt x="24799" y="14599"/>
                  </a:lnTo>
                  <a:lnTo>
                    <a:pt x="6279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A3E1117-3A4F-48F4-8A75-E13774AE4C4C}"/>
                </a:ext>
              </a:extLst>
            </p:cNvPr>
            <p:cNvSpPr txBox="1">
              <a:spLocks/>
            </p:cNvSpPr>
            <p:nvPr/>
          </p:nvSpPr>
          <p:spPr>
            <a:xfrm>
              <a:off x="6787659" y="4300595"/>
              <a:ext cx="177589" cy="311981"/>
            </a:xfrm>
            <a:custGeom>
              <a:avLst/>
              <a:gdLst/>
              <a:ahLst/>
              <a:cxnLst/>
              <a:rect l="l" t="t" r="r" b="b"/>
              <a:pathLst>
                <a:path w="177589" h="311981">
                  <a:moveTo>
                    <a:pt x="149590" y="0"/>
                  </a:moveTo>
                  <a:lnTo>
                    <a:pt x="174389" y="23399"/>
                  </a:lnTo>
                  <a:lnTo>
                    <a:pt x="151590" y="40598"/>
                  </a:lnTo>
                  <a:cubicBezTo>
                    <a:pt x="161323" y="53264"/>
                    <a:pt x="166189" y="69796"/>
                    <a:pt x="166189" y="90195"/>
                  </a:cubicBezTo>
                  <a:cubicBezTo>
                    <a:pt x="166189" y="111793"/>
                    <a:pt x="159456" y="129926"/>
                    <a:pt x="145991" y="144591"/>
                  </a:cubicBezTo>
                  <a:cubicBezTo>
                    <a:pt x="132525" y="159257"/>
                    <a:pt x="114859" y="167657"/>
                    <a:pt x="92994" y="169790"/>
                  </a:cubicBezTo>
                  <a:lnTo>
                    <a:pt x="61596" y="172990"/>
                  </a:lnTo>
                  <a:cubicBezTo>
                    <a:pt x="57862" y="173390"/>
                    <a:pt x="52863" y="174823"/>
                    <a:pt x="46597" y="177289"/>
                  </a:cubicBezTo>
                  <a:cubicBezTo>
                    <a:pt x="40330" y="179756"/>
                    <a:pt x="37197" y="182989"/>
                    <a:pt x="37197" y="186989"/>
                  </a:cubicBezTo>
                  <a:cubicBezTo>
                    <a:pt x="37197" y="192455"/>
                    <a:pt x="43730" y="195188"/>
                    <a:pt x="56796" y="195188"/>
                  </a:cubicBezTo>
                  <a:cubicBezTo>
                    <a:pt x="62529" y="195188"/>
                    <a:pt x="71462" y="194155"/>
                    <a:pt x="83595" y="192088"/>
                  </a:cubicBezTo>
                  <a:cubicBezTo>
                    <a:pt x="95727" y="190022"/>
                    <a:pt x="104726" y="188989"/>
                    <a:pt x="110593" y="188989"/>
                  </a:cubicBezTo>
                  <a:cubicBezTo>
                    <a:pt x="131658" y="188989"/>
                    <a:pt x="148091" y="194022"/>
                    <a:pt x="159890" y="204088"/>
                  </a:cubicBezTo>
                  <a:cubicBezTo>
                    <a:pt x="171689" y="214154"/>
                    <a:pt x="177589" y="228120"/>
                    <a:pt x="177589" y="245985"/>
                  </a:cubicBezTo>
                  <a:cubicBezTo>
                    <a:pt x="177589" y="265717"/>
                    <a:pt x="168756" y="281650"/>
                    <a:pt x="151090" y="293782"/>
                  </a:cubicBezTo>
                  <a:cubicBezTo>
                    <a:pt x="133425" y="305915"/>
                    <a:pt x="111059" y="311981"/>
                    <a:pt x="83994" y="311981"/>
                  </a:cubicBezTo>
                  <a:cubicBezTo>
                    <a:pt x="70128" y="311981"/>
                    <a:pt x="55529" y="309515"/>
                    <a:pt x="40197" y="304582"/>
                  </a:cubicBezTo>
                  <a:cubicBezTo>
                    <a:pt x="24864" y="299648"/>
                    <a:pt x="12532" y="293649"/>
                    <a:pt x="3199" y="286583"/>
                  </a:cubicBezTo>
                  <a:lnTo>
                    <a:pt x="23798" y="256185"/>
                  </a:lnTo>
                  <a:cubicBezTo>
                    <a:pt x="45930" y="270984"/>
                    <a:pt x="66329" y="278383"/>
                    <a:pt x="84994" y="278383"/>
                  </a:cubicBezTo>
                  <a:cubicBezTo>
                    <a:pt x="102193" y="278383"/>
                    <a:pt x="115759" y="275417"/>
                    <a:pt x="125692" y="269484"/>
                  </a:cubicBezTo>
                  <a:cubicBezTo>
                    <a:pt x="135624" y="263551"/>
                    <a:pt x="140591" y="256185"/>
                    <a:pt x="140591" y="247385"/>
                  </a:cubicBezTo>
                  <a:cubicBezTo>
                    <a:pt x="140591" y="230053"/>
                    <a:pt x="128058" y="221387"/>
                    <a:pt x="102993" y="221387"/>
                  </a:cubicBezTo>
                  <a:cubicBezTo>
                    <a:pt x="98727" y="221387"/>
                    <a:pt x="90994" y="222453"/>
                    <a:pt x="79795" y="224586"/>
                  </a:cubicBezTo>
                  <a:cubicBezTo>
                    <a:pt x="68595" y="226720"/>
                    <a:pt x="59862" y="227786"/>
                    <a:pt x="53596" y="227786"/>
                  </a:cubicBezTo>
                  <a:cubicBezTo>
                    <a:pt x="23198" y="227786"/>
                    <a:pt x="7999" y="216320"/>
                    <a:pt x="7999" y="193388"/>
                  </a:cubicBezTo>
                  <a:cubicBezTo>
                    <a:pt x="7999" y="186322"/>
                    <a:pt x="11565" y="179923"/>
                    <a:pt x="18698" y="174190"/>
                  </a:cubicBezTo>
                  <a:cubicBezTo>
                    <a:pt x="25831" y="168457"/>
                    <a:pt x="34664" y="164323"/>
                    <a:pt x="45197" y="161790"/>
                  </a:cubicBezTo>
                  <a:cubicBezTo>
                    <a:pt x="15065" y="147658"/>
                    <a:pt x="0" y="123126"/>
                    <a:pt x="0" y="88195"/>
                  </a:cubicBezTo>
                  <a:cubicBezTo>
                    <a:pt x="0" y="65796"/>
                    <a:pt x="7799" y="47131"/>
                    <a:pt x="23398" y="32198"/>
                  </a:cubicBezTo>
                  <a:cubicBezTo>
                    <a:pt x="38997" y="17266"/>
                    <a:pt x="58262" y="9800"/>
                    <a:pt x="81195" y="9800"/>
                  </a:cubicBezTo>
                  <a:cubicBezTo>
                    <a:pt x="102260" y="9800"/>
                    <a:pt x="118726" y="14133"/>
                    <a:pt x="130592" y="22799"/>
                  </a:cubicBezTo>
                  <a:lnTo>
                    <a:pt x="149590" y="0"/>
                  </a:lnTo>
                  <a:close/>
                  <a:moveTo>
                    <a:pt x="83795" y="40398"/>
                  </a:moveTo>
                  <a:cubicBezTo>
                    <a:pt x="70595" y="40398"/>
                    <a:pt x="59829" y="45064"/>
                    <a:pt x="51496" y="54397"/>
                  </a:cubicBezTo>
                  <a:cubicBezTo>
                    <a:pt x="43163" y="63730"/>
                    <a:pt x="38997" y="75062"/>
                    <a:pt x="38997" y="88395"/>
                  </a:cubicBezTo>
                  <a:cubicBezTo>
                    <a:pt x="38997" y="103327"/>
                    <a:pt x="43030" y="115693"/>
                    <a:pt x="51097" y="125492"/>
                  </a:cubicBezTo>
                  <a:cubicBezTo>
                    <a:pt x="59162" y="135292"/>
                    <a:pt x="70062" y="140192"/>
                    <a:pt x="83795" y="140192"/>
                  </a:cubicBezTo>
                  <a:cubicBezTo>
                    <a:pt x="97260" y="140192"/>
                    <a:pt x="107793" y="135425"/>
                    <a:pt x="115393" y="125892"/>
                  </a:cubicBezTo>
                  <a:cubicBezTo>
                    <a:pt x="122992" y="116360"/>
                    <a:pt x="126792" y="103860"/>
                    <a:pt x="126792" y="88395"/>
                  </a:cubicBezTo>
                  <a:cubicBezTo>
                    <a:pt x="126792" y="75062"/>
                    <a:pt x="122692" y="63730"/>
                    <a:pt x="114493" y="54397"/>
                  </a:cubicBezTo>
                  <a:cubicBezTo>
                    <a:pt x="106293" y="45064"/>
                    <a:pt x="96060" y="40398"/>
                    <a:pt x="83795" y="4039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4B2DDC6-9628-4033-B349-F50672C9123E}"/>
                </a:ext>
              </a:extLst>
            </p:cNvPr>
            <p:cNvSpPr txBox="1">
              <a:spLocks/>
            </p:cNvSpPr>
            <p:nvPr/>
          </p:nvSpPr>
          <p:spPr>
            <a:xfrm>
              <a:off x="2436208" y="4310394"/>
              <a:ext cx="169789" cy="218186"/>
            </a:xfrm>
            <a:custGeom>
              <a:avLst/>
              <a:gdLst/>
              <a:ahLst/>
              <a:cxnLst/>
              <a:rect l="l" t="t" r="r" b="b"/>
              <a:pathLst>
                <a:path w="169789" h="218186">
                  <a:moveTo>
                    <a:pt x="99394" y="0"/>
                  </a:moveTo>
                  <a:cubicBezTo>
                    <a:pt x="146324" y="0"/>
                    <a:pt x="169789" y="28531"/>
                    <a:pt x="169789" y="85594"/>
                  </a:cubicBezTo>
                  <a:lnTo>
                    <a:pt x="169789" y="218186"/>
                  </a:lnTo>
                  <a:lnTo>
                    <a:pt x="131792" y="218186"/>
                  </a:lnTo>
                  <a:lnTo>
                    <a:pt x="131792" y="93594"/>
                  </a:lnTo>
                  <a:cubicBezTo>
                    <a:pt x="131792" y="70795"/>
                    <a:pt x="128358" y="54830"/>
                    <a:pt x="121492" y="45697"/>
                  </a:cubicBezTo>
                  <a:cubicBezTo>
                    <a:pt x="114626" y="36564"/>
                    <a:pt x="103127" y="31998"/>
                    <a:pt x="86994" y="31998"/>
                  </a:cubicBezTo>
                  <a:cubicBezTo>
                    <a:pt x="78328" y="31998"/>
                    <a:pt x="69262" y="34597"/>
                    <a:pt x="59796" y="39797"/>
                  </a:cubicBezTo>
                  <a:cubicBezTo>
                    <a:pt x="50330" y="44997"/>
                    <a:pt x="43064" y="51396"/>
                    <a:pt x="37997" y="58996"/>
                  </a:cubicBezTo>
                  <a:lnTo>
                    <a:pt x="37997" y="218186"/>
                  </a:lnTo>
                  <a:lnTo>
                    <a:pt x="0" y="218186"/>
                  </a:lnTo>
                  <a:lnTo>
                    <a:pt x="0" y="3999"/>
                  </a:lnTo>
                  <a:lnTo>
                    <a:pt x="25998" y="3999"/>
                  </a:lnTo>
                  <a:lnTo>
                    <a:pt x="37997" y="31598"/>
                  </a:lnTo>
                  <a:cubicBezTo>
                    <a:pt x="50530" y="10532"/>
                    <a:pt x="70995" y="0"/>
                    <a:pt x="993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1229CEF-7326-466B-8359-0C818A35E043}"/>
                </a:ext>
              </a:extLst>
            </p:cNvPr>
            <p:cNvSpPr txBox="1">
              <a:spLocks/>
            </p:cNvSpPr>
            <p:nvPr/>
          </p:nvSpPr>
          <p:spPr>
            <a:xfrm>
              <a:off x="2829732" y="4310394"/>
              <a:ext cx="129193" cy="218186"/>
            </a:xfrm>
            <a:custGeom>
              <a:avLst/>
              <a:gdLst/>
              <a:ahLst/>
              <a:cxnLst/>
              <a:rect l="l" t="t" r="r" b="b"/>
              <a:pathLst>
                <a:path w="129193" h="218186">
                  <a:moveTo>
                    <a:pt x="99794" y="0"/>
                  </a:moveTo>
                  <a:cubicBezTo>
                    <a:pt x="106594" y="0"/>
                    <a:pt x="116393" y="1199"/>
                    <a:pt x="129193" y="3599"/>
                  </a:cubicBezTo>
                  <a:lnTo>
                    <a:pt x="113393" y="40597"/>
                  </a:lnTo>
                  <a:cubicBezTo>
                    <a:pt x="105128" y="34864"/>
                    <a:pt x="96795" y="31998"/>
                    <a:pt x="88395" y="31998"/>
                  </a:cubicBezTo>
                  <a:cubicBezTo>
                    <a:pt x="74929" y="31998"/>
                    <a:pt x="63163" y="38197"/>
                    <a:pt x="53097" y="50596"/>
                  </a:cubicBezTo>
                  <a:cubicBezTo>
                    <a:pt x="43031" y="62996"/>
                    <a:pt x="37998" y="77928"/>
                    <a:pt x="37998" y="95394"/>
                  </a:cubicBezTo>
                  <a:lnTo>
                    <a:pt x="37998" y="218186"/>
                  </a:lnTo>
                  <a:lnTo>
                    <a:pt x="0" y="218186"/>
                  </a:lnTo>
                  <a:lnTo>
                    <a:pt x="0" y="3999"/>
                  </a:lnTo>
                  <a:lnTo>
                    <a:pt x="37998" y="3999"/>
                  </a:lnTo>
                  <a:lnTo>
                    <a:pt x="37998" y="38197"/>
                  </a:lnTo>
                  <a:cubicBezTo>
                    <a:pt x="51864" y="12732"/>
                    <a:pt x="72463" y="0"/>
                    <a:pt x="997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E6BA5DC-A5E2-458C-B232-248711ACEAA7}"/>
                </a:ext>
              </a:extLst>
            </p:cNvPr>
            <p:cNvSpPr txBox="1">
              <a:spLocks/>
            </p:cNvSpPr>
            <p:nvPr/>
          </p:nvSpPr>
          <p:spPr>
            <a:xfrm>
              <a:off x="2977658" y="4310394"/>
              <a:ext cx="183189" cy="222186"/>
            </a:xfrm>
            <a:custGeom>
              <a:avLst/>
              <a:gdLst/>
              <a:ahLst/>
              <a:cxnLst/>
              <a:rect l="l" t="t" r="r" b="b"/>
              <a:pathLst>
                <a:path w="183189" h="222186">
                  <a:moveTo>
                    <a:pt x="77596" y="0"/>
                  </a:moveTo>
                  <a:cubicBezTo>
                    <a:pt x="108660" y="0"/>
                    <a:pt x="131226" y="7066"/>
                    <a:pt x="145292" y="21198"/>
                  </a:cubicBezTo>
                  <a:cubicBezTo>
                    <a:pt x="159357" y="35331"/>
                    <a:pt x="166390" y="57796"/>
                    <a:pt x="166390" y="88594"/>
                  </a:cubicBezTo>
                  <a:lnTo>
                    <a:pt x="166390" y="165389"/>
                  </a:lnTo>
                  <a:cubicBezTo>
                    <a:pt x="166390" y="184188"/>
                    <a:pt x="171990" y="196721"/>
                    <a:pt x="183189" y="202987"/>
                  </a:cubicBezTo>
                  <a:lnTo>
                    <a:pt x="183189" y="221986"/>
                  </a:lnTo>
                  <a:cubicBezTo>
                    <a:pt x="167723" y="221986"/>
                    <a:pt x="156158" y="219786"/>
                    <a:pt x="148491" y="215386"/>
                  </a:cubicBezTo>
                  <a:cubicBezTo>
                    <a:pt x="140825" y="210987"/>
                    <a:pt x="135325" y="203720"/>
                    <a:pt x="131992" y="193588"/>
                  </a:cubicBezTo>
                  <a:cubicBezTo>
                    <a:pt x="116793" y="212653"/>
                    <a:pt x="93528" y="222186"/>
                    <a:pt x="62197" y="222186"/>
                  </a:cubicBezTo>
                  <a:cubicBezTo>
                    <a:pt x="45397" y="222186"/>
                    <a:pt x="30832" y="216086"/>
                    <a:pt x="18499" y="203887"/>
                  </a:cubicBezTo>
                  <a:cubicBezTo>
                    <a:pt x="6167" y="191688"/>
                    <a:pt x="0" y="176522"/>
                    <a:pt x="0" y="158390"/>
                  </a:cubicBezTo>
                  <a:cubicBezTo>
                    <a:pt x="0" y="136658"/>
                    <a:pt x="9500" y="118292"/>
                    <a:pt x="28499" y="103293"/>
                  </a:cubicBezTo>
                  <a:cubicBezTo>
                    <a:pt x="47498" y="88294"/>
                    <a:pt x="71729" y="80795"/>
                    <a:pt x="101194" y="80795"/>
                  </a:cubicBezTo>
                  <a:cubicBezTo>
                    <a:pt x="109194" y="80795"/>
                    <a:pt x="118260" y="82528"/>
                    <a:pt x="128392" y="85994"/>
                  </a:cubicBezTo>
                  <a:cubicBezTo>
                    <a:pt x="128392" y="51330"/>
                    <a:pt x="112927" y="33997"/>
                    <a:pt x="81995" y="33997"/>
                  </a:cubicBezTo>
                  <a:cubicBezTo>
                    <a:pt x="58264" y="33997"/>
                    <a:pt x="39998" y="40397"/>
                    <a:pt x="27199" y="53196"/>
                  </a:cubicBezTo>
                  <a:lnTo>
                    <a:pt x="11200" y="21398"/>
                  </a:lnTo>
                  <a:cubicBezTo>
                    <a:pt x="18399" y="15532"/>
                    <a:pt x="28365" y="10499"/>
                    <a:pt x="41098" y="6299"/>
                  </a:cubicBezTo>
                  <a:cubicBezTo>
                    <a:pt x="53830" y="2099"/>
                    <a:pt x="65996" y="0"/>
                    <a:pt x="77596" y="0"/>
                  </a:cubicBezTo>
                  <a:close/>
                  <a:moveTo>
                    <a:pt x="103194" y="108993"/>
                  </a:moveTo>
                  <a:cubicBezTo>
                    <a:pt x="83995" y="108993"/>
                    <a:pt x="68330" y="113926"/>
                    <a:pt x="56197" y="123792"/>
                  </a:cubicBezTo>
                  <a:cubicBezTo>
                    <a:pt x="44064" y="133658"/>
                    <a:pt x="37998" y="145324"/>
                    <a:pt x="37998" y="158790"/>
                  </a:cubicBezTo>
                  <a:cubicBezTo>
                    <a:pt x="37998" y="181055"/>
                    <a:pt x="51131" y="192188"/>
                    <a:pt x="77396" y="192188"/>
                  </a:cubicBezTo>
                  <a:cubicBezTo>
                    <a:pt x="96594" y="192188"/>
                    <a:pt x="113593" y="183055"/>
                    <a:pt x="128392" y="164789"/>
                  </a:cubicBezTo>
                  <a:lnTo>
                    <a:pt x="128392" y="112993"/>
                  </a:lnTo>
                  <a:cubicBezTo>
                    <a:pt x="116393" y="110326"/>
                    <a:pt x="107994" y="108993"/>
                    <a:pt x="103194" y="10899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FF1AD9A-32B2-4212-929A-75020F7232C5}"/>
                </a:ext>
              </a:extLst>
            </p:cNvPr>
            <p:cNvSpPr txBox="1">
              <a:spLocks/>
            </p:cNvSpPr>
            <p:nvPr/>
          </p:nvSpPr>
          <p:spPr>
            <a:xfrm>
              <a:off x="3196733" y="4310394"/>
              <a:ext cx="183189" cy="222186"/>
            </a:xfrm>
            <a:custGeom>
              <a:avLst/>
              <a:gdLst/>
              <a:ahLst/>
              <a:cxnLst/>
              <a:rect l="l" t="t" r="r" b="b"/>
              <a:pathLst>
                <a:path w="183189" h="222186">
                  <a:moveTo>
                    <a:pt x="77596" y="0"/>
                  </a:moveTo>
                  <a:cubicBezTo>
                    <a:pt x="108660" y="0"/>
                    <a:pt x="131226" y="7066"/>
                    <a:pt x="145292" y="21198"/>
                  </a:cubicBezTo>
                  <a:cubicBezTo>
                    <a:pt x="159357" y="35331"/>
                    <a:pt x="166390" y="57796"/>
                    <a:pt x="166390" y="88594"/>
                  </a:cubicBezTo>
                  <a:lnTo>
                    <a:pt x="166390" y="165389"/>
                  </a:lnTo>
                  <a:cubicBezTo>
                    <a:pt x="166390" y="184188"/>
                    <a:pt x="171990" y="196721"/>
                    <a:pt x="183189" y="202987"/>
                  </a:cubicBezTo>
                  <a:lnTo>
                    <a:pt x="183189" y="221986"/>
                  </a:lnTo>
                  <a:cubicBezTo>
                    <a:pt x="167724" y="221986"/>
                    <a:pt x="156157" y="219786"/>
                    <a:pt x="148491" y="215386"/>
                  </a:cubicBezTo>
                  <a:cubicBezTo>
                    <a:pt x="140825" y="210987"/>
                    <a:pt x="135326" y="203720"/>
                    <a:pt x="131992" y="193588"/>
                  </a:cubicBezTo>
                  <a:cubicBezTo>
                    <a:pt x="116793" y="212653"/>
                    <a:pt x="93528" y="222186"/>
                    <a:pt x="62196" y="222186"/>
                  </a:cubicBezTo>
                  <a:cubicBezTo>
                    <a:pt x="45397" y="222186"/>
                    <a:pt x="30832" y="216086"/>
                    <a:pt x="18499" y="203887"/>
                  </a:cubicBezTo>
                  <a:cubicBezTo>
                    <a:pt x="6167" y="191688"/>
                    <a:pt x="0" y="176522"/>
                    <a:pt x="0" y="158390"/>
                  </a:cubicBezTo>
                  <a:cubicBezTo>
                    <a:pt x="0" y="136658"/>
                    <a:pt x="9500" y="118292"/>
                    <a:pt x="28499" y="103293"/>
                  </a:cubicBezTo>
                  <a:cubicBezTo>
                    <a:pt x="47498" y="88294"/>
                    <a:pt x="71729" y="80795"/>
                    <a:pt x="101194" y="80795"/>
                  </a:cubicBezTo>
                  <a:cubicBezTo>
                    <a:pt x="109194" y="80795"/>
                    <a:pt x="118260" y="82528"/>
                    <a:pt x="128392" y="85994"/>
                  </a:cubicBezTo>
                  <a:cubicBezTo>
                    <a:pt x="128392" y="51330"/>
                    <a:pt x="112927" y="33997"/>
                    <a:pt x="81995" y="33997"/>
                  </a:cubicBezTo>
                  <a:cubicBezTo>
                    <a:pt x="58263" y="33997"/>
                    <a:pt x="39998" y="40397"/>
                    <a:pt x="27199" y="53196"/>
                  </a:cubicBezTo>
                  <a:lnTo>
                    <a:pt x="11200" y="21398"/>
                  </a:lnTo>
                  <a:cubicBezTo>
                    <a:pt x="18399" y="15532"/>
                    <a:pt x="28365" y="10499"/>
                    <a:pt x="41098" y="6299"/>
                  </a:cubicBezTo>
                  <a:cubicBezTo>
                    <a:pt x="53830" y="2099"/>
                    <a:pt x="65996" y="0"/>
                    <a:pt x="77596" y="0"/>
                  </a:cubicBezTo>
                  <a:close/>
                  <a:moveTo>
                    <a:pt x="103194" y="108993"/>
                  </a:moveTo>
                  <a:cubicBezTo>
                    <a:pt x="83995" y="108993"/>
                    <a:pt x="68330" y="113926"/>
                    <a:pt x="56197" y="123792"/>
                  </a:cubicBezTo>
                  <a:cubicBezTo>
                    <a:pt x="44064" y="133658"/>
                    <a:pt x="37998" y="145324"/>
                    <a:pt x="37998" y="158790"/>
                  </a:cubicBezTo>
                  <a:cubicBezTo>
                    <a:pt x="37998" y="181055"/>
                    <a:pt x="51131" y="192188"/>
                    <a:pt x="77396" y="192188"/>
                  </a:cubicBezTo>
                  <a:cubicBezTo>
                    <a:pt x="96595" y="192188"/>
                    <a:pt x="113593" y="183055"/>
                    <a:pt x="128392" y="164789"/>
                  </a:cubicBezTo>
                  <a:lnTo>
                    <a:pt x="128392" y="112993"/>
                  </a:lnTo>
                  <a:cubicBezTo>
                    <a:pt x="116393" y="110326"/>
                    <a:pt x="107994" y="108993"/>
                    <a:pt x="103194" y="10899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729FC09-F421-4DBE-817A-7E94EAD843FF}"/>
                </a:ext>
              </a:extLst>
            </p:cNvPr>
            <p:cNvSpPr txBox="1">
              <a:spLocks/>
            </p:cNvSpPr>
            <p:nvPr/>
          </p:nvSpPr>
          <p:spPr>
            <a:xfrm>
              <a:off x="3429807" y="4310394"/>
              <a:ext cx="129193" cy="218186"/>
            </a:xfrm>
            <a:custGeom>
              <a:avLst/>
              <a:gdLst/>
              <a:ahLst/>
              <a:cxnLst/>
              <a:rect l="l" t="t" r="r" b="b"/>
              <a:pathLst>
                <a:path w="129193" h="218186">
                  <a:moveTo>
                    <a:pt x="99794" y="0"/>
                  </a:moveTo>
                  <a:cubicBezTo>
                    <a:pt x="106594" y="0"/>
                    <a:pt x="116394" y="1199"/>
                    <a:pt x="129193" y="3599"/>
                  </a:cubicBezTo>
                  <a:lnTo>
                    <a:pt x="113394" y="40597"/>
                  </a:lnTo>
                  <a:cubicBezTo>
                    <a:pt x="105127" y="34864"/>
                    <a:pt x="96795" y="31998"/>
                    <a:pt x="88395" y="31998"/>
                  </a:cubicBezTo>
                  <a:cubicBezTo>
                    <a:pt x="74929" y="31998"/>
                    <a:pt x="63163" y="38197"/>
                    <a:pt x="53098" y="50596"/>
                  </a:cubicBezTo>
                  <a:cubicBezTo>
                    <a:pt x="43031" y="62996"/>
                    <a:pt x="37998" y="77928"/>
                    <a:pt x="37998" y="95394"/>
                  </a:cubicBezTo>
                  <a:lnTo>
                    <a:pt x="37998" y="218186"/>
                  </a:lnTo>
                  <a:lnTo>
                    <a:pt x="0" y="218186"/>
                  </a:lnTo>
                  <a:lnTo>
                    <a:pt x="0" y="3999"/>
                  </a:lnTo>
                  <a:lnTo>
                    <a:pt x="37998" y="3999"/>
                  </a:lnTo>
                  <a:lnTo>
                    <a:pt x="37998" y="38197"/>
                  </a:lnTo>
                  <a:cubicBezTo>
                    <a:pt x="51864" y="12732"/>
                    <a:pt x="72463" y="0"/>
                    <a:pt x="997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985F768-1F69-4EF7-AC89-46E5C4E0203E}"/>
                </a:ext>
              </a:extLst>
            </p:cNvPr>
            <p:cNvSpPr txBox="1">
              <a:spLocks/>
            </p:cNvSpPr>
            <p:nvPr/>
          </p:nvSpPr>
          <p:spPr>
            <a:xfrm>
              <a:off x="3850958" y="4310394"/>
              <a:ext cx="176790" cy="222186"/>
            </a:xfrm>
            <a:custGeom>
              <a:avLst/>
              <a:gdLst/>
              <a:ahLst/>
              <a:cxnLst/>
              <a:rect l="l" t="t" r="r" b="b"/>
              <a:pathLst>
                <a:path w="176790" h="222186">
                  <a:moveTo>
                    <a:pt x="110994" y="0"/>
                  </a:moveTo>
                  <a:cubicBezTo>
                    <a:pt x="122060" y="0"/>
                    <a:pt x="134059" y="2333"/>
                    <a:pt x="146992" y="6999"/>
                  </a:cubicBezTo>
                  <a:cubicBezTo>
                    <a:pt x="159924" y="11665"/>
                    <a:pt x="169457" y="16465"/>
                    <a:pt x="175590" y="21398"/>
                  </a:cubicBezTo>
                  <a:lnTo>
                    <a:pt x="156791" y="48197"/>
                  </a:lnTo>
                  <a:cubicBezTo>
                    <a:pt x="152925" y="44330"/>
                    <a:pt x="146091" y="40664"/>
                    <a:pt x="136292" y="37197"/>
                  </a:cubicBezTo>
                  <a:cubicBezTo>
                    <a:pt x="126493" y="33731"/>
                    <a:pt x="116860" y="31998"/>
                    <a:pt x="107394" y="31998"/>
                  </a:cubicBezTo>
                  <a:cubicBezTo>
                    <a:pt x="86728" y="31998"/>
                    <a:pt x="70329" y="39231"/>
                    <a:pt x="58197" y="53696"/>
                  </a:cubicBezTo>
                  <a:cubicBezTo>
                    <a:pt x="46065" y="68162"/>
                    <a:pt x="39998" y="87994"/>
                    <a:pt x="39998" y="113193"/>
                  </a:cubicBezTo>
                  <a:cubicBezTo>
                    <a:pt x="39998" y="138258"/>
                    <a:pt x="46198" y="157357"/>
                    <a:pt x="58597" y="170489"/>
                  </a:cubicBezTo>
                  <a:cubicBezTo>
                    <a:pt x="70996" y="183622"/>
                    <a:pt x="88195" y="190188"/>
                    <a:pt x="110194" y="190188"/>
                  </a:cubicBezTo>
                  <a:cubicBezTo>
                    <a:pt x="127259" y="190188"/>
                    <a:pt x="144458" y="183588"/>
                    <a:pt x="161791" y="170389"/>
                  </a:cubicBezTo>
                  <a:lnTo>
                    <a:pt x="176790" y="202387"/>
                  </a:lnTo>
                  <a:cubicBezTo>
                    <a:pt x="156391" y="215586"/>
                    <a:pt x="131126" y="222186"/>
                    <a:pt x="100994" y="222186"/>
                  </a:cubicBezTo>
                  <a:cubicBezTo>
                    <a:pt x="71796" y="222186"/>
                    <a:pt x="47664" y="212387"/>
                    <a:pt x="28599" y="192788"/>
                  </a:cubicBezTo>
                  <a:cubicBezTo>
                    <a:pt x="9533" y="173189"/>
                    <a:pt x="0" y="146657"/>
                    <a:pt x="0" y="113193"/>
                  </a:cubicBezTo>
                  <a:cubicBezTo>
                    <a:pt x="0" y="79061"/>
                    <a:pt x="9900" y="51663"/>
                    <a:pt x="29699" y="30998"/>
                  </a:cubicBezTo>
                  <a:cubicBezTo>
                    <a:pt x="49497" y="10332"/>
                    <a:pt x="76596" y="0"/>
                    <a:pt x="1109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C9C3460-46E0-4E22-A1F4-AB4FC0DC7DD2}"/>
                </a:ext>
              </a:extLst>
            </p:cNvPr>
            <p:cNvSpPr txBox="1">
              <a:spLocks/>
            </p:cNvSpPr>
            <p:nvPr/>
          </p:nvSpPr>
          <p:spPr>
            <a:xfrm>
              <a:off x="4406408" y="4310394"/>
              <a:ext cx="183189" cy="222186"/>
            </a:xfrm>
            <a:custGeom>
              <a:avLst/>
              <a:gdLst/>
              <a:ahLst/>
              <a:cxnLst/>
              <a:rect l="l" t="t" r="r" b="b"/>
              <a:pathLst>
                <a:path w="183189" h="222186">
                  <a:moveTo>
                    <a:pt x="77595" y="0"/>
                  </a:moveTo>
                  <a:cubicBezTo>
                    <a:pt x="108660" y="0"/>
                    <a:pt x="131226" y="7066"/>
                    <a:pt x="145291" y="21198"/>
                  </a:cubicBezTo>
                  <a:cubicBezTo>
                    <a:pt x="159357" y="35331"/>
                    <a:pt x="166390" y="57796"/>
                    <a:pt x="166390" y="88594"/>
                  </a:cubicBezTo>
                  <a:lnTo>
                    <a:pt x="166390" y="165389"/>
                  </a:lnTo>
                  <a:cubicBezTo>
                    <a:pt x="166390" y="184188"/>
                    <a:pt x="171990" y="196721"/>
                    <a:pt x="183189" y="202987"/>
                  </a:cubicBezTo>
                  <a:lnTo>
                    <a:pt x="183189" y="221986"/>
                  </a:lnTo>
                  <a:cubicBezTo>
                    <a:pt x="167723" y="221986"/>
                    <a:pt x="156157" y="219786"/>
                    <a:pt x="148491" y="215386"/>
                  </a:cubicBezTo>
                  <a:cubicBezTo>
                    <a:pt x="140825" y="210987"/>
                    <a:pt x="135325" y="203720"/>
                    <a:pt x="131992" y="193588"/>
                  </a:cubicBezTo>
                  <a:cubicBezTo>
                    <a:pt x="116793" y="212653"/>
                    <a:pt x="93528" y="222186"/>
                    <a:pt x="62196" y="222186"/>
                  </a:cubicBezTo>
                  <a:cubicBezTo>
                    <a:pt x="45397" y="222186"/>
                    <a:pt x="30832" y="216086"/>
                    <a:pt x="18499" y="203887"/>
                  </a:cubicBezTo>
                  <a:cubicBezTo>
                    <a:pt x="6166" y="191688"/>
                    <a:pt x="0" y="176522"/>
                    <a:pt x="0" y="158390"/>
                  </a:cubicBezTo>
                  <a:cubicBezTo>
                    <a:pt x="0" y="136658"/>
                    <a:pt x="9500" y="118292"/>
                    <a:pt x="28498" y="103293"/>
                  </a:cubicBezTo>
                  <a:cubicBezTo>
                    <a:pt x="47497" y="88294"/>
                    <a:pt x="71729" y="80795"/>
                    <a:pt x="101194" y="80795"/>
                  </a:cubicBezTo>
                  <a:cubicBezTo>
                    <a:pt x="109194" y="80795"/>
                    <a:pt x="118260" y="82528"/>
                    <a:pt x="128392" y="85994"/>
                  </a:cubicBezTo>
                  <a:cubicBezTo>
                    <a:pt x="128392" y="51330"/>
                    <a:pt x="112927" y="33997"/>
                    <a:pt x="81995" y="33997"/>
                  </a:cubicBezTo>
                  <a:cubicBezTo>
                    <a:pt x="58263" y="33997"/>
                    <a:pt x="39998" y="40397"/>
                    <a:pt x="27199" y="53196"/>
                  </a:cubicBezTo>
                  <a:lnTo>
                    <a:pt x="11200" y="21398"/>
                  </a:lnTo>
                  <a:cubicBezTo>
                    <a:pt x="18399" y="15532"/>
                    <a:pt x="28365" y="10499"/>
                    <a:pt x="41098" y="6299"/>
                  </a:cubicBezTo>
                  <a:cubicBezTo>
                    <a:pt x="53830" y="2099"/>
                    <a:pt x="65996" y="0"/>
                    <a:pt x="77595" y="0"/>
                  </a:cubicBezTo>
                  <a:close/>
                  <a:moveTo>
                    <a:pt x="103194" y="108993"/>
                  </a:moveTo>
                  <a:cubicBezTo>
                    <a:pt x="83995" y="108993"/>
                    <a:pt x="68329" y="113926"/>
                    <a:pt x="56197" y="123792"/>
                  </a:cubicBezTo>
                  <a:cubicBezTo>
                    <a:pt x="44064" y="133658"/>
                    <a:pt x="37998" y="145324"/>
                    <a:pt x="37998" y="158790"/>
                  </a:cubicBezTo>
                  <a:cubicBezTo>
                    <a:pt x="37998" y="181055"/>
                    <a:pt x="51131" y="192188"/>
                    <a:pt x="77395" y="192188"/>
                  </a:cubicBezTo>
                  <a:cubicBezTo>
                    <a:pt x="96594" y="192188"/>
                    <a:pt x="113593" y="183055"/>
                    <a:pt x="128392" y="164789"/>
                  </a:cubicBezTo>
                  <a:lnTo>
                    <a:pt x="128392" y="112993"/>
                  </a:lnTo>
                  <a:cubicBezTo>
                    <a:pt x="116393" y="110326"/>
                    <a:pt x="107994" y="108993"/>
                    <a:pt x="103194" y="10899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54ECF32-BA3E-430A-BE48-292E2650B118}"/>
                </a:ext>
              </a:extLst>
            </p:cNvPr>
            <p:cNvSpPr txBox="1">
              <a:spLocks/>
            </p:cNvSpPr>
            <p:nvPr/>
          </p:nvSpPr>
          <p:spPr>
            <a:xfrm>
              <a:off x="4639482" y="4310394"/>
              <a:ext cx="129192" cy="218186"/>
            </a:xfrm>
            <a:custGeom>
              <a:avLst/>
              <a:gdLst/>
              <a:ahLst/>
              <a:cxnLst/>
              <a:rect l="l" t="t" r="r" b="b"/>
              <a:pathLst>
                <a:path w="129192" h="218186">
                  <a:moveTo>
                    <a:pt x="99794" y="0"/>
                  </a:moveTo>
                  <a:cubicBezTo>
                    <a:pt x="106594" y="0"/>
                    <a:pt x="116393" y="1199"/>
                    <a:pt x="129192" y="3599"/>
                  </a:cubicBezTo>
                  <a:lnTo>
                    <a:pt x="113393" y="40597"/>
                  </a:lnTo>
                  <a:cubicBezTo>
                    <a:pt x="105127" y="34864"/>
                    <a:pt x="96794" y="31998"/>
                    <a:pt x="88395" y="31998"/>
                  </a:cubicBezTo>
                  <a:cubicBezTo>
                    <a:pt x="74929" y="31998"/>
                    <a:pt x="63163" y="38197"/>
                    <a:pt x="53097" y="50596"/>
                  </a:cubicBezTo>
                  <a:cubicBezTo>
                    <a:pt x="43031" y="62996"/>
                    <a:pt x="37998" y="77928"/>
                    <a:pt x="37998" y="95394"/>
                  </a:cubicBezTo>
                  <a:lnTo>
                    <a:pt x="37998" y="218186"/>
                  </a:lnTo>
                  <a:lnTo>
                    <a:pt x="0" y="218186"/>
                  </a:lnTo>
                  <a:lnTo>
                    <a:pt x="0" y="3999"/>
                  </a:lnTo>
                  <a:lnTo>
                    <a:pt x="37998" y="3999"/>
                  </a:lnTo>
                  <a:lnTo>
                    <a:pt x="37998" y="38197"/>
                  </a:lnTo>
                  <a:cubicBezTo>
                    <a:pt x="51864" y="12732"/>
                    <a:pt x="72462" y="0"/>
                    <a:pt x="997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99CECEC-3C8F-43BF-B778-3EAA608F25BB}"/>
                </a:ext>
              </a:extLst>
            </p:cNvPr>
            <p:cNvSpPr txBox="1">
              <a:spLocks/>
            </p:cNvSpPr>
            <p:nvPr/>
          </p:nvSpPr>
          <p:spPr>
            <a:xfrm>
              <a:off x="4984433" y="4310394"/>
              <a:ext cx="139792" cy="222186"/>
            </a:xfrm>
            <a:custGeom>
              <a:avLst/>
              <a:gdLst/>
              <a:ahLst/>
              <a:cxnLst/>
              <a:rect l="l" t="t" r="r" b="b"/>
              <a:pathLst>
                <a:path w="139792" h="222186">
                  <a:moveTo>
                    <a:pt x="70796" y="0"/>
                  </a:moveTo>
                  <a:cubicBezTo>
                    <a:pt x="86395" y="0"/>
                    <a:pt x="106060" y="4933"/>
                    <a:pt x="129792" y="14799"/>
                  </a:cubicBezTo>
                  <a:lnTo>
                    <a:pt x="118993" y="49996"/>
                  </a:lnTo>
                  <a:cubicBezTo>
                    <a:pt x="103927" y="37997"/>
                    <a:pt x="88795" y="31998"/>
                    <a:pt x="73596" y="31998"/>
                  </a:cubicBezTo>
                  <a:cubicBezTo>
                    <a:pt x="64530" y="31998"/>
                    <a:pt x="56897" y="34131"/>
                    <a:pt x="50697" y="38397"/>
                  </a:cubicBezTo>
                  <a:cubicBezTo>
                    <a:pt x="44498" y="42664"/>
                    <a:pt x="41398" y="48063"/>
                    <a:pt x="41398" y="54596"/>
                  </a:cubicBezTo>
                  <a:cubicBezTo>
                    <a:pt x="41398" y="68329"/>
                    <a:pt x="49197" y="78728"/>
                    <a:pt x="64796" y="85794"/>
                  </a:cubicBezTo>
                  <a:lnTo>
                    <a:pt x="91995" y="98194"/>
                  </a:lnTo>
                  <a:cubicBezTo>
                    <a:pt x="108660" y="105793"/>
                    <a:pt x="120793" y="114459"/>
                    <a:pt x="128393" y="124192"/>
                  </a:cubicBezTo>
                  <a:cubicBezTo>
                    <a:pt x="135992" y="133925"/>
                    <a:pt x="139792" y="146124"/>
                    <a:pt x="139792" y="160790"/>
                  </a:cubicBezTo>
                  <a:cubicBezTo>
                    <a:pt x="139792" y="179989"/>
                    <a:pt x="133059" y="195021"/>
                    <a:pt x="119593" y="205887"/>
                  </a:cubicBezTo>
                  <a:cubicBezTo>
                    <a:pt x="106127" y="216753"/>
                    <a:pt x="87462" y="222186"/>
                    <a:pt x="63597" y="222186"/>
                  </a:cubicBezTo>
                  <a:cubicBezTo>
                    <a:pt x="41064" y="222186"/>
                    <a:pt x="19866" y="216586"/>
                    <a:pt x="0" y="205387"/>
                  </a:cubicBezTo>
                  <a:lnTo>
                    <a:pt x="13400" y="169389"/>
                  </a:lnTo>
                  <a:cubicBezTo>
                    <a:pt x="34598" y="183255"/>
                    <a:pt x="51664" y="190188"/>
                    <a:pt x="64596" y="190188"/>
                  </a:cubicBezTo>
                  <a:cubicBezTo>
                    <a:pt x="88062" y="190188"/>
                    <a:pt x="99794" y="180322"/>
                    <a:pt x="99794" y="160590"/>
                  </a:cubicBezTo>
                  <a:cubicBezTo>
                    <a:pt x="99794" y="146457"/>
                    <a:pt x="88462" y="134325"/>
                    <a:pt x="65796" y="124192"/>
                  </a:cubicBezTo>
                  <a:cubicBezTo>
                    <a:pt x="48331" y="116192"/>
                    <a:pt x="36565" y="110126"/>
                    <a:pt x="30499" y="105993"/>
                  </a:cubicBezTo>
                  <a:cubicBezTo>
                    <a:pt x="24432" y="101860"/>
                    <a:pt x="19166" y="97160"/>
                    <a:pt x="14699" y="91894"/>
                  </a:cubicBezTo>
                  <a:cubicBezTo>
                    <a:pt x="10233" y="86628"/>
                    <a:pt x="6900" y="81028"/>
                    <a:pt x="4700" y="75095"/>
                  </a:cubicBezTo>
                  <a:cubicBezTo>
                    <a:pt x="2500" y="69162"/>
                    <a:pt x="1400" y="62796"/>
                    <a:pt x="1400" y="55996"/>
                  </a:cubicBezTo>
                  <a:cubicBezTo>
                    <a:pt x="1400" y="38397"/>
                    <a:pt x="7800" y="24665"/>
                    <a:pt x="20599" y="14799"/>
                  </a:cubicBezTo>
                  <a:cubicBezTo>
                    <a:pt x="33398" y="4933"/>
                    <a:pt x="50131" y="0"/>
                    <a:pt x="707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8DD722D-56BE-447B-8253-83D3C471A3DA}"/>
                </a:ext>
              </a:extLst>
            </p:cNvPr>
            <p:cNvSpPr txBox="1">
              <a:spLocks/>
            </p:cNvSpPr>
            <p:nvPr/>
          </p:nvSpPr>
          <p:spPr>
            <a:xfrm>
              <a:off x="5146358" y="4310394"/>
              <a:ext cx="139792" cy="222186"/>
            </a:xfrm>
            <a:custGeom>
              <a:avLst/>
              <a:gdLst/>
              <a:ahLst/>
              <a:cxnLst/>
              <a:rect l="l" t="t" r="r" b="b"/>
              <a:pathLst>
                <a:path w="139792" h="222186">
                  <a:moveTo>
                    <a:pt x="70796" y="0"/>
                  </a:moveTo>
                  <a:cubicBezTo>
                    <a:pt x="86395" y="0"/>
                    <a:pt x="106060" y="4933"/>
                    <a:pt x="129792" y="14799"/>
                  </a:cubicBezTo>
                  <a:lnTo>
                    <a:pt x="118993" y="49996"/>
                  </a:lnTo>
                  <a:cubicBezTo>
                    <a:pt x="103927" y="37997"/>
                    <a:pt x="88795" y="31998"/>
                    <a:pt x="73596" y="31998"/>
                  </a:cubicBezTo>
                  <a:cubicBezTo>
                    <a:pt x="64530" y="31998"/>
                    <a:pt x="56897" y="34131"/>
                    <a:pt x="50697" y="38397"/>
                  </a:cubicBezTo>
                  <a:cubicBezTo>
                    <a:pt x="44498" y="42664"/>
                    <a:pt x="41398" y="48063"/>
                    <a:pt x="41398" y="54596"/>
                  </a:cubicBezTo>
                  <a:cubicBezTo>
                    <a:pt x="41398" y="68329"/>
                    <a:pt x="49197" y="78728"/>
                    <a:pt x="64796" y="85794"/>
                  </a:cubicBezTo>
                  <a:lnTo>
                    <a:pt x="91995" y="98194"/>
                  </a:lnTo>
                  <a:cubicBezTo>
                    <a:pt x="108660" y="105793"/>
                    <a:pt x="120793" y="114459"/>
                    <a:pt x="128393" y="124192"/>
                  </a:cubicBezTo>
                  <a:cubicBezTo>
                    <a:pt x="135992" y="133925"/>
                    <a:pt x="139792" y="146124"/>
                    <a:pt x="139792" y="160790"/>
                  </a:cubicBezTo>
                  <a:cubicBezTo>
                    <a:pt x="139792" y="179989"/>
                    <a:pt x="133059" y="195021"/>
                    <a:pt x="119593" y="205887"/>
                  </a:cubicBezTo>
                  <a:cubicBezTo>
                    <a:pt x="106127" y="216753"/>
                    <a:pt x="87462" y="222186"/>
                    <a:pt x="63597" y="222186"/>
                  </a:cubicBezTo>
                  <a:cubicBezTo>
                    <a:pt x="41064" y="222186"/>
                    <a:pt x="19866" y="216586"/>
                    <a:pt x="0" y="205387"/>
                  </a:cubicBezTo>
                  <a:lnTo>
                    <a:pt x="13400" y="169389"/>
                  </a:lnTo>
                  <a:cubicBezTo>
                    <a:pt x="34598" y="183255"/>
                    <a:pt x="51664" y="190188"/>
                    <a:pt x="64596" y="190188"/>
                  </a:cubicBezTo>
                  <a:cubicBezTo>
                    <a:pt x="88062" y="190188"/>
                    <a:pt x="99794" y="180322"/>
                    <a:pt x="99794" y="160590"/>
                  </a:cubicBezTo>
                  <a:cubicBezTo>
                    <a:pt x="99794" y="146457"/>
                    <a:pt x="88462" y="134325"/>
                    <a:pt x="65796" y="124192"/>
                  </a:cubicBezTo>
                  <a:cubicBezTo>
                    <a:pt x="48331" y="116192"/>
                    <a:pt x="36565" y="110126"/>
                    <a:pt x="30499" y="105993"/>
                  </a:cubicBezTo>
                  <a:cubicBezTo>
                    <a:pt x="24432" y="101860"/>
                    <a:pt x="19166" y="97160"/>
                    <a:pt x="14699" y="91894"/>
                  </a:cubicBezTo>
                  <a:cubicBezTo>
                    <a:pt x="10233" y="86628"/>
                    <a:pt x="6900" y="81028"/>
                    <a:pt x="4700" y="75095"/>
                  </a:cubicBezTo>
                  <a:cubicBezTo>
                    <a:pt x="2500" y="69162"/>
                    <a:pt x="1400" y="62796"/>
                    <a:pt x="1400" y="55996"/>
                  </a:cubicBezTo>
                  <a:cubicBezTo>
                    <a:pt x="1400" y="38397"/>
                    <a:pt x="7800" y="24665"/>
                    <a:pt x="20599" y="14799"/>
                  </a:cubicBezTo>
                  <a:cubicBezTo>
                    <a:pt x="33398" y="4933"/>
                    <a:pt x="50131" y="0"/>
                    <a:pt x="707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C2E14F3-317D-4BC6-A95B-08CBFF6CC7E0}"/>
                </a:ext>
              </a:extLst>
            </p:cNvPr>
            <p:cNvSpPr txBox="1">
              <a:spLocks/>
            </p:cNvSpPr>
            <p:nvPr/>
          </p:nvSpPr>
          <p:spPr>
            <a:xfrm>
              <a:off x="5536884" y="4310394"/>
              <a:ext cx="197388" cy="222186"/>
            </a:xfrm>
            <a:custGeom>
              <a:avLst/>
              <a:gdLst/>
              <a:ahLst/>
              <a:cxnLst/>
              <a:rect l="l" t="t" r="r" b="b"/>
              <a:pathLst>
                <a:path w="197388" h="222186">
                  <a:moveTo>
                    <a:pt x="100394" y="0"/>
                  </a:moveTo>
                  <a:cubicBezTo>
                    <a:pt x="130925" y="0"/>
                    <a:pt x="154857" y="8599"/>
                    <a:pt x="172189" y="25798"/>
                  </a:cubicBezTo>
                  <a:cubicBezTo>
                    <a:pt x="188988" y="42330"/>
                    <a:pt x="197388" y="64262"/>
                    <a:pt x="197388" y="91594"/>
                  </a:cubicBezTo>
                  <a:cubicBezTo>
                    <a:pt x="197388" y="99993"/>
                    <a:pt x="196388" y="107726"/>
                    <a:pt x="194388" y="114793"/>
                  </a:cubicBezTo>
                  <a:lnTo>
                    <a:pt x="39997" y="114793"/>
                  </a:lnTo>
                  <a:cubicBezTo>
                    <a:pt x="39997" y="139858"/>
                    <a:pt x="46863" y="159123"/>
                    <a:pt x="60596" y="172589"/>
                  </a:cubicBezTo>
                  <a:cubicBezTo>
                    <a:pt x="72729" y="184322"/>
                    <a:pt x="88328" y="190188"/>
                    <a:pt x="107393" y="190188"/>
                  </a:cubicBezTo>
                  <a:cubicBezTo>
                    <a:pt x="129125" y="190188"/>
                    <a:pt x="147257" y="183855"/>
                    <a:pt x="161790" y="171189"/>
                  </a:cubicBezTo>
                  <a:lnTo>
                    <a:pt x="177789" y="198587"/>
                  </a:lnTo>
                  <a:cubicBezTo>
                    <a:pt x="171922" y="204454"/>
                    <a:pt x="162923" y="209520"/>
                    <a:pt x="150791" y="213786"/>
                  </a:cubicBezTo>
                  <a:cubicBezTo>
                    <a:pt x="135592" y="219386"/>
                    <a:pt x="118659" y="222186"/>
                    <a:pt x="99994" y="222186"/>
                  </a:cubicBezTo>
                  <a:cubicBezTo>
                    <a:pt x="73062" y="222186"/>
                    <a:pt x="50197" y="213053"/>
                    <a:pt x="31398" y="194788"/>
                  </a:cubicBezTo>
                  <a:cubicBezTo>
                    <a:pt x="10465" y="174656"/>
                    <a:pt x="0" y="147591"/>
                    <a:pt x="0" y="113593"/>
                  </a:cubicBezTo>
                  <a:cubicBezTo>
                    <a:pt x="0" y="78261"/>
                    <a:pt x="10732" y="49930"/>
                    <a:pt x="32198" y="28598"/>
                  </a:cubicBezTo>
                  <a:cubicBezTo>
                    <a:pt x="51397" y="9532"/>
                    <a:pt x="74128" y="0"/>
                    <a:pt x="100394" y="0"/>
                  </a:cubicBezTo>
                  <a:close/>
                  <a:moveTo>
                    <a:pt x="102194" y="31998"/>
                  </a:moveTo>
                  <a:cubicBezTo>
                    <a:pt x="85261" y="31998"/>
                    <a:pt x="71062" y="37464"/>
                    <a:pt x="59596" y="48397"/>
                  </a:cubicBezTo>
                  <a:cubicBezTo>
                    <a:pt x="48663" y="58796"/>
                    <a:pt x="42463" y="71729"/>
                    <a:pt x="40997" y="87194"/>
                  </a:cubicBezTo>
                  <a:lnTo>
                    <a:pt x="159590" y="87194"/>
                  </a:lnTo>
                  <a:cubicBezTo>
                    <a:pt x="159590" y="71862"/>
                    <a:pt x="154790" y="59063"/>
                    <a:pt x="145191" y="48797"/>
                  </a:cubicBezTo>
                  <a:cubicBezTo>
                    <a:pt x="134658" y="37597"/>
                    <a:pt x="120326" y="31998"/>
                    <a:pt x="102194" y="3199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B510593-0D66-4DE3-BC08-F06CEB7BF755}"/>
                </a:ext>
              </a:extLst>
            </p:cNvPr>
            <p:cNvSpPr txBox="1">
              <a:spLocks/>
            </p:cNvSpPr>
            <p:nvPr/>
          </p:nvSpPr>
          <p:spPr>
            <a:xfrm>
              <a:off x="5893783" y="4310395"/>
              <a:ext cx="186588" cy="302181"/>
            </a:xfrm>
            <a:custGeom>
              <a:avLst/>
              <a:gdLst/>
              <a:ahLst/>
              <a:cxnLst/>
              <a:rect l="l" t="t" r="r" b="b"/>
              <a:pathLst>
                <a:path w="186588" h="302181">
                  <a:moveTo>
                    <a:pt x="90194" y="0"/>
                  </a:moveTo>
                  <a:cubicBezTo>
                    <a:pt x="120592" y="0"/>
                    <a:pt x="144258" y="9466"/>
                    <a:pt x="161190" y="28398"/>
                  </a:cubicBezTo>
                  <a:cubicBezTo>
                    <a:pt x="178122" y="47330"/>
                    <a:pt x="186588" y="75062"/>
                    <a:pt x="186588" y="111593"/>
                  </a:cubicBezTo>
                  <a:cubicBezTo>
                    <a:pt x="186588" y="144124"/>
                    <a:pt x="178056" y="170689"/>
                    <a:pt x="160990" y="191288"/>
                  </a:cubicBezTo>
                  <a:cubicBezTo>
                    <a:pt x="143924" y="211887"/>
                    <a:pt x="119259" y="222186"/>
                    <a:pt x="86994" y="222186"/>
                  </a:cubicBezTo>
                  <a:cubicBezTo>
                    <a:pt x="77928" y="222186"/>
                    <a:pt x="68229" y="220586"/>
                    <a:pt x="57896" y="217386"/>
                  </a:cubicBezTo>
                  <a:cubicBezTo>
                    <a:pt x="47564" y="214186"/>
                    <a:pt x="40930" y="210520"/>
                    <a:pt x="37997" y="206387"/>
                  </a:cubicBezTo>
                  <a:lnTo>
                    <a:pt x="37997" y="302181"/>
                  </a:lnTo>
                  <a:lnTo>
                    <a:pt x="0" y="302181"/>
                  </a:lnTo>
                  <a:lnTo>
                    <a:pt x="0" y="3999"/>
                  </a:lnTo>
                  <a:lnTo>
                    <a:pt x="37997" y="3999"/>
                  </a:lnTo>
                  <a:lnTo>
                    <a:pt x="37997" y="21598"/>
                  </a:lnTo>
                  <a:cubicBezTo>
                    <a:pt x="52396" y="7199"/>
                    <a:pt x="69795" y="0"/>
                    <a:pt x="90194" y="0"/>
                  </a:cubicBezTo>
                  <a:close/>
                  <a:moveTo>
                    <a:pt x="75995" y="31998"/>
                  </a:moveTo>
                  <a:cubicBezTo>
                    <a:pt x="70662" y="31998"/>
                    <a:pt x="64129" y="33864"/>
                    <a:pt x="56396" y="37597"/>
                  </a:cubicBezTo>
                  <a:cubicBezTo>
                    <a:pt x="48664" y="41330"/>
                    <a:pt x="42530" y="45530"/>
                    <a:pt x="37997" y="50196"/>
                  </a:cubicBezTo>
                  <a:lnTo>
                    <a:pt x="37997" y="174989"/>
                  </a:lnTo>
                  <a:cubicBezTo>
                    <a:pt x="40397" y="178589"/>
                    <a:pt x="45464" y="182022"/>
                    <a:pt x="53196" y="185288"/>
                  </a:cubicBezTo>
                  <a:cubicBezTo>
                    <a:pt x="60929" y="188555"/>
                    <a:pt x="68462" y="190188"/>
                    <a:pt x="75795" y="190188"/>
                  </a:cubicBezTo>
                  <a:cubicBezTo>
                    <a:pt x="122992" y="190188"/>
                    <a:pt x="146591" y="163523"/>
                    <a:pt x="146591" y="110193"/>
                  </a:cubicBezTo>
                  <a:cubicBezTo>
                    <a:pt x="146591" y="83128"/>
                    <a:pt x="140991" y="63329"/>
                    <a:pt x="129792" y="50796"/>
                  </a:cubicBezTo>
                  <a:cubicBezTo>
                    <a:pt x="118592" y="38264"/>
                    <a:pt x="100660" y="31998"/>
                    <a:pt x="75995" y="3199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7B27DEB-C8D5-44B8-8EC3-6F212A645D6B}"/>
                </a:ext>
              </a:extLst>
            </p:cNvPr>
            <p:cNvSpPr txBox="1">
              <a:spLocks/>
            </p:cNvSpPr>
            <p:nvPr/>
          </p:nvSpPr>
          <p:spPr>
            <a:xfrm>
              <a:off x="6111383" y="4310394"/>
              <a:ext cx="183189" cy="222186"/>
            </a:xfrm>
            <a:custGeom>
              <a:avLst/>
              <a:gdLst/>
              <a:ahLst/>
              <a:cxnLst/>
              <a:rect l="l" t="t" r="r" b="b"/>
              <a:pathLst>
                <a:path w="183189" h="222186">
                  <a:moveTo>
                    <a:pt x="77595" y="0"/>
                  </a:moveTo>
                  <a:cubicBezTo>
                    <a:pt x="108660" y="0"/>
                    <a:pt x="131225" y="7066"/>
                    <a:pt x="145291" y="21198"/>
                  </a:cubicBezTo>
                  <a:cubicBezTo>
                    <a:pt x="159357" y="35331"/>
                    <a:pt x="166390" y="57796"/>
                    <a:pt x="166390" y="88594"/>
                  </a:cubicBezTo>
                  <a:lnTo>
                    <a:pt x="166390" y="165389"/>
                  </a:lnTo>
                  <a:cubicBezTo>
                    <a:pt x="166390" y="184188"/>
                    <a:pt x="171990" y="196721"/>
                    <a:pt x="183189" y="202987"/>
                  </a:cubicBezTo>
                  <a:lnTo>
                    <a:pt x="183189" y="221986"/>
                  </a:lnTo>
                  <a:cubicBezTo>
                    <a:pt x="167723" y="221986"/>
                    <a:pt x="156157" y="219786"/>
                    <a:pt x="148491" y="215386"/>
                  </a:cubicBezTo>
                  <a:cubicBezTo>
                    <a:pt x="140825" y="210987"/>
                    <a:pt x="135325" y="203720"/>
                    <a:pt x="131992" y="193588"/>
                  </a:cubicBezTo>
                  <a:cubicBezTo>
                    <a:pt x="116793" y="212653"/>
                    <a:pt x="93527" y="222186"/>
                    <a:pt x="62196" y="222186"/>
                  </a:cubicBezTo>
                  <a:cubicBezTo>
                    <a:pt x="45398" y="222186"/>
                    <a:pt x="30832" y="216086"/>
                    <a:pt x="18499" y="203887"/>
                  </a:cubicBezTo>
                  <a:cubicBezTo>
                    <a:pt x="6167" y="191688"/>
                    <a:pt x="0" y="176522"/>
                    <a:pt x="0" y="158390"/>
                  </a:cubicBezTo>
                  <a:cubicBezTo>
                    <a:pt x="0" y="136658"/>
                    <a:pt x="9500" y="118292"/>
                    <a:pt x="28499" y="103293"/>
                  </a:cubicBezTo>
                  <a:cubicBezTo>
                    <a:pt x="47497" y="88294"/>
                    <a:pt x="71729" y="80795"/>
                    <a:pt x="101194" y="80795"/>
                  </a:cubicBezTo>
                  <a:cubicBezTo>
                    <a:pt x="109193" y="80795"/>
                    <a:pt x="118260" y="82528"/>
                    <a:pt x="128392" y="85994"/>
                  </a:cubicBezTo>
                  <a:cubicBezTo>
                    <a:pt x="128392" y="51330"/>
                    <a:pt x="112926" y="33997"/>
                    <a:pt x="81995" y="33997"/>
                  </a:cubicBezTo>
                  <a:cubicBezTo>
                    <a:pt x="58263" y="33997"/>
                    <a:pt x="39998" y="40397"/>
                    <a:pt x="27199" y="53196"/>
                  </a:cubicBezTo>
                  <a:lnTo>
                    <a:pt x="11200" y="21398"/>
                  </a:lnTo>
                  <a:cubicBezTo>
                    <a:pt x="18399" y="15532"/>
                    <a:pt x="28365" y="10499"/>
                    <a:pt x="41098" y="6299"/>
                  </a:cubicBezTo>
                  <a:cubicBezTo>
                    <a:pt x="53830" y="2099"/>
                    <a:pt x="65996" y="0"/>
                    <a:pt x="77595" y="0"/>
                  </a:cubicBezTo>
                  <a:close/>
                  <a:moveTo>
                    <a:pt x="103194" y="108993"/>
                  </a:moveTo>
                  <a:cubicBezTo>
                    <a:pt x="83995" y="108993"/>
                    <a:pt x="68329" y="113926"/>
                    <a:pt x="56197" y="123792"/>
                  </a:cubicBezTo>
                  <a:cubicBezTo>
                    <a:pt x="44065" y="133658"/>
                    <a:pt x="37998" y="145324"/>
                    <a:pt x="37998" y="158790"/>
                  </a:cubicBezTo>
                  <a:cubicBezTo>
                    <a:pt x="37998" y="181055"/>
                    <a:pt x="51130" y="192188"/>
                    <a:pt x="77395" y="192188"/>
                  </a:cubicBezTo>
                  <a:cubicBezTo>
                    <a:pt x="96594" y="192188"/>
                    <a:pt x="113593" y="183055"/>
                    <a:pt x="128392" y="164789"/>
                  </a:cubicBezTo>
                  <a:lnTo>
                    <a:pt x="128392" y="112993"/>
                  </a:lnTo>
                  <a:cubicBezTo>
                    <a:pt x="116393" y="110326"/>
                    <a:pt x="107993" y="108993"/>
                    <a:pt x="103194" y="10899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6DA5466-16E5-4DF0-9EFA-A1F86648F3C9}"/>
                </a:ext>
              </a:extLst>
            </p:cNvPr>
            <p:cNvSpPr txBox="1">
              <a:spLocks/>
            </p:cNvSpPr>
            <p:nvPr/>
          </p:nvSpPr>
          <p:spPr>
            <a:xfrm>
              <a:off x="6455757" y="4310394"/>
              <a:ext cx="169790" cy="218186"/>
            </a:xfrm>
            <a:custGeom>
              <a:avLst/>
              <a:gdLst/>
              <a:ahLst/>
              <a:cxnLst/>
              <a:rect l="l" t="t" r="r" b="b"/>
              <a:pathLst>
                <a:path w="169790" h="218186">
                  <a:moveTo>
                    <a:pt x="99394" y="0"/>
                  </a:moveTo>
                  <a:cubicBezTo>
                    <a:pt x="146325" y="0"/>
                    <a:pt x="169790" y="28531"/>
                    <a:pt x="169790" y="85594"/>
                  </a:cubicBezTo>
                  <a:lnTo>
                    <a:pt x="169790" y="218186"/>
                  </a:lnTo>
                  <a:lnTo>
                    <a:pt x="131792" y="218186"/>
                  </a:lnTo>
                  <a:lnTo>
                    <a:pt x="131792" y="93594"/>
                  </a:lnTo>
                  <a:cubicBezTo>
                    <a:pt x="131792" y="70795"/>
                    <a:pt x="128359" y="54830"/>
                    <a:pt x="121493" y="45697"/>
                  </a:cubicBezTo>
                  <a:cubicBezTo>
                    <a:pt x="114627" y="36564"/>
                    <a:pt x="103127" y="31998"/>
                    <a:pt x="86995" y="31998"/>
                  </a:cubicBezTo>
                  <a:cubicBezTo>
                    <a:pt x="78329" y="31998"/>
                    <a:pt x="69263" y="34597"/>
                    <a:pt x="59797" y="39797"/>
                  </a:cubicBezTo>
                  <a:cubicBezTo>
                    <a:pt x="50330" y="44997"/>
                    <a:pt x="43065" y="51396"/>
                    <a:pt x="37998" y="58996"/>
                  </a:cubicBezTo>
                  <a:lnTo>
                    <a:pt x="37998" y="218186"/>
                  </a:lnTo>
                  <a:lnTo>
                    <a:pt x="0" y="218186"/>
                  </a:lnTo>
                  <a:lnTo>
                    <a:pt x="0" y="3999"/>
                  </a:lnTo>
                  <a:lnTo>
                    <a:pt x="25999" y="3999"/>
                  </a:lnTo>
                  <a:lnTo>
                    <a:pt x="37998" y="31598"/>
                  </a:lnTo>
                  <a:cubicBezTo>
                    <a:pt x="50530" y="10532"/>
                    <a:pt x="70996" y="0"/>
                    <a:pt x="993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6155699-7F4C-43BB-A2F8-D848EC9C124A}"/>
                </a:ext>
              </a:extLst>
            </p:cNvPr>
            <p:cNvSpPr txBox="1">
              <a:spLocks/>
            </p:cNvSpPr>
            <p:nvPr/>
          </p:nvSpPr>
          <p:spPr>
            <a:xfrm>
              <a:off x="6994208" y="4310394"/>
              <a:ext cx="197388" cy="222186"/>
            </a:xfrm>
            <a:custGeom>
              <a:avLst/>
              <a:gdLst/>
              <a:ahLst/>
              <a:cxnLst/>
              <a:rect l="l" t="t" r="r" b="b"/>
              <a:pathLst>
                <a:path w="197388" h="222186">
                  <a:moveTo>
                    <a:pt x="100394" y="0"/>
                  </a:moveTo>
                  <a:cubicBezTo>
                    <a:pt x="130926" y="0"/>
                    <a:pt x="154858" y="8599"/>
                    <a:pt x="172190" y="25798"/>
                  </a:cubicBezTo>
                  <a:cubicBezTo>
                    <a:pt x="188989" y="42330"/>
                    <a:pt x="197388" y="64262"/>
                    <a:pt x="197388" y="91594"/>
                  </a:cubicBezTo>
                  <a:cubicBezTo>
                    <a:pt x="197388" y="99993"/>
                    <a:pt x="196388" y="107726"/>
                    <a:pt x="194388" y="114793"/>
                  </a:cubicBezTo>
                  <a:lnTo>
                    <a:pt x="39998" y="114793"/>
                  </a:lnTo>
                  <a:cubicBezTo>
                    <a:pt x="39998" y="139858"/>
                    <a:pt x="46864" y="159123"/>
                    <a:pt x="60597" y="172589"/>
                  </a:cubicBezTo>
                  <a:cubicBezTo>
                    <a:pt x="72730" y="184322"/>
                    <a:pt x="88329" y="190188"/>
                    <a:pt x="107394" y="190188"/>
                  </a:cubicBezTo>
                  <a:cubicBezTo>
                    <a:pt x="129126" y="190188"/>
                    <a:pt x="147258" y="183855"/>
                    <a:pt x="161790" y="171189"/>
                  </a:cubicBezTo>
                  <a:lnTo>
                    <a:pt x="177789" y="198587"/>
                  </a:lnTo>
                  <a:cubicBezTo>
                    <a:pt x="171923" y="204454"/>
                    <a:pt x="162924" y="209520"/>
                    <a:pt x="150791" y="213786"/>
                  </a:cubicBezTo>
                  <a:cubicBezTo>
                    <a:pt x="135592" y="219386"/>
                    <a:pt x="118660" y="222186"/>
                    <a:pt x="99994" y="222186"/>
                  </a:cubicBezTo>
                  <a:cubicBezTo>
                    <a:pt x="73063" y="222186"/>
                    <a:pt x="50197" y="213053"/>
                    <a:pt x="31398" y="194788"/>
                  </a:cubicBezTo>
                  <a:cubicBezTo>
                    <a:pt x="10466" y="174656"/>
                    <a:pt x="0" y="147591"/>
                    <a:pt x="0" y="113593"/>
                  </a:cubicBezTo>
                  <a:cubicBezTo>
                    <a:pt x="0" y="78261"/>
                    <a:pt x="10733" y="49930"/>
                    <a:pt x="32198" y="28598"/>
                  </a:cubicBezTo>
                  <a:cubicBezTo>
                    <a:pt x="51397" y="9532"/>
                    <a:pt x="74129" y="0"/>
                    <a:pt x="100394" y="0"/>
                  </a:cubicBezTo>
                  <a:close/>
                  <a:moveTo>
                    <a:pt x="102194" y="31998"/>
                  </a:moveTo>
                  <a:cubicBezTo>
                    <a:pt x="85262" y="31998"/>
                    <a:pt x="71063" y="37464"/>
                    <a:pt x="59597" y="48397"/>
                  </a:cubicBezTo>
                  <a:cubicBezTo>
                    <a:pt x="48664" y="58796"/>
                    <a:pt x="42464" y="71729"/>
                    <a:pt x="40998" y="87194"/>
                  </a:cubicBezTo>
                  <a:lnTo>
                    <a:pt x="159590" y="87194"/>
                  </a:lnTo>
                  <a:cubicBezTo>
                    <a:pt x="159590" y="71862"/>
                    <a:pt x="154791" y="59063"/>
                    <a:pt x="145191" y="48797"/>
                  </a:cubicBezTo>
                  <a:cubicBezTo>
                    <a:pt x="134659" y="37597"/>
                    <a:pt x="120327" y="31998"/>
                    <a:pt x="102194" y="3199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5EB69C6-D852-4F33-88E2-F79802B277ED}"/>
                </a:ext>
              </a:extLst>
            </p:cNvPr>
            <p:cNvSpPr txBox="1">
              <a:spLocks/>
            </p:cNvSpPr>
            <p:nvPr/>
          </p:nvSpPr>
          <p:spPr>
            <a:xfrm>
              <a:off x="7227282" y="4310394"/>
              <a:ext cx="169790" cy="218186"/>
            </a:xfrm>
            <a:custGeom>
              <a:avLst/>
              <a:gdLst/>
              <a:ahLst/>
              <a:cxnLst/>
              <a:rect l="l" t="t" r="r" b="b"/>
              <a:pathLst>
                <a:path w="169790" h="218186">
                  <a:moveTo>
                    <a:pt x="99394" y="0"/>
                  </a:moveTo>
                  <a:cubicBezTo>
                    <a:pt x="146325" y="0"/>
                    <a:pt x="169790" y="28531"/>
                    <a:pt x="169790" y="85594"/>
                  </a:cubicBezTo>
                  <a:lnTo>
                    <a:pt x="169790" y="218186"/>
                  </a:lnTo>
                  <a:lnTo>
                    <a:pt x="131792" y="218186"/>
                  </a:lnTo>
                  <a:lnTo>
                    <a:pt x="131792" y="93594"/>
                  </a:lnTo>
                  <a:cubicBezTo>
                    <a:pt x="131792" y="70795"/>
                    <a:pt x="128359" y="54830"/>
                    <a:pt x="121493" y="45697"/>
                  </a:cubicBezTo>
                  <a:cubicBezTo>
                    <a:pt x="114627" y="36564"/>
                    <a:pt x="103127" y="31998"/>
                    <a:pt x="86995" y="31998"/>
                  </a:cubicBezTo>
                  <a:cubicBezTo>
                    <a:pt x="78329" y="31998"/>
                    <a:pt x="69263" y="34597"/>
                    <a:pt x="59797" y="39797"/>
                  </a:cubicBezTo>
                  <a:cubicBezTo>
                    <a:pt x="50330" y="44997"/>
                    <a:pt x="43065" y="51396"/>
                    <a:pt x="37998" y="58996"/>
                  </a:cubicBezTo>
                  <a:lnTo>
                    <a:pt x="37998" y="218186"/>
                  </a:lnTo>
                  <a:lnTo>
                    <a:pt x="0" y="218186"/>
                  </a:lnTo>
                  <a:lnTo>
                    <a:pt x="0" y="3999"/>
                  </a:lnTo>
                  <a:lnTo>
                    <a:pt x="25999" y="3999"/>
                  </a:lnTo>
                  <a:lnTo>
                    <a:pt x="37998" y="31598"/>
                  </a:lnTo>
                  <a:cubicBezTo>
                    <a:pt x="50530" y="10532"/>
                    <a:pt x="70996" y="0"/>
                    <a:pt x="993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850AC94-EE93-45A9-A4F3-AE3011448179}"/>
                </a:ext>
              </a:extLst>
            </p:cNvPr>
            <p:cNvSpPr txBox="1">
              <a:spLocks/>
            </p:cNvSpPr>
            <p:nvPr/>
          </p:nvSpPr>
          <p:spPr>
            <a:xfrm>
              <a:off x="7441883" y="4310394"/>
              <a:ext cx="197388" cy="222186"/>
            </a:xfrm>
            <a:custGeom>
              <a:avLst/>
              <a:gdLst/>
              <a:ahLst/>
              <a:cxnLst/>
              <a:rect l="l" t="t" r="r" b="b"/>
              <a:pathLst>
                <a:path w="197388" h="222186">
                  <a:moveTo>
                    <a:pt x="100394" y="0"/>
                  </a:moveTo>
                  <a:cubicBezTo>
                    <a:pt x="130926" y="0"/>
                    <a:pt x="154858" y="8599"/>
                    <a:pt x="172190" y="25798"/>
                  </a:cubicBezTo>
                  <a:cubicBezTo>
                    <a:pt x="188989" y="42330"/>
                    <a:pt x="197388" y="64262"/>
                    <a:pt x="197388" y="91594"/>
                  </a:cubicBezTo>
                  <a:cubicBezTo>
                    <a:pt x="197388" y="99993"/>
                    <a:pt x="196388" y="107726"/>
                    <a:pt x="194388" y="114793"/>
                  </a:cubicBezTo>
                  <a:lnTo>
                    <a:pt x="39998" y="114793"/>
                  </a:lnTo>
                  <a:cubicBezTo>
                    <a:pt x="39998" y="139858"/>
                    <a:pt x="46864" y="159123"/>
                    <a:pt x="60597" y="172589"/>
                  </a:cubicBezTo>
                  <a:cubicBezTo>
                    <a:pt x="72730" y="184322"/>
                    <a:pt x="88329" y="190188"/>
                    <a:pt x="107394" y="190188"/>
                  </a:cubicBezTo>
                  <a:cubicBezTo>
                    <a:pt x="129126" y="190188"/>
                    <a:pt x="147258" y="183855"/>
                    <a:pt x="161790" y="171189"/>
                  </a:cubicBezTo>
                  <a:lnTo>
                    <a:pt x="177789" y="198587"/>
                  </a:lnTo>
                  <a:cubicBezTo>
                    <a:pt x="171923" y="204454"/>
                    <a:pt x="162924" y="209520"/>
                    <a:pt x="150791" y="213786"/>
                  </a:cubicBezTo>
                  <a:cubicBezTo>
                    <a:pt x="135592" y="219386"/>
                    <a:pt x="118660" y="222186"/>
                    <a:pt x="99994" y="222186"/>
                  </a:cubicBezTo>
                  <a:cubicBezTo>
                    <a:pt x="73063" y="222186"/>
                    <a:pt x="50197" y="213053"/>
                    <a:pt x="31398" y="194788"/>
                  </a:cubicBezTo>
                  <a:cubicBezTo>
                    <a:pt x="10466" y="174656"/>
                    <a:pt x="0" y="147591"/>
                    <a:pt x="0" y="113593"/>
                  </a:cubicBezTo>
                  <a:cubicBezTo>
                    <a:pt x="0" y="78261"/>
                    <a:pt x="10733" y="49930"/>
                    <a:pt x="32198" y="28598"/>
                  </a:cubicBezTo>
                  <a:cubicBezTo>
                    <a:pt x="51397" y="9532"/>
                    <a:pt x="74129" y="0"/>
                    <a:pt x="100394" y="0"/>
                  </a:cubicBezTo>
                  <a:close/>
                  <a:moveTo>
                    <a:pt x="102194" y="31998"/>
                  </a:moveTo>
                  <a:cubicBezTo>
                    <a:pt x="85262" y="31998"/>
                    <a:pt x="71063" y="37464"/>
                    <a:pt x="59597" y="48397"/>
                  </a:cubicBezTo>
                  <a:cubicBezTo>
                    <a:pt x="48664" y="58796"/>
                    <a:pt x="42464" y="71729"/>
                    <a:pt x="40998" y="87194"/>
                  </a:cubicBezTo>
                  <a:lnTo>
                    <a:pt x="159590" y="87194"/>
                  </a:lnTo>
                  <a:cubicBezTo>
                    <a:pt x="159590" y="71862"/>
                    <a:pt x="154791" y="59063"/>
                    <a:pt x="145191" y="48797"/>
                  </a:cubicBezTo>
                  <a:cubicBezTo>
                    <a:pt x="134659" y="37597"/>
                    <a:pt x="120327" y="31998"/>
                    <a:pt x="102194" y="3199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2B8D8F2-3B18-4272-B27E-F4FB5DBD616D}"/>
                </a:ext>
              </a:extLst>
            </p:cNvPr>
            <p:cNvSpPr txBox="1">
              <a:spLocks/>
            </p:cNvSpPr>
            <p:nvPr/>
          </p:nvSpPr>
          <p:spPr>
            <a:xfrm>
              <a:off x="7677957" y="4310394"/>
              <a:ext cx="129192" cy="218186"/>
            </a:xfrm>
            <a:custGeom>
              <a:avLst/>
              <a:gdLst/>
              <a:ahLst/>
              <a:cxnLst/>
              <a:rect l="l" t="t" r="r" b="b"/>
              <a:pathLst>
                <a:path w="129192" h="218186">
                  <a:moveTo>
                    <a:pt x="99794" y="0"/>
                  </a:moveTo>
                  <a:cubicBezTo>
                    <a:pt x="106594" y="0"/>
                    <a:pt x="116393" y="1199"/>
                    <a:pt x="129192" y="3599"/>
                  </a:cubicBezTo>
                  <a:lnTo>
                    <a:pt x="113393" y="40597"/>
                  </a:lnTo>
                  <a:cubicBezTo>
                    <a:pt x="105127" y="34864"/>
                    <a:pt x="96794" y="31998"/>
                    <a:pt x="88395" y="31998"/>
                  </a:cubicBezTo>
                  <a:cubicBezTo>
                    <a:pt x="74929" y="31998"/>
                    <a:pt x="63163" y="38197"/>
                    <a:pt x="53097" y="50596"/>
                  </a:cubicBezTo>
                  <a:cubicBezTo>
                    <a:pt x="43031" y="62996"/>
                    <a:pt x="37998" y="77928"/>
                    <a:pt x="37998" y="95394"/>
                  </a:cubicBezTo>
                  <a:lnTo>
                    <a:pt x="37998" y="218186"/>
                  </a:lnTo>
                  <a:lnTo>
                    <a:pt x="0" y="218186"/>
                  </a:lnTo>
                  <a:lnTo>
                    <a:pt x="0" y="3999"/>
                  </a:lnTo>
                  <a:lnTo>
                    <a:pt x="37998" y="3999"/>
                  </a:lnTo>
                  <a:lnTo>
                    <a:pt x="37998" y="38197"/>
                  </a:lnTo>
                  <a:cubicBezTo>
                    <a:pt x="51864" y="12732"/>
                    <a:pt x="72463" y="0"/>
                    <a:pt x="997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4A2B30F-9449-4AEA-A737-CD90EB80B7E9}"/>
                </a:ext>
              </a:extLst>
            </p:cNvPr>
            <p:cNvSpPr txBox="1">
              <a:spLocks/>
            </p:cNvSpPr>
            <p:nvPr/>
          </p:nvSpPr>
          <p:spPr>
            <a:xfrm>
              <a:off x="7825883" y="4310394"/>
              <a:ext cx="183189" cy="222186"/>
            </a:xfrm>
            <a:custGeom>
              <a:avLst/>
              <a:gdLst/>
              <a:ahLst/>
              <a:cxnLst/>
              <a:rect l="l" t="t" r="r" b="b"/>
              <a:pathLst>
                <a:path w="183189" h="222186">
                  <a:moveTo>
                    <a:pt x="77595" y="0"/>
                  </a:moveTo>
                  <a:cubicBezTo>
                    <a:pt x="108660" y="0"/>
                    <a:pt x="131225" y="7066"/>
                    <a:pt x="145291" y="21198"/>
                  </a:cubicBezTo>
                  <a:cubicBezTo>
                    <a:pt x="159357" y="35331"/>
                    <a:pt x="166390" y="57796"/>
                    <a:pt x="166390" y="88594"/>
                  </a:cubicBezTo>
                  <a:lnTo>
                    <a:pt x="166390" y="165389"/>
                  </a:lnTo>
                  <a:cubicBezTo>
                    <a:pt x="166390" y="184188"/>
                    <a:pt x="171990" y="196721"/>
                    <a:pt x="183189" y="202987"/>
                  </a:cubicBezTo>
                  <a:lnTo>
                    <a:pt x="183189" y="221986"/>
                  </a:lnTo>
                  <a:cubicBezTo>
                    <a:pt x="167723" y="221986"/>
                    <a:pt x="156157" y="219786"/>
                    <a:pt x="148491" y="215386"/>
                  </a:cubicBezTo>
                  <a:cubicBezTo>
                    <a:pt x="140825" y="210987"/>
                    <a:pt x="135325" y="203720"/>
                    <a:pt x="131992" y="193588"/>
                  </a:cubicBezTo>
                  <a:cubicBezTo>
                    <a:pt x="116793" y="212653"/>
                    <a:pt x="93527" y="222186"/>
                    <a:pt x="62196" y="222186"/>
                  </a:cubicBezTo>
                  <a:cubicBezTo>
                    <a:pt x="45397" y="222186"/>
                    <a:pt x="30831" y="216086"/>
                    <a:pt x="18499" y="203887"/>
                  </a:cubicBezTo>
                  <a:cubicBezTo>
                    <a:pt x="6166" y="191688"/>
                    <a:pt x="0" y="176522"/>
                    <a:pt x="0" y="158390"/>
                  </a:cubicBezTo>
                  <a:cubicBezTo>
                    <a:pt x="0" y="136658"/>
                    <a:pt x="9499" y="118292"/>
                    <a:pt x="28498" y="103293"/>
                  </a:cubicBezTo>
                  <a:cubicBezTo>
                    <a:pt x="47497" y="88294"/>
                    <a:pt x="71729" y="80795"/>
                    <a:pt x="101194" y="80795"/>
                  </a:cubicBezTo>
                  <a:cubicBezTo>
                    <a:pt x="109193" y="80795"/>
                    <a:pt x="118259" y="82528"/>
                    <a:pt x="128392" y="85994"/>
                  </a:cubicBezTo>
                  <a:cubicBezTo>
                    <a:pt x="128392" y="51330"/>
                    <a:pt x="112926" y="33997"/>
                    <a:pt x="81995" y="33997"/>
                  </a:cubicBezTo>
                  <a:cubicBezTo>
                    <a:pt x="58263" y="33997"/>
                    <a:pt x="39998" y="40397"/>
                    <a:pt x="27198" y="53196"/>
                  </a:cubicBezTo>
                  <a:lnTo>
                    <a:pt x="11199" y="21398"/>
                  </a:lnTo>
                  <a:cubicBezTo>
                    <a:pt x="18399" y="15532"/>
                    <a:pt x="28365" y="10499"/>
                    <a:pt x="41098" y="6299"/>
                  </a:cubicBezTo>
                  <a:cubicBezTo>
                    <a:pt x="53830" y="2099"/>
                    <a:pt x="65996" y="0"/>
                    <a:pt x="77595" y="0"/>
                  </a:cubicBezTo>
                  <a:close/>
                  <a:moveTo>
                    <a:pt x="103194" y="108993"/>
                  </a:moveTo>
                  <a:cubicBezTo>
                    <a:pt x="83995" y="108993"/>
                    <a:pt x="68329" y="113926"/>
                    <a:pt x="56197" y="123792"/>
                  </a:cubicBezTo>
                  <a:cubicBezTo>
                    <a:pt x="44064" y="133658"/>
                    <a:pt x="37998" y="145324"/>
                    <a:pt x="37998" y="158790"/>
                  </a:cubicBezTo>
                  <a:cubicBezTo>
                    <a:pt x="37998" y="181055"/>
                    <a:pt x="51130" y="192188"/>
                    <a:pt x="77395" y="192188"/>
                  </a:cubicBezTo>
                  <a:cubicBezTo>
                    <a:pt x="96594" y="192188"/>
                    <a:pt x="113593" y="183055"/>
                    <a:pt x="128392" y="164789"/>
                  </a:cubicBezTo>
                  <a:lnTo>
                    <a:pt x="128392" y="112993"/>
                  </a:lnTo>
                  <a:cubicBezTo>
                    <a:pt x="116393" y="110326"/>
                    <a:pt x="107993" y="108993"/>
                    <a:pt x="103194" y="10899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773214C-DAB3-4335-92CA-47EBE65F84F1}"/>
                </a:ext>
              </a:extLst>
            </p:cNvPr>
            <p:cNvSpPr txBox="1">
              <a:spLocks/>
            </p:cNvSpPr>
            <p:nvPr/>
          </p:nvSpPr>
          <p:spPr>
            <a:xfrm>
              <a:off x="8203883" y="4310394"/>
              <a:ext cx="193788" cy="222186"/>
            </a:xfrm>
            <a:custGeom>
              <a:avLst/>
              <a:gdLst/>
              <a:ahLst/>
              <a:cxnLst/>
              <a:rect l="l" t="t" r="r" b="b"/>
              <a:pathLst>
                <a:path w="193788" h="222186">
                  <a:moveTo>
                    <a:pt x="96994" y="0"/>
                  </a:moveTo>
                  <a:cubicBezTo>
                    <a:pt x="127659" y="0"/>
                    <a:pt x="151458" y="9766"/>
                    <a:pt x="168390" y="29298"/>
                  </a:cubicBezTo>
                  <a:cubicBezTo>
                    <a:pt x="185323" y="48830"/>
                    <a:pt x="193788" y="75928"/>
                    <a:pt x="193788" y="110593"/>
                  </a:cubicBezTo>
                  <a:cubicBezTo>
                    <a:pt x="193788" y="145124"/>
                    <a:pt x="185123" y="172356"/>
                    <a:pt x="167790" y="192288"/>
                  </a:cubicBezTo>
                  <a:cubicBezTo>
                    <a:pt x="150458" y="212220"/>
                    <a:pt x="126859" y="222186"/>
                    <a:pt x="96994" y="222186"/>
                  </a:cubicBezTo>
                  <a:cubicBezTo>
                    <a:pt x="66463" y="222186"/>
                    <a:pt x="42664" y="212120"/>
                    <a:pt x="25599" y="191988"/>
                  </a:cubicBezTo>
                  <a:cubicBezTo>
                    <a:pt x="8533" y="171856"/>
                    <a:pt x="0" y="144724"/>
                    <a:pt x="0" y="110593"/>
                  </a:cubicBezTo>
                  <a:cubicBezTo>
                    <a:pt x="0" y="77528"/>
                    <a:pt x="8900" y="50830"/>
                    <a:pt x="26699" y="30498"/>
                  </a:cubicBezTo>
                  <a:cubicBezTo>
                    <a:pt x="44498" y="10166"/>
                    <a:pt x="67930" y="0"/>
                    <a:pt x="96994" y="0"/>
                  </a:cubicBezTo>
                  <a:close/>
                  <a:moveTo>
                    <a:pt x="96994" y="30998"/>
                  </a:moveTo>
                  <a:cubicBezTo>
                    <a:pt x="79662" y="30998"/>
                    <a:pt x="65830" y="38064"/>
                    <a:pt x="55497" y="52196"/>
                  </a:cubicBezTo>
                  <a:cubicBezTo>
                    <a:pt x="45164" y="66329"/>
                    <a:pt x="39998" y="85794"/>
                    <a:pt x="39998" y="110593"/>
                  </a:cubicBezTo>
                  <a:cubicBezTo>
                    <a:pt x="39998" y="164323"/>
                    <a:pt x="58997" y="191188"/>
                    <a:pt x="96994" y="191188"/>
                  </a:cubicBezTo>
                  <a:cubicBezTo>
                    <a:pt x="114727" y="191188"/>
                    <a:pt x="128626" y="183988"/>
                    <a:pt x="138692" y="169589"/>
                  </a:cubicBezTo>
                  <a:cubicBezTo>
                    <a:pt x="148758" y="155190"/>
                    <a:pt x="153791" y="135525"/>
                    <a:pt x="153791" y="110593"/>
                  </a:cubicBezTo>
                  <a:cubicBezTo>
                    <a:pt x="153791" y="57529"/>
                    <a:pt x="134859" y="30998"/>
                    <a:pt x="96994" y="3099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A850334-AF93-4B88-AA82-FB2D80E7D52F}"/>
                </a:ext>
              </a:extLst>
            </p:cNvPr>
            <p:cNvSpPr txBox="1">
              <a:spLocks/>
            </p:cNvSpPr>
            <p:nvPr/>
          </p:nvSpPr>
          <p:spPr>
            <a:xfrm>
              <a:off x="8439957" y="4310394"/>
              <a:ext cx="129192" cy="218186"/>
            </a:xfrm>
            <a:custGeom>
              <a:avLst/>
              <a:gdLst/>
              <a:ahLst/>
              <a:cxnLst/>
              <a:rect l="l" t="t" r="r" b="b"/>
              <a:pathLst>
                <a:path w="129192" h="218186">
                  <a:moveTo>
                    <a:pt x="99794" y="0"/>
                  </a:moveTo>
                  <a:cubicBezTo>
                    <a:pt x="106593" y="0"/>
                    <a:pt x="116393" y="1199"/>
                    <a:pt x="129192" y="3599"/>
                  </a:cubicBezTo>
                  <a:lnTo>
                    <a:pt x="113393" y="40597"/>
                  </a:lnTo>
                  <a:cubicBezTo>
                    <a:pt x="105127" y="34864"/>
                    <a:pt x="96794" y="31998"/>
                    <a:pt x="88395" y="31998"/>
                  </a:cubicBezTo>
                  <a:cubicBezTo>
                    <a:pt x="74929" y="31998"/>
                    <a:pt x="63163" y="38197"/>
                    <a:pt x="53097" y="50596"/>
                  </a:cubicBezTo>
                  <a:cubicBezTo>
                    <a:pt x="43031" y="62996"/>
                    <a:pt x="37997" y="77928"/>
                    <a:pt x="37997" y="95394"/>
                  </a:cubicBezTo>
                  <a:lnTo>
                    <a:pt x="37997" y="218186"/>
                  </a:lnTo>
                  <a:lnTo>
                    <a:pt x="0" y="218186"/>
                  </a:lnTo>
                  <a:lnTo>
                    <a:pt x="0" y="3999"/>
                  </a:lnTo>
                  <a:lnTo>
                    <a:pt x="37997" y="3999"/>
                  </a:lnTo>
                  <a:lnTo>
                    <a:pt x="37997" y="38197"/>
                  </a:lnTo>
                  <a:cubicBezTo>
                    <a:pt x="51863" y="12732"/>
                    <a:pt x="72463" y="0"/>
                    <a:pt x="997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B5DF056-110F-4B82-9376-F6A8F0F356A2}"/>
                </a:ext>
              </a:extLst>
            </p:cNvPr>
            <p:cNvSpPr txBox="1">
              <a:spLocks/>
            </p:cNvSpPr>
            <p:nvPr/>
          </p:nvSpPr>
          <p:spPr>
            <a:xfrm>
              <a:off x="2310908" y="4314394"/>
              <a:ext cx="67396" cy="214187"/>
            </a:xfrm>
            <a:custGeom>
              <a:avLst/>
              <a:gdLst/>
              <a:ahLst/>
              <a:cxnLst/>
              <a:rect l="l" t="t" r="r" b="b"/>
              <a:pathLst>
                <a:path w="67396" h="214187">
                  <a:moveTo>
                    <a:pt x="0" y="0"/>
                  </a:moveTo>
                  <a:lnTo>
                    <a:pt x="67396" y="0"/>
                  </a:lnTo>
                  <a:lnTo>
                    <a:pt x="67396" y="214187"/>
                  </a:lnTo>
                  <a:lnTo>
                    <a:pt x="29399" y="214187"/>
                  </a:lnTo>
                  <a:lnTo>
                    <a:pt x="29399" y="31998"/>
                  </a:lnTo>
                  <a:lnTo>
                    <a:pt x="0" y="319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EBD9211-12A0-4785-8D2B-BA9423117908}"/>
                </a:ext>
              </a:extLst>
            </p:cNvPr>
            <p:cNvSpPr txBox="1">
              <a:spLocks/>
            </p:cNvSpPr>
            <p:nvPr/>
          </p:nvSpPr>
          <p:spPr>
            <a:xfrm>
              <a:off x="3739658" y="4314394"/>
              <a:ext cx="67396" cy="214187"/>
            </a:xfrm>
            <a:custGeom>
              <a:avLst/>
              <a:gdLst/>
              <a:ahLst/>
              <a:cxnLst/>
              <a:rect l="l" t="t" r="r" b="b"/>
              <a:pathLst>
                <a:path w="67396" h="214187">
                  <a:moveTo>
                    <a:pt x="0" y="0"/>
                  </a:moveTo>
                  <a:lnTo>
                    <a:pt x="67396" y="0"/>
                  </a:lnTo>
                  <a:lnTo>
                    <a:pt x="67396" y="214187"/>
                  </a:lnTo>
                  <a:lnTo>
                    <a:pt x="29398" y="214187"/>
                  </a:lnTo>
                  <a:lnTo>
                    <a:pt x="29398" y="31998"/>
                  </a:lnTo>
                  <a:lnTo>
                    <a:pt x="0" y="319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CD16606-F94D-463B-AF1A-43CFD74A2869}"/>
                </a:ext>
              </a:extLst>
            </p:cNvPr>
            <p:cNvSpPr txBox="1">
              <a:spLocks/>
            </p:cNvSpPr>
            <p:nvPr/>
          </p:nvSpPr>
          <p:spPr>
            <a:xfrm>
              <a:off x="4062983" y="4314394"/>
              <a:ext cx="173989" cy="218187"/>
            </a:xfrm>
            <a:custGeom>
              <a:avLst/>
              <a:gdLst/>
              <a:ahLst/>
              <a:cxnLst/>
              <a:rect l="l" t="t" r="r" b="b"/>
              <a:pathLst>
                <a:path w="173989" h="218187">
                  <a:moveTo>
                    <a:pt x="0" y="0"/>
                  </a:moveTo>
                  <a:lnTo>
                    <a:pt x="37997" y="0"/>
                  </a:lnTo>
                  <a:lnTo>
                    <a:pt x="37997" y="136592"/>
                  </a:lnTo>
                  <a:cubicBezTo>
                    <a:pt x="37997" y="169657"/>
                    <a:pt x="52330" y="186189"/>
                    <a:pt x="80995" y="186189"/>
                  </a:cubicBezTo>
                  <a:cubicBezTo>
                    <a:pt x="93527" y="186189"/>
                    <a:pt x="104993" y="182589"/>
                    <a:pt x="115393" y="175390"/>
                  </a:cubicBezTo>
                  <a:cubicBezTo>
                    <a:pt x="125792" y="168190"/>
                    <a:pt x="132658" y="159857"/>
                    <a:pt x="135991" y="150391"/>
                  </a:cubicBezTo>
                  <a:lnTo>
                    <a:pt x="135991" y="0"/>
                  </a:lnTo>
                  <a:lnTo>
                    <a:pt x="173989" y="0"/>
                  </a:lnTo>
                  <a:lnTo>
                    <a:pt x="173989" y="214187"/>
                  </a:lnTo>
                  <a:lnTo>
                    <a:pt x="135991" y="214187"/>
                  </a:lnTo>
                  <a:lnTo>
                    <a:pt x="135991" y="184589"/>
                  </a:lnTo>
                  <a:cubicBezTo>
                    <a:pt x="131725" y="192989"/>
                    <a:pt x="123159" y="200688"/>
                    <a:pt x="110293" y="207688"/>
                  </a:cubicBezTo>
                  <a:cubicBezTo>
                    <a:pt x="97427" y="214687"/>
                    <a:pt x="84861" y="218187"/>
                    <a:pt x="72595" y="218187"/>
                  </a:cubicBezTo>
                  <a:cubicBezTo>
                    <a:pt x="49130" y="218187"/>
                    <a:pt x="31165" y="211454"/>
                    <a:pt x="18699" y="197988"/>
                  </a:cubicBezTo>
                  <a:cubicBezTo>
                    <a:pt x="6232" y="184522"/>
                    <a:pt x="0" y="165390"/>
                    <a:pt x="0" y="14059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92CCFA-4BA6-4B06-B5DF-E8CB2EDBC8F2}"/>
                </a:ext>
              </a:extLst>
            </p:cNvPr>
            <p:cNvSpPr txBox="1">
              <a:spLocks/>
            </p:cNvSpPr>
            <p:nvPr/>
          </p:nvSpPr>
          <p:spPr>
            <a:xfrm>
              <a:off x="4873133" y="4314394"/>
              <a:ext cx="67396" cy="214187"/>
            </a:xfrm>
            <a:custGeom>
              <a:avLst/>
              <a:gdLst/>
              <a:ahLst/>
              <a:cxnLst/>
              <a:rect l="l" t="t" r="r" b="b"/>
              <a:pathLst>
                <a:path w="67396" h="214187">
                  <a:moveTo>
                    <a:pt x="0" y="0"/>
                  </a:moveTo>
                  <a:lnTo>
                    <a:pt x="67396" y="0"/>
                  </a:lnTo>
                  <a:lnTo>
                    <a:pt x="67396" y="214187"/>
                  </a:lnTo>
                  <a:lnTo>
                    <a:pt x="29398" y="214187"/>
                  </a:lnTo>
                  <a:lnTo>
                    <a:pt x="29398" y="31998"/>
                  </a:lnTo>
                  <a:lnTo>
                    <a:pt x="0" y="319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3C9699B-8589-467E-B769-E96A6349FD90}"/>
                </a:ext>
              </a:extLst>
            </p:cNvPr>
            <p:cNvSpPr txBox="1">
              <a:spLocks/>
            </p:cNvSpPr>
            <p:nvPr/>
          </p:nvSpPr>
          <p:spPr>
            <a:xfrm>
              <a:off x="5320283" y="4314394"/>
              <a:ext cx="173989" cy="218187"/>
            </a:xfrm>
            <a:custGeom>
              <a:avLst/>
              <a:gdLst/>
              <a:ahLst/>
              <a:cxnLst/>
              <a:rect l="l" t="t" r="r" b="b"/>
              <a:pathLst>
                <a:path w="173989" h="218187">
                  <a:moveTo>
                    <a:pt x="0" y="0"/>
                  </a:moveTo>
                  <a:lnTo>
                    <a:pt x="37997" y="0"/>
                  </a:lnTo>
                  <a:lnTo>
                    <a:pt x="37997" y="136592"/>
                  </a:lnTo>
                  <a:cubicBezTo>
                    <a:pt x="37997" y="169657"/>
                    <a:pt x="52330" y="186189"/>
                    <a:pt x="80995" y="186189"/>
                  </a:cubicBezTo>
                  <a:cubicBezTo>
                    <a:pt x="93527" y="186189"/>
                    <a:pt x="104993" y="182589"/>
                    <a:pt x="115393" y="175390"/>
                  </a:cubicBezTo>
                  <a:cubicBezTo>
                    <a:pt x="125792" y="168190"/>
                    <a:pt x="132658" y="159857"/>
                    <a:pt x="135991" y="150391"/>
                  </a:cubicBezTo>
                  <a:lnTo>
                    <a:pt x="135991" y="0"/>
                  </a:lnTo>
                  <a:lnTo>
                    <a:pt x="173989" y="0"/>
                  </a:lnTo>
                  <a:lnTo>
                    <a:pt x="173989" y="214187"/>
                  </a:lnTo>
                  <a:lnTo>
                    <a:pt x="135991" y="214187"/>
                  </a:lnTo>
                  <a:lnTo>
                    <a:pt x="135991" y="184589"/>
                  </a:lnTo>
                  <a:cubicBezTo>
                    <a:pt x="131725" y="192989"/>
                    <a:pt x="123159" y="200688"/>
                    <a:pt x="110293" y="207688"/>
                  </a:cubicBezTo>
                  <a:cubicBezTo>
                    <a:pt x="97427" y="214687"/>
                    <a:pt x="84861" y="218187"/>
                    <a:pt x="72595" y="218187"/>
                  </a:cubicBezTo>
                  <a:cubicBezTo>
                    <a:pt x="49130" y="218187"/>
                    <a:pt x="31164" y="211454"/>
                    <a:pt x="18699" y="197988"/>
                  </a:cubicBezTo>
                  <a:cubicBezTo>
                    <a:pt x="6232" y="184522"/>
                    <a:pt x="0" y="165390"/>
                    <a:pt x="0" y="14059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C0C85C1-9EDD-46E9-B906-C81BAEE2D360}"/>
                </a:ext>
              </a:extLst>
            </p:cNvPr>
            <p:cNvSpPr txBox="1">
              <a:spLocks/>
            </p:cNvSpPr>
            <p:nvPr/>
          </p:nvSpPr>
          <p:spPr>
            <a:xfrm>
              <a:off x="6330458" y="4314394"/>
              <a:ext cx="67396" cy="214187"/>
            </a:xfrm>
            <a:custGeom>
              <a:avLst/>
              <a:gdLst/>
              <a:ahLst/>
              <a:cxnLst/>
              <a:rect l="l" t="t" r="r" b="b"/>
              <a:pathLst>
                <a:path w="67396" h="214187">
                  <a:moveTo>
                    <a:pt x="0" y="0"/>
                  </a:moveTo>
                  <a:lnTo>
                    <a:pt x="67396" y="0"/>
                  </a:lnTo>
                  <a:lnTo>
                    <a:pt x="67396" y="214187"/>
                  </a:lnTo>
                  <a:lnTo>
                    <a:pt x="29398" y="214187"/>
                  </a:lnTo>
                  <a:lnTo>
                    <a:pt x="29398" y="31998"/>
                  </a:lnTo>
                  <a:lnTo>
                    <a:pt x="0" y="319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262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819B-636B-45BB-94B1-6A251E3A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7" y="753228"/>
            <a:ext cx="4607438" cy="1080938"/>
          </a:xfrm>
        </p:spPr>
        <p:txBody>
          <a:bodyPr>
            <a:normAutofit/>
          </a:bodyPr>
          <a:lstStyle/>
          <a:p>
            <a:r>
              <a:rPr lang="en-US" sz="2800" dirty="0"/>
              <a:t>Assess Hip Range of Motion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5062-39BF-4BE8-8A2B-1C2039F46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5834" y="990270"/>
            <a:ext cx="4265275" cy="5532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Test in supine</a:t>
            </a:r>
          </a:p>
          <a:p>
            <a:endParaRPr lang="en-US" sz="3200" dirty="0"/>
          </a:p>
          <a:p>
            <a:r>
              <a:rPr lang="en-US" sz="3200" dirty="0"/>
              <a:t>Hip Flexion (HF)</a:t>
            </a:r>
          </a:p>
          <a:p>
            <a:pPr lvl="1"/>
            <a:r>
              <a:rPr lang="en-US" sz="2800" dirty="0"/>
              <a:t>Normal &gt;95-100°</a:t>
            </a:r>
          </a:p>
          <a:p>
            <a:r>
              <a:rPr lang="en-US" sz="3200" dirty="0"/>
              <a:t>Internal Rotation at 90°of hip flexion (</a:t>
            </a:r>
            <a:r>
              <a:rPr lang="en-US" sz="3200" dirty="0" err="1"/>
              <a:t>IRf</a:t>
            </a:r>
            <a:r>
              <a:rPr lang="en-US" sz="3200" dirty="0"/>
              <a:t>)</a:t>
            </a:r>
          </a:p>
          <a:p>
            <a:pPr lvl="1"/>
            <a:r>
              <a:rPr lang="en-US" sz="2800" dirty="0"/>
              <a:t>Normal &gt;10-15°</a:t>
            </a:r>
          </a:p>
          <a:p>
            <a:r>
              <a:rPr lang="en-US" sz="3200" dirty="0"/>
              <a:t>External Rotation at 90°of hip flexion (</a:t>
            </a:r>
            <a:r>
              <a:rPr lang="en-US" sz="3200" dirty="0" err="1"/>
              <a:t>ERf</a:t>
            </a:r>
            <a:r>
              <a:rPr lang="en-US" sz="3200" dirty="0"/>
              <a:t>)</a:t>
            </a:r>
          </a:p>
          <a:p>
            <a:pPr lvl="1"/>
            <a:r>
              <a:rPr lang="en-US" sz="2800" dirty="0"/>
              <a:t>Normal &gt; 25-30°</a:t>
            </a:r>
          </a:p>
          <a:p>
            <a:pPr lvl="1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2E8DE-C2D6-411E-8D3D-A20ABF1E56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4"/>
          <a:stretch/>
        </p:blipFill>
        <p:spPr>
          <a:xfrm>
            <a:off x="270838" y="2683855"/>
            <a:ext cx="6269479" cy="346808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305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Hip-Spine Syndrome</a:t>
            </a:r>
            <a:br>
              <a:rPr lang="en-US" dirty="0"/>
            </a:br>
            <a:r>
              <a:rPr lang="en-US" dirty="0"/>
              <a:t>	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524740" cy="3880773"/>
          </a:xfrm>
        </p:spPr>
        <p:txBody>
          <a:bodyPr>
            <a:normAutofit/>
          </a:bodyPr>
          <a:lstStyle/>
          <a:p>
            <a:r>
              <a:rPr lang="en-US" dirty="0"/>
              <a:t>First described by </a:t>
            </a:r>
            <a:r>
              <a:rPr lang="en-US" dirty="0" err="1"/>
              <a:t>Offierski</a:t>
            </a:r>
            <a:r>
              <a:rPr lang="en-US" dirty="0"/>
              <a:t> and </a:t>
            </a:r>
            <a:r>
              <a:rPr lang="en-US" dirty="0" err="1"/>
              <a:t>MacNab</a:t>
            </a:r>
            <a:r>
              <a:rPr lang="en-US" dirty="0"/>
              <a:t> in 1983</a:t>
            </a:r>
          </a:p>
          <a:p>
            <a:pPr lvl="1"/>
            <a:r>
              <a:rPr lang="en-US" sz="1800" dirty="0"/>
              <a:t>Secondary hip-spine syndrome </a:t>
            </a:r>
          </a:p>
          <a:p>
            <a:pPr lvl="2"/>
            <a:r>
              <a:rPr lang="en-US" sz="1800" dirty="0"/>
              <a:t>“cases in which spine symptoms are aggravated by deformity of the hip” </a:t>
            </a:r>
          </a:p>
          <a:p>
            <a:pPr lvl="1"/>
            <a:r>
              <a:rPr lang="en-US" sz="1800" dirty="0"/>
              <a:t>“Symptoms from both sites gives a confusing clinical picture and may require ancillary investigations to diagnose the major source of disability.” </a:t>
            </a:r>
          </a:p>
          <a:p>
            <a:pPr lvl="1"/>
            <a:r>
              <a:rPr lang="en-US" sz="2000" dirty="0"/>
              <a:t>“Failure to recognize concurrent disease at both the hip and spine may lead to misdiagnosis and possibly erroneous treatment</a:t>
            </a:r>
            <a:r>
              <a:rPr lang="en-US" sz="1800" dirty="0"/>
              <a:t>.”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334" y="6179557"/>
            <a:ext cx="8306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/>
              <a:t>Spine (</a:t>
            </a:r>
            <a:r>
              <a:rPr lang="en-US" sz="1200" dirty="0" err="1"/>
              <a:t>Phila</a:t>
            </a:r>
            <a:r>
              <a:rPr lang="en-US" sz="1200" dirty="0"/>
              <a:t> Pa 1976). 1983 Apr;8(3):316-21. Hip-spine syndrome. </a:t>
            </a:r>
            <a:r>
              <a:rPr lang="en-US" sz="1200" dirty="0" err="1"/>
              <a:t>Offierski</a:t>
            </a:r>
            <a:r>
              <a:rPr lang="en-US" sz="1200" dirty="0"/>
              <a:t> CM, </a:t>
            </a:r>
            <a:r>
              <a:rPr lang="en-US" sz="1200" dirty="0" err="1"/>
              <a:t>MacNab</a:t>
            </a:r>
            <a:r>
              <a:rPr lang="en-US" sz="1200" dirty="0"/>
              <a:t> 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73" y="1624475"/>
            <a:ext cx="3267597" cy="26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38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</a:t>
            </a:r>
            <a:br>
              <a:rPr lang="en-US" dirty="0"/>
            </a:br>
            <a:r>
              <a:rPr lang="en-US" sz="2700" dirty="0"/>
              <a:t>Hip-spine syndrome: the effect of total hip replacement surgery on low back pain in severe osteoarthritis of the 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5"/>
            <a:r>
              <a:rPr lang="en-US" sz="2400" dirty="0"/>
              <a:t>Cohort study</a:t>
            </a:r>
          </a:p>
          <a:p>
            <a:pPr lvl="5"/>
            <a:r>
              <a:rPr lang="en-US" sz="2400" dirty="0"/>
              <a:t>25 consecutive patients with severe hip OA and low back pain</a:t>
            </a:r>
          </a:p>
          <a:p>
            <a:pPr lvl="6"/>
            <a:r>
              <a:rPr lang="en-US" sz="2400" dirty="0"/>
              <a:t>Underwent THA</a:t>
            </a:r>
          </a:p>
          <a:p>
            <a:pPr lvl="5"/>
            <a:r>
              <a:rPr lang="en-US" sz="2400" dirty="0"/>
              <a:t>Statistically significant decrease in ODI and LBP following THA</a:t>
            </a:r>
          </a:p>
          <a:p>
            <a:pPr lvl="5"/>
            <a:endParaRPr lang="en-US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4" t="5468" r="3878" b="8696"/>
          <a:stretch/>
        </p:blipFill>
        <p:spPr>
          <a:xfrm>
            <a:off x="386366" y="2160589"/>
            <a:ext cx="2305318" cy="291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Spine. 2007 Sep 1;32(19):2099-102. Hip-spine syndrome: the effect of total hip replacement surgery on low back pain in severe osteoarthritis of the hip. Ben-</a:t>
            </a:r>
            <a:r>
              <a:rPr lang="en-US" sz="1100" dirty="0" err="1"/>
              <a:t>Galim</a:t>
            </a:r>
            <a:r>
              <a:rPr lang="en-US" sz="1100" dirty="0"/>
              <a:t> P, Ben-</a:t>
            </a:r>
            <a:r>
              <a:rPr lang="en-US" sz="1100" dirty="0" err="1"/>
              <a:t>Galim</a:t>
            </a:r>
            <a:r>
              <a:rPr lang="en-US" sz="1100" dirty="0"/>
              <a:t> T, Rand N, Haim A, </a:t>
            </a:r>
            <a:r>
              <a:rPr lang="en-US" sz="1100" dirty="0" err="1"/>
              <a:t>Hipp</a:t>
            </a:r>
            <a:r>
              <a:rPr lang="en-US" sz="1100" dirty="0"/>
              <a:t> J, </a:t>
            </a:r>
            <a:r>
              <a:rPr lang="en-US" sz="1100" dirty="0" err="1"/>
              <a:t>Dekel</a:t>
            </a:r>
            <a:r>
              <a:rPr lang="en-US" sz="1100" dirty="0"/>
              <a:t> S, </a:t>
            </a:r>
            <a:r>
              <a:rPr lang="en-US" sz="1100" dirty="0" err="1"/>
              <a:t>Floman</a:t>
            </a:r>
            <a:r>
              <a:rPr lang="en-US" sz="1100" dirty="0"/>
              <a:t> Y.</a:t>
            </a:r>
          </a:p>
        </p:txBody>
      </p:sp>
    </p:spTree>
    <p:extLst>
      <p:ext uri="{BB962C8B-B14F-4D97-AF65-F5344CB8AC3E}">
        <p14:creationId xmlns:p14="http://schemas.microsoft.com/office/powerpoint/2010/main" val="262333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Disclosures/Conflicts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379530"/>
            <a:ext cx="9137226" cy="447847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3600" dirty="0"/>
              <a:t>None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62984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</a:t>
            </a:r>
            <a:br>
              <a:rPr lang="en-US" dirty="0"/>
            </a:br>
            <a:r>
              <a:rPr lang="en-US" sz="2700" dirty="0"/>
              <a:t>Hip-spine syndrome: the effect of total hip replacement surgery on low back pain in severe osteoarthritis of the 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5"/>
            <a:r>
              <a:rPr lang="en-US" sz="2400" dirty="0"/>
              <a:t>Cohort study</a:t>
            </a:r>
          </a:p>
          <a:p>
            <a:pPr lvl="5"/>
            <a:r>
              <a:rPr lang="en-US" sz="2400" dirty="0"/>
              <a:t>25 consecutive patients with severe hip OA and low back pain</a:t>
            </a:r>
          </a:p>
          <a:p>
            <a:pPr lvl="6"/>
            <a:r>
              <a:rPr lang="en-US" sz="2400" dirty="0"/>
              <a:t>Underwent THA</a:t>
            </a:r>
          </a:p>
          <a:p>
            <a:pPr lvl="5"/>
            <a:r>
              <a:rPr lang="en-US" sz="2400" dirty="0"/>
              <a:t>Statistically significant decrease in ODI and LBP following THA</a:t>
            </a:r>
          </a:p>
          <a:p>
            <a:pPr lvl="5"/>
            <a:endParaRPr lang="en-US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4" t="5468" r="3878" b="8696"/>
          <a:stretch/>
        </p:blipFill>
        <p:spPr>
          <a:xfrm>
            <a:off x="386366" y="2160589"/>
            <a:ext cx="2305318" cy="291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Spine. 2007 Sep 1;32(19):2099-102. Hip-spine syndrome: the effect of total hip replacement surgery on low back pain in severe osteoarthritis of the hip. Ben-</a:t>
            </a:r>
            <a:r>
              <a:rPr lang="en-US" sz="1100" dirty="0" err="1"/>
              <a:t>Galim</a:t>
            </a:r>
            <a:r>
              <a:rPr lang="en-US" sz="1100" dirty="0"/>
              <a:t> P, Ben-</a:t>
            </a:r>
            <a:r>
              <a:rPr lang="en-US" sz="1100" dirty="0" err="1"/>
              <a:t>Galim</a:t>
            </a:r>
            <a:r>
              <a:rPr lang="en-US" sz="1100" dirty="0"/>
              <a:t> T, Rand N, Haim A, </a:t>
            </a:r>
            <a:r>
              <a:rPr lang="en-US" sz="1100" dirty="0" err="1"/>
              <a:t>Hipp</a:t>
            </a:r>
            <a:r>
              <a:rPr lang="en-US" sz="1100" dirty="0"/>
              <a:t> J, </a:t>
            </a:r>
            <a:r>
              <a:rPr lang="en-US" sz="1100" dirty="0" err="1"/>
              <a:t>Dekel</a:t>
            </a:r>
            <a:r>
              <a:rPr lang="en-US" sz="1100" dirty="0"/>
              <a:t> S, </a:t>
            </a:r>
            <a:r>
              <a:rPr lang="en-US" sz="1100" dirty="0" err="1"/>
              <a:t>Floman</a:t>
            </a:r>
            <a:r>
              <a:rPr lang="en-US" sz="1100" dirty="0"/>
              <a:t> 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944" t="28829" r="21526" b="25397"/>
          <a:stretch/>
        </p:blipFill>
        <p:spPr>
          <a:xfrm>
            <a:off x="2982652" y="2022394"/>
            <a:ext cx="8252338" cy="382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7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05" y="678443"/>
            <a:ext cx="9240919" cy="1080938"/>
          </a:xfrm>
        </p:spPr>
        <p:txBody>
          <a:bodyPr>
            <a:normAutofit fontScale="90000"/>
          </a:bodyPr>
          <a:lstStyle/>
          <a:p>
            <a:r>
              <a:rPr lang="en-US" dirty="0"/>
              <a:t>Evidence</a:t>
            </a:r>
            <a:br>
              <a:rPr lang="en-US" dirty="0"/>
            </a:br>
            <a:r>
              <a:rPr lang="en-US" sz="2700" dirty="0"/>
              <a:t>Hip-spine syndrome: A cadaveric analysis between osteoarthritis of the lumbar spine and hip joints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8788207" cy="3842684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625 cadaveric specimens analyzed </a:t>
            </a:r>
          </a:p>
          <a:p>
            <a:pPr lvl="1"/>
            <a:r>
              <a:rPr lang="en-US" sz="2800" dirty="0"/>
              <a:t>Randomly selected from 3000 available</a:t>
            </a:r>
          </a:p>
          <a:p>
            <a:r>
              <a:rPr lang="en-US" sz="3000" dirty="0"/>
              <a:t>Arthritis of the hip, spine and knee were graded</a:t>
            </a:r>
          </a:p>
          <a:p>
            <a:r>
              <a:rPr lang="en-US" sz="3000" dirty="0"/>
              <a:t>Hip arthritis was a stronger predictor of spine arthritis than was knee arthritis </a:t>
            </a:r>
            <a:r>
              <a:rPr lang="en-US" sz="2200" dirty="0"/>
              <a:t>(standardized betas 0.215 and 0.155, respectively, P &lt; 0.001 for both). </a:t>
            </a:r>
          </a:p>
          <a:p>
            <a:r>
              <a:rPr lang="en-US" sz="3000" dirty="0"/>
              <a:t>Spine arthritis was also a stronger predictor of hip arthritis than was knee arthritis </a:t>
            </a:r>
            <a:r>
              <a:rPr lang="en-US" sz="1900" dirty="0"/>
              <a:t>(standardized betas 0.232 and 0.173, P &lt; 0.001 for both).</a:t>
            </a:r>
          </a:p>
          <a:p>
            <a:endParaRPr lang="en-US" sz="3000" dirty="0"/>
          </a:p>
          <a:p>
            <a:pPr lvl="5"/>
            <a:endParaRPr lang="en-US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Weinberg DS, </a:t>
            </a:r>
            <a:r>
              <a:rPr lang="en-US" sz="1100" dirty="0" err="1"/>
              <a:t>Gebhart</a:t>
            </a:r>
            <a:r>
              <a:rPr lang="en-US" sz="1100" dirty="0"/>
              <a:t> JJ, Liu RW. Hip-spine syndrome: A cadaveric analysis between osteoarthritis of the lumbar spine and hip joints. </a:t>
            </a:r>
            <a:r>
              <a:rPr lang="en-US" sz="1100" dirty="0" err="1"/>
              <a:t>Orthopaedics</a:t>
            </a:r>
            <a:r>
              <a:rPr lang="en-US" sz="1100" dirty="0"/>
              <a:t> &amp; Traumatology: Surgery &amp; Research. 2017 Sep 1;103(5):651-6.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D4D84-2BEB-49B1-8B98-E568A29CE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00" t="16462"/>
          <a:stretch/>
        </p:blipFill>
        <p:spPr>
          <a:xfrm>
            <a:off x="9468528" y="52254"/>
            <a:ext cx="2493486" cy="2993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B49037-FF52-42E5-BA3A-5958260C9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57" t="14398" r="39428"/>
          <a:stretch/>
        </p:blipFill>
        <p:spPr>
          <a:xfrm>
            <a:off x="9468528" y="3089597"/>
            <a:ext cx="2493486" cy="37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57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Evidence</a:t>
            </a:r>
            <a:br>
              <a:rPr lang="en-US" dirty="0"/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35" y="2093975"/>
            <a:ext cx="6019680" cy="2990339"/>
          </a:xfrm>
        </p:spPr>
        <p:txBody>
          <a:bodyPr>
            <a:normAutofit/>
          </a:bodyPr>
          <a:lstStyle/>
          <a:p>
            <a:r>
              <a:rPr lang="en-US" sz="2400" dirty="0"/>
              <a:t>Hip flexion ROM is inversely proportional to lumbar spine flexion during squat</a:t>
            </a:r>
          </a:p>
          <a:p>
            <a:r>
              <a:rPr lang="en-US" sz="2400" dirty="0"/>
              <a:t>Many similar studies</a:t>
            </a:r>
          </a:p>
          <a:p>
            <a:r>
              <a:rPr lang="en-US" sz="2400" b="1" dirty="0"/>
              <a:t>Hip motion is integrally related biomechanically to lumbar motion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 r="54507"/>
          <a:stretch/>
        </p:blipFill>
        <p:spPr>
          <a:xfrm>
            <a:off x="7391232" y="1671502"/>
            <a:ext cx="2902950" cy="3514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440" y="5608566"/>
            <a:ext cx="112028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 err="1"/>
              <a:t>Esola</a:t>
            </a:r>
            <a:r>
              <a:rPr lang="en-US" sz="1000" dirty="0"/>
              <a:t> MA, McClure PW, Fitzgerald GK, </a:t>
            </a:r>
            <a:r>
              <a:rPr lang="en-US" sz="1000" dirty="0" err="1"/>
              <a:t>Siegler</a:t>
            </a:r>
            <a:r>
              <a:rPr lang="en-US" sz="1000" dirty="0"/>
              <a:t> S. Analysis of lumbar spine and hip motion during forward bending in subjects with and without a history of low back pain. Spine 1996;21:71–78.</a:t>
            </a:r>
          </a:p>
          <a:p>
            <a:pPr>
              <a:spcAft>
                <a:spcPts val="600"/>
              </a:spcAft>
            </a:pPr>
            <a:r>
              <a:rPr lang="en-US" sz="1000" dirty="0" err="1"/>
              <a:t>Mok</a:t>
            </a:r>
            <a:r>
              <a:rPr lang="en-US" sz="1000" dirty="0"/>
              <a:t> NW, </a:t>
            </a:r>
            <a:r>
              <a:rPr lang="en-US" sz="1000" dirty="0" err="1"/>
              <a:t>Brauer</a:t>
            </a:r>
            <a:r>
              <a:rPr lang="en-US" sz="1000" dirty="0"/>
              <a:t> SG, Hodges PW. Failure to use movement in postural strategies leads to increased spinal displacement in low back pain. Spine 2007;32:E537–E543</a:t>
            </a:r>
          </a:p>
          <a:p>
            <a:pPr>
              <a:spcAft>
                <a:spcPts val="600"/>
              </a:spcAft>
            </a:pPr>
            <a:r>
              <a:rPr lang="en-US" sz="1000" dirty="0"/>
              <a:t>Porter JL, Wilkinson A. Lumbar-hip flexion motion. A comparative study between asymptomatic and chronic low back pain in 18- to 36-year-old men. Spine 1997;22:1508–1513.</a:t>
            </a:r>
          </a:p>
          <a:p>
            <a:pPr>
              <a:spcAft>
                <a:spcPts val="600"/>
              </a:spcAft>
            </a:pPr>
            <a:r>
              <a:rPr lang="en-US" sz="1000" dirty="0"/>
              <a:t>Shum GL, Crosbie J, Lee RY. Effect of low back pain on the kinematics and joint coordination of the lumbar spine and hip during sit-to-stand and stand-to-sit. Spine 2005a;30:1998–2004.</a:t>
            </a:r>
          </a:p>
          <a:p>
            <a:pPr>
              <a:spcAft>
                <a:spcPts val="600"/>
              </a:spcAft>
            </a:pPr>
            <a:r>
              <a:rPr lang="en-US" sz="1000" dirty="0"/>
              <a:t>Shum GL, Crosbie J, Lee RY. Symptomatic and asymptomatic movement coordination of the lumbar spine and hip during an everyday activity. Spine 2005b;30:E697–E702.</a:t>
            </a:r>
          </a:p>
        </p:txBody>
      </p:sp>
    </p:spTree>
    <p:extLst>
      <p:ext uri="{BB962C8B-B14F-4D97-AF65-F5344CB8AC3E}">
        <p14:creationId xmlns:p14="http://schemas.microsoft.com/office/powerpoint/2010/main" val="1862378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" r="49479"/>
          <a:stretch/>
        </p:blipFill>
        <p:spPr>
          <a:xfrm>
            <a:off x="8203474" y="2160589"/>
            <a:ext cx="3103566" cy="4616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</a:t>
            </a:r>
            <a:br>
              <a:rPr lang="en-US" dirty="0"/>
            </a:br>
            <a:r>
              <a:rPr lang="en-US" sz="2400" b="1" dirty="0"/>
              <a:t>A compensation of angular displacements of the hip joints and lumbosacral spine between subjects with and without idiopathic low back pain during squatting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981821" cy="388077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000" dirty="0"/>
              <a:t>30 Subjects</a:t>
            </a:r>
          </a:p>
          <a:p>
            <a:pPr lvl="1"/>
            <a:r>
              <a:rPr lang="en-US" sz="1800" dirty="0"/>
              <a:t>15 chronic low back pain</a:t>
            </a:r>
          </a:p>
          <a:p>
            <a:pPr lvl="1"/>
            <a:r>
              <a:rPr lang="en-US" sz="1800" dirty="0"/>
              <a:t>15 control subjects</a:t>
            </a:r>
          </a:p>
          <a:p>
            <a:r>
              <a:rPr lang="en-US" sz="2000" dirty="0"/>
              <a:t>Squatting maneuver </a:t>
            </a:r>
          </a:p>
          <a:p>
            <a:pPr lvl="1"/>
            <a:r>
              <a:rPr lang="en-US" sz="1800" dirty="0"/>
              <a:t>5 repetitions</a:t>
            </a:r>
          </a:p>
          <a:p>
            <a:pPr lvl="1"/>
            <a:r>
              <a:rPr lang="en-US" sz="1800" dirty="0"/>
              <a:t>2kg weight</a:t>
            </a:r>
          </a:p>
          <a:p>
            <a:r>
              <a:rPr lang="en-US" sz="2000" dirty="0"/>
              <a:t>Hip and lumbar angular displacement</a:t>
            </a:r>
          </a:p>
          <a:p>
            <a:pPr lvl="1"/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5448" y="6215751"/>
            <a:ext cx="7857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 </a:t>
            </a:r>
            <a:r>
              <a:rPr lang="en-US" sz="1100" dirty="0" err="1"/>
              <a:t>Electromyogr</a:t>
            </a:r>
            <a:r>
              <a:rPr lang="en-US" sz="1100" dirty="0"/>
              <a:t> </a:t>
            </a:r>
            <a:r>
              <a:rPr lang="en-US" sz="1100" dirty="0" err="1"/>
              <a:t>Kinesiol</a:t>
            </a:r>
            <a:r>
              <a:rPr lang="en-US" sz="1100" dirty="0"/>
              <a:t>. 2013 Jun;23(3):741-5. A compensation of angular displacements of the hip joints and lumbosacral spine between subjects with and without idiopathic low back pain during squatting. Sung PS.</a:t>
            </a:r>
          </a:p>
        </p:txBody>
      </p:sp>
    </p:spTree>
    <p:extLst>
      <p:ext uri="{BB962C8B-B14F-4D97-AF65-F5344CB8AC3E}">
        <p14:creationId xmlns:p14="http://schemas.microsoft.com/office/powerpoint/2010/main" val="847646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</a:t>
            </a:r>
            <a:br>
              <a:rPr lang="en-US" dirty="0"/>
            </a:br>
            <a:r>
              <a:rPr lang="en-US" sz="2400" b="1" dirty="0"/>
              <a:t>A compensation of angular displacements of the hip joints and lumbosacral spine between subjects with and without idiopathic low back pain during squatting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89"/>
            <a:ext cx="6019680" cy="331063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LBP group demonstrated </a:t>
            </a:r>
          </a:p>
          <a:p>
            <a:pPr lvl="1"/>
            <a:r>
              <a:rPr lang="en-US" sz="1800" dirty="0"/>
              <a:t>increased ROM in flexion of the dominant (p=0.03) and non-dominant (p=0.03) hips</a:t>
            </a:r>
          </a:p>
          <a:p>
            <a:pPr lvl="1"/>
            <a:r>
              <a:rPr lang="en-US" sz="1800" dirty="0"/>
              <a:t>Decreased lumbar spine flexion ROM (p=0.03)</a:t>
            </a:r>
          </a:p>
          <a:p>
            <a:r>
              <a:rPr lang="en-US" sz="2000" dirty="0"/>
              <a:t>“compensation strategy to increase hip flexion with a stiffened lumbar spine”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AC363-C95F-452B-86B4-0359B45513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" r="49479"/>
          <a:stretch/>
        </p:blipFill>
        <p:spPr>
          <a:xfrm>
            <a:off x="8203474" y="2160589"/>
            <a:ext cx="3103566" cy="4616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1BA613-81E8-40B2-A0FD-C7F22E9297C3}"/>
              </a:ext>
            </a:extLst>
          </p:cNvPr>
          <p:cNvSpPr txBox="1"/>
          <p:nvPr/>
        </p:nvSpPr>
        <p:spPr>
          <a:xfrm>
            <a:off x="285448" y="6215751"/>
            <a:ext cx="7857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 </a:t>
            </a:r>
            <a:r>
              <a:rPr lang="en-US" sz="1100" dirty="0" err="1"/>
              <a:t>Electromyogr</a:t>
            </a:r>
            <a:r>
              <a:rPr lang="en-US" sz="1100" dirty="0"/>
              <a:t> </a:t>
            </a:r>
            <a:r>
              <a:rPr lang="en-US" sz="1100" dirty="0" err="1"/>
              <a:t>Kinesiol</a:t>
            </a:r>
            <a:r>
              <a:rPr lang="en-US" sz="1100" dirty="0"/>
              <a:t>. 2013 Jun;23(3):741-5. A compensation of angular displacements of the hip joints and lumbosacral spine between subjects with and without idiopathic low back pain during squatting. Sung PS.</a:t>
            </a:r>
          </a:p>
        </p:txBody>
      </p:sp>
    </p:spTree>
    <p:extLst>
      <p:ext uri="{BB962C8B-B14F-4D97-AF65-F5344CB8AC3E}">
        <p14:creationId xmlns:p14="http://schemas.microsoft.com/office/powerpoint/2010/main" val="97655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819B-636B-45BB-94B1-6A251E3A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7" y="753228"/>
            <a:ext cx="4607438" cy="1080938"/>
          </a:xfrm>
        </p:spPr>
        <p:txBody>
          <a:bodyPr>
            <a:normAutofit/>
          </a:bodyPr>
          <a:lstStyle/>
          <a:p>
            <a:r>
              <a:rPr lang="en-US" sz="2800" dirty="0"/>
              <a:t>Assess Lumbopelvic Motion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5062-39BF-4BE8-8A2B-1C2039F46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194" y="753228"/>
            <a:ext cx="4657159" cy="55324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Test in prone:</a:t>
            </a:r>
          </a:p>
          <a:p>
            <a:endParaRPr lang="en-US" sz="3200" dirty="0"/>
          </a:p>
          <a:p>
            <a:r>
              <a:rPr lang="en-US" sz="3200" dirty="0"/>
              <a:t>Hip neutral</a:t>
            </a:r>
          </a:p>
          <a:p>
            <a:r>
              <a:rPr lang="en-US" sz="3200" dirty="0"/>
              <a:t>Knee flexed to 90°</a:t>
            </a:r>
          </a:p>
          <a:p>
            <a:r>
              <a:rPr lang="en-US" sz="3200" dirty="0"/>
              <a:t>Examiner has one hand at the lumbosacral junction and one hand grasping ipsilateral ankle</a:t>
            </a:r>
          </a:p>
          <a:p>
            <a:r>
              <a:rPr lang="en-US" sz="3200" dirty="0"/>
              <a:t>Internally and externally rotate the hip and assess motion at the lumbopelvic junction</a:t>
            </a:r>
          </a:p>
          <a:p>
            <a:endParaRPr lang="en-US" sz="2800" dirty="0"/>
          </a:p>
          <a:p>
            <a:pPr lvl="1"/>
            <a:endParaRPr lang="en-US" sz="2400" dirty="0"/>
          </a:p>
        </p:txBody>
      </p:sp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9FC68883-64E6-4640-8441-4A57BCBB8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7" y="2113873"/>
            <a:ext cx="3575270" cy="455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26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Lumbopelvic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971" y="2159339"/>
            <a:ext cx="4358305" cy="3880773"/>
          </a:xfrm>
        </p:spPr>
        <p:txBody>
          <a:bodyPr>
            <a:normAutofit/>
          </a:bodyPr>
          <a:lstStyle/>
          <a:p>
            <a:r>
              <a:rPr lang="en-US" dirty="0"/>
              <a:t>If the lumbopelvic region moves during the early ranges of a limb movement, then the frequency of lumbopelvic motion will be increased across the day</a:t>
            </a:r>
          </a:p>
          <a:p>
            <a:r>
              <a:rPr lang="en-US" dirty="0"/>
              <a:t>Leads to increased tissue stress in the lumbar spine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cumulative </a:t>
            </a:r>
            <a:r>
              <a:rPr lang="en-US" dirty="0" err="1"/>
              <a:t>microtrauma</a:t>
            </a:r>
            <a:r>
              <a:rPr lang="en-US" dirty="0"/>
              <a:t> and tissue failure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r="3493"/>
          <a:stretch/>
        </p:blipFill>
        <p:spPr>
          <a:xfrm>
            <a:off x="6238774" y="2195540"/>
            <a:ext cx="5499278" cy="40699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0321" y="6365286"/>
            <a:ext cx="8596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Adams, MA.; </a:t>
            </a:r>
            <a:r>
              <a:rPr lang="en-US" sz="1100" dirty="0" err="1"/>
              <a:t>Bogduk</a:t>
            </a:r>
            <a:r>
              <a:rPr lang="en-US" sz="1100" dirty="0"/>
              <a:t>, N.; Burton, K.; Dolan, P. The Biomechanics of Back Pain. Churchill Livingstone; Edinburgh, England: 2002.</a:t>
            </a:r>
          </a:p>
        </p:txBody>
      </p:sp>
    </p:spTree>
    <p:extLst>
      <p:ext uri="{BB962C8B-B14F-4D97-AF65-F5344CB8AC3E}">
        <p14:creationId xmlns:p14="http://schemas.microsoft.com/office/powerpoint/2010/main" val="2278719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850266"/>
          </a:xfrm>
        </p:spPr>
        <p:txBody>
          <a:bodyPr/>
          <a:lstStyle/>
          <a:p>
            <a:r>
              <a:rPr lang="en-US" dirty="0"/>
              <a:t>Early </a:t>
            </a:r>
            <a:r>
              <a:rPr lang="en-US" dirty="0" err="1"/>
              <a:t>Lumbopelvic</a:t>
            </a:r>
            <a:r>
              <a:rPr lang="en-US" dirty="0"/>
              <a:t> Motion</a:t>
            </a:r>
          </a:p>
        </p:txBody>
      </p:sp>
      <p:pic>
        <p:nvPicPr>
          <p:cNvPr id="3" name="LPM vi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3.3412" end="13363.7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218059"/>
            <a:ext cx="11094707" cy="62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Lumbopelvic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2424641"/>
            <a:ext cx="7037710" cy="3880773"/>
          </a:xfrm>
        </p:spPr>
        <p:txBody>
          <a:bodyPr>
            <a:normAutofit/>
          </a:bodyPr>
          <a:lstStyle/>
          <a:p>
            <a:r>
              <a:rPr lang="en-US" dirty="0" err="1"/>
              <a:t>Scholtes</a:t>
            </a:r>
            <a:r>
              <a:rPr lang="en-US" dirty="0"/>
              <a:t> et. al.</a:t>
            </a:r>
          </a:p>
          <a:p>
            <a:r>
              <a:rPr lang="en-US" dirty="0"/>
              <a:t>91 subjects</a:t>
            </a:r>
          </a:p>
          <a:p>
            <a:pPr lvl="1"/>
            <a:r>
              <a:rPr lang="en-US" dirty="0"/>
              <a:t>40 without LBP</a:t>
            </a:r>
          </a:p>
          <a:p>
            <a:pPr lvl="1"/>
            <a:r>
              <a:rPr lang="en-US" dirty="0"/>
              <a:t>50 with LBP</a:t>
            </a:r>
          </a:p>
          <a:p>
            <a:r>
              <a:rPr lang="en-US" dirty="0"/>
              <a:t>LBP group demonstrated significantly</a:t>
            </a:r>
          </a:p>
          <a:p>
            <a:pPr lvl="1"/>
            <a:r>
              <a:rPr lang="en-US" dirty="0"/>
              <a:t>Greater maximal lumbopelvic motion</a:t>
            </a:r>
          </a:p>
          <a:p>
            <a:pPr lvl="1"/>
            <a:r>
              <a:rPr lang="en-US" dirty="0"/>
              <a:t>Earlier lumbopelvic rotation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10446" y="6085933"/>
            <a:ext cx="78040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Clin</a:t>
            </a:r>
            <a:r>
              <a:rPr lang="en-US" sz="1100" dirty="0"/>
              <a:t> </a:t>
            </a:r>
            <a:r>
              <a:rPr lang="en-US" sz="1100" dirty="0" err="1"/>
              <a:t>Biomech</a:t>
            </a:r>
            <a:r>
              <a:rPr lang="en-US" sz="1100" dirty="0"/>
              <a:t>. 2009 Jan;24(1):7-12. </a:t>
            </a:r>
            <a:r>
              <a:rPr lang="en-US" sz="1100" dirty="0" err="1"/>
              <a:t>doi</a:t>
            </a:r>
            <a:r>
              <a:rPr lang="en-US" sz="1100" dirty="0"/>
              <a:t>: 10.1016/j.clinbiomech.2008.09.008. </a:t>
            </a:r>
            <a:r>
              <a:rPr lang="en-US" sz="1100" dirty="0" err="1"/>
              <a:t>Epub</a:t>
            </a:r>
            <a:r>
              <a:rPr lang="en-US" sz="1100" dirty="0"/>
              <a:t> 2008 Nov 5.Differences in lumbopelvic motion between people with and people without low back pain during two lower limb movement tests. </a:t>
            </a:r>
            <a:r>
              <a:rPr lang="en-US" sz="1100" dirty="0" err="1"/>
              <a:t>Scholtes</a:t>
            </a:r>
            <a:r>
              <a:rPr lang="en-US" sz="1100" dirty="0"/>
              <a:t> SA, </a:t>
            </a:r>
            <a:r>
              <a:rPr lang="en-US" sz="1100" dirty="0" err="1"/>
              <a:t>Gombatto</a:t>
            </a:r>
            <a:r>
              <a:rPr lang="en-US" sz="1100" dirty="0"/>
              <a:t> SP, Van </a:t>
            </a:r>
            <a:r>
              <a:rPr lang="en-US" sz="1100" dirty="0" err="1"/>
              <a:t>Dillen</a:t>
            </a:r>
            <a:r>
              <a:rPr lang="en-US" sz="1100" dirty="0"/>
              <a:t> LR.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0" y="1712494"/>
            <a:ext cx="3433113" cy="497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62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850266"/>
          </a:xfrm>
        </p:spPr>
        <p:txBody>
          <a:bodyPr/>
          <a:lstStyle/>
          <a:p>
            <a:r>
              <a:rPr lang="en-US" dirty="0"/>
              <a:t>Early </a:t>
            </a:r>
            <a:r>
              <a:rPr lang="en-US" dirty="0" err="1"/>
              <a:t>Lumbopelvic</a:t>
            </a:r>
            <a:r>
              <a:rPr lang="en-US" dirty="0"/>
              <a:t> Motion</a:t>
            </a:r>
          </a:p>
        </p:txBody>
      </p:sp>
      <p:pic>
        <p:nvPicPr>
          <p:cNvPr id="3" name="LPM 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13.41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405" y="353522"/>
            <a:ext cx="10884658" cy="61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The Hip-Spine Connection</a:t>
            </a:r>
            <a:br>
              <a:rPr lang="en-US" sz="4000" dirty="0"/>
            </a:br>
            <a:r>
              <a:rPr lang="en-US" sz="4000" dirty="0"/>
              <a:t>	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379530"/>
            <a:ext cx="9137226" cy="447847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en-US" sz="2400" dirty="0"/>
              <a:t>Presentation of intra-articular hip pain</a:t>
            </a:r>
          </a:p>
          <a:p>
            <a:pPr>
              <a:spcBef>
                <a:spcPts val="1800"/>
              </a:spcBef>
            </a:pPr>
            <a:r>
              <a:rPr lang="en-US" dirty="0" err="1"/>
              <a:t>Femoroacetabular</a:t>
            </a:r>
            <a:r>
              <a:rPr lang="en-US" dirty="0"/>
              <a:t> Impingement</a:t>
            </a:r>
          </a:p>
          <a:p>
            <a:pPr>
              <a:spcBef>
                <a:spcPts val="1800"/>
              </a:spcBef>
            </a:pPr>
            <a:r>
              <a:rPr lang="en-US" dirty="0"/>
              <a:t>High yield exam maneuvers for hip-spine syndrome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Origins of “hip-spine syndrome”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Literature on hip-spine syndrome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Lumbopelvic motion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A deeper connection – chronic pain, core and pelvic stability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Literature on FAI and low back pain</a:t>
            </a:r>
          </a:p>
          <a:p>
            <a:pPr>
              <a:spcBef>
                <a:spcPts val="1800"/>
              </a:spcBef>
            </a:pPr>
            <a:r>
              <a:rPr lang="en-US" dirty="0"/>
              <a:t>Imaging FAI</a:t>
            </a:r>
            <a:endParaRPr lang="en-US" sz="24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71314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Lumbopelvic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75688"/>
            <a:ext cx="4873460" cy="341715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When patients are taught to modify early and increased lumbopelvic motion LBP symptoms decrease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135" y="5230847"/>
            <a:ext cx="111821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Van </a:t>
            </a:r>
            <a:r>
              <a:rPr lang="en-US" sz="1100" dirty="0" err="1"/>
              <a:t>Dillen</a:t>
            </a:r>
            <a:r>
              <a:rPr lang="en-US" sz="1100" dirty="0"/>
              <a:t> LR, </a:t>
            </a:r>
            <a:r>
              <a:rPr lang="en-US" sz="1100" dirty="0" err="1"/>
              <a:t>Sahrmann</a:t>
            </a:r>
            <a:r>
              <a:rPr lang="en-US" sz="1100" dirty="0"/>
              <a:t> SA, Norton BJ, Caldwell CA, McDonnell MK, Bloom NJ. Movement system impairment-based categories for low back pain: Stage 1 validation. J </a:t>
            </a:r>
            <a:r>
              <a:rPr lang="en-US" sz="1100" dirty="0" err="1"/>
              <a:t>Orthop</a:t>
            </a:r>
            <a:r>
              <a:rPr lang="en-US" sz="1100" dirty="0"/>
              <a:t> Sports </a:t>
            </a:r>
            <a:r>
              <a:rPr lang="en-US" sz="1100" dirty="0" err="1"/>
              <a:t>Phys</a:t>
            </a:r>
            <a:r>
              <a:rPr lang="en-US" sz="1100" dirty="0"/>
              <a:t> </a:t>
            </a:r>
            <a:r>
              <a:rPr lang="en-US" sz="1100" dirty="0" err="1"/>
              <a:t>Ther</a:t>
            </a:r>
            <a:r>
              <a:rPr lang="en-US" sz="1100" dirty="0"/>
              <a:t> 2003b; 33:126–142</a:t>
            </a:r>
          </a:p>
          <a:p>
            <a:endParaRPr lang="en-US" sz="1100" dirty="0"/>
          </a:p>
          <a:p>
            <a:r>
              <a:rPr lang="en-US" sz="1100" dirty="0"/>
              <a:t>Van </a:t>
            </a:r>
            <a:r>
              <a:rPr lang="en-US" sz="1100" dirty="0" err="1"/>
              <a:t>Dillen</a:t>
            </a:r>
            <a:r>
              <a:rPr lang="en-US" sz="1100" dirty="0"/>
              <a:t> LR, </a:t>
            </a:r>
            <a:r>
              <a:rPr lang="en-US" sz="1100" dirty="0" err="1"/>
              <a:t>Maluf</a:t>
            </a:r>
            <a:r>
              <a:rPr lang="en-US" sz="1100" dirty="0"/>
              <a:t> KS, </a:t>
            </a:r>
            <a:r>
              <a:rPr lang="en-US" sz="1100" dirty="0" err="1"/>
              <a:t>Sahrmann</a:t>
            </a:r>
            <a:r>
              <a:rPr lang="en-US" sz="1100" dirty="0"/>
              <a:t> SA. Further examination of modifying patient-preferred movement and alignment strategies in patients with low back pain during symptomatic tests. Man </a:t>
            </a:r>
            <a:r>
              <a:rPr lang="en-US" sz="1100" dirty="0" err="1"/>
              <a:t>Ther</a:t>
            </a:r>
            <a:r>
              <a:rPr lang="en-US" sz="1100" dirty="0"/>
              <a:t> 2007b; 88:351–361.</a:t>
            </a:r>
          </a:p>
          <a:p>
            <a:endParaRPr lang="en-US" sz="1100" dirty="0"/>
          </a:p>
          <a:p>
            <a:r>
              <a:rPr lang="en-US" sz="1100" dirty="0" err="1"/>
              <a:t>Clin</a:t>
            </a:r>
            <a:r>
              <a:rPr lang="en-US" sz="1100" dirty="0"/>
              <a:t> </a:t>
            </a:r>
            <a:r>
              <a:rPr lang="en-US" sz="1100" dirty="0" err="1"/>
              <a:t>Biomech</a:t>
            </a:r>
            <a:r>
              <a:rPr lang="en-US" sz="1100" dirty="0"/>
              <a:t> (Bristol, Avon). 2009 Jan;24(1):7-12. </a:t>
            </a:r>
            <a:r>
              <a:rPr lang="en-US" sz="1100" dirty="0" err="1"/>
              <a:t>doi</a:t>
            </a:r>
            <a:r>
              <a:rPr lang="en-US" sz="1100" dirty="0"/>
              <a:t>: 10.1016/j.clinbiomech.2008.09.008. </a:t>
            </a:r>
            <a:r>
              <a:rPr lang="en-US" sz="1100" dirty="0" err="1"/>
              <a:t>Epub</a:t>
            </a:r>
            <a:r>
              <a:rPr lang="en-US" sz="1100" dirty="0"/>
              <a:t> 2008 Nov 5.Differences in lumbopelvic motion between people with and people without low back pain during two lower limb movement tests. </a:t>
            </a:r>
            <a:r>
              <a:rPr lang="en-US" sz="1100" dirty="0" err="1"/>
              <a:t>Scholtes</a:t>
            </a:r>
            <a:r>
              <a:rPr lang="en-US" sz="1100" dirty="0"/>
              <a:t> SA, </a:t>
            </a:r>
            <a:r>
              <a:rPr lang="en-US" sz="1100" dirty="0" err="1"/>
              <a:t>Gombatto</a:t>
            </a:r>
            <a:r>
              <a:rPr lang="en-US" sz="1100" dirty="0"/>
              <a:t> SP, Van </a:t>
            </a:r>
            <a:r>
              <a:rPr lang="en-US" sz="1100" dirty="0" err="1"/>
              <a:t>Dillen</a:t>
            </a:r>
            <a:r>
              <a:rPr lang="en-US" sz="1100" dirty="0"/>
              <a:t> LR.</a:t>
            </a:r>
          </a:p>
          <a:p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2723" r="15164" b="12535"/>
          <a:stretch/>
        </p:blipFill>
        <p:spPr>
          <a:xfrm>
            <a:off x="6481016" y="862782"/>
            <a:ext cx="4812652" cy="42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73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Lumbopelvic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078410"/>
            <a:ext cx="4873460" cy="388077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Early </a:t>
            </a:r>
            <a:r>
              <a:rPr lang="en-US" sz="2800" dirty="0" err="1"/>
              <a:t>lumbopelvic</a:t>
            </a:r>
            <a:r>
              <a:rPr lang="en-US" sz="2800" dirty="0"/>
              <a:t> motion</a:t>
            </a:r>
          </a:p>
          <a:p>
            <a:pPr lvl="1"/>
            <a:r>
              <a:rPr lang="en-US" dirty="0"/>
              <a:t>With normal HIP ROM</a:t>
            </a:r>
          </a:p>
          <a:p>
            <a:pPr lvl="2"/>
            <a:r>
              <a:rPr lang="en-US" dirty="0"/>
              <a:t>Movement system impairment syndrome</a:t>
            </a:r>
          </a:p>
          <a:p>
            <a:pPr lvl="1"/>
            <a:r>
              <a:rPr lang="en-US" dirty="0"/>
              <a:t>With limited Hip ROM</a:t>
            </a:r>
          </a:p>
          <a:p>
            <a:pPr lvl="2"/>
            <a:r>
              <a:rPr lang="en-US" dirty="0"/>
              <a:t>Early LPM is secondary to the hip abnormality</a:t>
            </a:r>
          </a:p>
          <a:p>
            <a:pPr lvl="1"/>
            <a:r>
              <a:rPr lang="en-US" dirty="0"/>
              <a:t>Mixed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CF763-3614-441A-84C9-2D9AB6265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2723" r="15164" b="12535"/>
          <a:stretch/>
        </p:blipFill>
        <p:spPr>
          <a:xfrm>
            <a:off x="6481016" y="862782"/>
            <a:ext cx="4812652" cy="42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055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3998052" cy="3660878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dirty="0"/>
              <a:t>Referral Patterns from </a:t>
            </a:r>
            <a:r>
              <a:rPr lang="en-US" dirty="0" err="1"/>
              <a:t>inta</a:t>
            </a:r>
            <a:r>
              <a:rPr lang="en-US" dirty="0"/>
              <a:t>-articular hip pain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7217E7-4F03-44CE-AAF7-5B9F11F31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105" y="1064609"/>
            <a:ext cx="5211694" cy="53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46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274889" cy="3660878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dirty="0"/>
              <a:t>Referral Patterns from lumbar facet pain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505F6-0C7C-41E4-8187-AB7BC7B5F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6" t="24568" r="58485" b="16128"/>
          <a:stretch/>
        </p:blipFill>
        <p:spPr>
          <a:xfrm>
            <a:off x="5818909" y="2159769"/>
            <a:ext cx="5929745" cy="3811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D64A6C-07E2-491F-8954-A5A81B0FD40B}"/>
              </a:ext>
            </a:extLst>
          </p:cNvPr>
          <p:cNvSpPr txBox="1"/>
          <p:nvPr/>
        </p:nvSpPr>
        <p:spPr>
          <a:xfrm>
            <a:off x="680321" y="6109762"/>
            <a:ext cx="111821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Windsor RE, King FJ, Roman SJ, Tata NS, Cone-Sullivan LA, </a:t>
            </a:r>
            <a:r>
              <a:rPr lang="en-US" sz="1100" dirty="0" err="1"/>
              <a:t>Thampi</a:t>
            </a:r>
            <a:r>
              <a:rPr lang="en-US" sz="1100" dirty="0"/>
              <a:t> S, </a:t>
            </a:r>
            <a:r>
              <a:rPr lang="en-US" sz="1100" dirty="0" err="1"/>
              <a:t>Acebey</a:t>
            </a:r>
            <a:r>
              <a:rPr lang="en-US" sz="1100" dirty="0"/>
              <a:t> M, </a:t>
            </a:r>
            <a:r>
              <a:rPr lang="en-US" sz="1100" dirty="0" err="1"/>
              <a:t>Gilhool</a:t>
            </a:r>
            <a:r>
              <a:rPr lang="en-US" sz="1100" dirty="0"/>
              <a:t> JJ, Rao R, Sugar R. Electrical stimulation induced lumbar medial branch referral patterns. Pain Physician. 2002 Oct 1;5(4):347-53.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Mooney V, Robertson J. The facet syndrome. Clinical </a:t>
            </a:r>
            <a:r>
              <a:rPr lang="en-US" sz="1100" dirty="0" err="1"/>
              <a:t>orthopaedics</a:t>
            </a:r>
            <a:r>
              <a:rPr lang="en-US" sz="1100" dirty="0"/>
              <a:t> and related research. 1976 Mar 1(115):149-56.</a:t>
            </a:r>
          </a:p>
        </p:txBody>
      </p:sp>
    </p:spTree>
    <p:extLst>
      <p:ext uri="{BB962C8B-B14F-4D97-AF65-F5344CB8AC3E}">
        <p14:creationId xmlns:p14="http://schemas.microsoft.com/office/powerpoint/2010/main" val="2875059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539342" cy="3660878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dirty="0"/>
              <a:t>Pain referral patterns from responders to dual intraarticular SIJ injections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76943-EBD9-418C-B388-19B4CABACC19}"/>
              </a:ext>
            </a:extLst>
          </p:cNvPr>
          <p:cNvSpPr txBox="1"/>
          <p:nvPr/>
        </p:nvSpPr>
        <p:spPr>
          <a:xfrm>
            <a:off x="155171" y="6400124"/>
            <a:ext cx="11678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van der </a:t>
            </a:r>
            <a:r>
              <a:rPr lang="en-US" sz="1100" dirty="0" err="1"/>
              <a:t>Wurff</a:t>
            </a:r>
            <a:r>
              <a:rPr lang="en-US" sz="1100" dirty="0"/>
              <a:t> P, </a:t>
            </a:r>
            <a:r>
              <a:rPr lang="en-US" sz="1100" dirty="0" err="1"/>
              <a:t>Buijs</a:t>
            </a:r>
            <a:r>
              <a:rPr lang="en-US" sz="1100" dirty="0"/>
              <a:t> EJ, Groen GJ. Intensity mapping of pain referral areas in sacroiliac joint pain patients. Journal of manipulative and physiological therapeutics. 2006 Mar 1;29(3):190-5.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DE5D6-B8F5-40AD-BDCB-93850632E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5" r="53889" b="8379"/>
          <a:stretch/>
        </p:blipFill>
        <p:spPr>
          <a:xfrm>
            <a:off x="5834743" y="839345"/>
            <a:ext cx="3097763" cy="5469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B3E4FB-6309-435C-983E-CF853C744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48000" contrast="63000"/>
          </a:blip>
          <a:srcRect t="9335" r="55381" b="10983"/>
          <a:stretch/>
        </p:blipFill>
        <p:spPr>
          <a:xfrm>
            <a:off x="9008688" y="841865"/>
            <a:ext cx="3097763" cy="54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69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539342" cy="3660878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dirty="0"/>
              <a:t>Pain referral patterns from noxious stimulation of interspinous ligament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76943-EBD9-418C-B388-19B4CABACC19}"/>
              </a:ext>
            </a:extLst>
          </p:cNvPr>
          <p:cNvSpPr txBox="1"/>
          <p:nvPr/>
        </p:nvSpPr>
        <p:spPr>
          <a:xfrm>
            <a:off x="155171" y="6400124"/>
            <a:ext cx="11678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Kellgren</a:t>
            </a:r>
            <a:r>
              <a:rPr lang="en-US" sz="1100" dirty="0"/>
              <a:t> JH. On the distribution of pain arising from deep somatic structures with charts of segmental pain areas. Clin Sci 1939;4:35–46.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71E0F-9567-4DE6-BD64-8BB4C22D7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45547"/>
            <a:ext cx="5764018" cy="379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71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3866534" cy="3318936"/>
          </a:xfrm>
        </p:spPr>
        <p:txBody>
          <a:bodyPr>
            <a:normAutofit/>
          </a:bodyPr>
          <a:lstStyle/>
          <a:p>
            <a:r>
              <a:rPr lang="en-US" dirty="0"/>
              <a:t>Why? Like any pain referral phenomenon, input into the dorsal columns of the spinal cord via primary afferent neurons converge onto second order neurons at this segment.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451" t="28602" r="32016" b="12689"/>
          <a:stretch/>
        </p:blipFill>
        <p:spPr>
          <a:xfrm>
            <a:off x="5228302" y="2116394"/>
            <a:ext cx="6282813" cy="4026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6791" y="6240266"/>
            <a:ext cx="8583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Tony </a:t>
            </a:r>
            <a:r>
              <a:rPr lang="en-US" dirty="0" err="1"/>
              <a:t>Yaksh</a:t>
            </a:r>
            <a:r>
              <a:rPr lang="en-US" dirty="0"/>
              <a:t> PhD, University of Wisconsin Comprehensive Review of Pain Medicine</a:t>
            </a:r>
          </a:p>
        </p:txBody>
      </p:sp>
    </p:spTree>
    <p:extLst>
      <p:ext uri="{BB962C8B-B14F-4D97-AF65-F5344CB8AC3E}">
        <p14:creationId xmlns:p14="http://schemas.microsoft.com/office/powerpoint/2010/main" val="2535457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3866534" cy="3318936"/>
          </a:xfrm>
        </p:spPr>
        <p:txBody>
          <a:bodyPr>
            <a:normAutofit/>
          </a:bodyPr>
          <a:lstStyle/>
          <a:p>
            <a:r>
              <a:rPr lang="en-US" dirty="0"/>
              <a:t>Why? Like any pain referral phenomenon, input into the dorsal columns of the spinal cord via primary afferent neurons converge onto second order neurons at this segment.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2917" y="6413637"/>
            <a:ext cx="858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practicalpainmanagement.com</a:t>
            </a:r>
          </a:p>
        </p:txBody>
      </p:sp>
      <p:pic>
        <p:nvPicPr>
          <p:cNvPr id="1026" name="Picture 2" descr="https://www.practicalpainmanagement.com/sites/default/files/imagecache/lightbox-large/import_files/html/P0311F01/fig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57" y="2106147"/>
            <a:ext cx="5668908" cy="41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79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7788" y="2116393"/>
            <a:ext cx="4913811" cy="3988379"/>
          </a:xfrm>
        </p:spPr>
        <p:txBody>
          <a:bodyPr>
            <a:normAutofit/>
          </a:bodyPr>
          <a:lstStyle/>
          <a:p>
            <a:r>
              <a:rPr lang="en-US" dirty="0"/>
              <a:t>A severe amount of sensory input can release a large number of excitatory </a:t>
            </a:r>
            <a:r>
              <a:rPr lang="en-US" dirty="0" err="1"/>
              <a:t>neurotrasmitters</a:t>
            </a:r>
            <a:r>
              <a:rPr lang="en-US" dirty="0"/>
              <a:t> to the dorsal column which can theoretically overflow to adjacent segments</a:t>
            </a:r>
          </a:p>
          <a:p>
            <a:r>
              <a:rPr lang="en-US" dirty="0"/>
              <a:t>Latent interneuron activation generate excitatory neurotransmitters</a:t>
            </a:r>
          </a:p>
          <a:p>
            <a:r>
              <a:rPr lang="en-US" dirty="0"/>
              <a:t>Glial cell activation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2917" y="6413637"/>
            <a:ext cx="858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practicalpainmanagement.com</a:t>
            </a:r>
          </a:p>
        </p:txBody>
      </p:sp>
      <p:pic>
        <p:nvPicPr>
          <p:cNvPr id="7" name="Picture 2" descr="https://www.practicalpainmanagement.com/sites/default/files/imagecache/lightbox-large/import_files/html/P0311F01/figure1.jpg">
            <a:extLst>
              <a:ext uri="{FF2B5EF4-FFF2-40B4-BE49-F238E27FC236}">
                <a16:creationId xmlns:a16="http://schemas.microsoft.com/office/drawing/2014/main" id="{0CE99097-12F3-4B7F-8290-8C459725B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57" y="2106147"/>
            <a:ext cx="5668908" cy="41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thumbs.dreamstime.com/z/overflow-109827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r="11672"/>
          <a:stretch/>
        </p:blipFill>
        <p:spPr bwMode="auto">
          <a:xfrm>
            <a:off x="5434781" y="2116393"/>
            <a:ext cx="2405296" cy="394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594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7788" y="2116393"/>
            <a:ext cx="4913811" cy="3988379"/>
          </a:xfrm>
        </p:spPr>
        <p:txBody>
          <a:bodyPr>
            <a:normAutofit/>
          </a:bodyPr>
          <a:lstStyle/>
          <a:p>
            <a:r>
              <a:rPr lang="en-US" dirty="0"/>
              <a:t>A severe amount of sensory input can release a large number of excitatory </a:t>
            </a:r>
            <a:r>
              <a:rPr lang="en-US" dirty="0" err="1"/>
              <a:t>neurotrasmitters</a:t>
            </a:r>
            <a:r>
              <a:rPr lang="en-US" dirty="0"/>
              <a:t> to the dorsal column which can theoretically overflow to adjacent segments</a:t>
            </a:r>
          </a:p>
          <a:p>
            <a:r>
              <a:rPr lang="en-US" dirty="0"/>
              <a:t>Latent interneuron activation generate excitatory neurotransmitters</a:t>
            </a:r>
          </a:p>
          <a:p>
            <a:r>
              <a:rPr lang="en-US" dirty="0"/>
              <a:t>Glial cell activation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2917" y="6413637"/>
            <a:ext cx="858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practicalpainmanagement.com</a:t>
            </a:r>
          </a:p>
        </p:txBody>
      </p:sp>
      <p:pic>
        <p:nvPicPr>
          <p:cNvPr id="7" name="Picture 2" descr="https://www.practicalpainmanagement.com/sites/default/files/imagecache/lightbox-large/import_files/html/P0311F01/figure1.jpg">
            <a:extLst>
              <a:ext uri="{FF2B5EF4-FFF2-40B4-BE49-F238E27FC236}">
                <a16:creationId xmlns:a16="http://schemas.microsoft.com/office/drawing/2014/main" id="{0CE99097-12F3-4B7F-8290-8C459725B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57" y="2106147"/>
            <a:ext cx="5668908" cy="41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thumbs.dreamstime.com/z/overflow-109827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r="11672"/>
          <a:stretch/>
        </p:blipFill>
        <p:spPr bwMode="auto">
          <a:xfrm>
            <a:off x="5434781" y="2116393"/>
            <a:ext cx="2405296" cy="394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conus medullaris filum terminale">
            <a:extLst>
              <a:ext uri="{FF2B5EF4-FFF2-40B4-BE49-F238E27FC236}">
                <a16:creationId xmlns:a16="http://schemas.microsoft.com/office/drawing/2014/main" id="{F18F3158-0AD1-4D00-996B-C16F826F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52" y="0"/>
            <a:ext cx="2828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24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Intra-articular Hip Pain</a:t>
            </a:r>
            <a:br>
              <a:rPr lang="en-US" dirty="0"/>
            </a:br>
            <a:r>
              <a:rPr lang="en-US" dirty="0"/>
              <a:t>	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1723" cy="3880773"/>
          </a:xfrm>
        </p:spPr>
        <p:txBody>
          <a:bodyPr>
            <a:normAutofit/>
          </a:bodyPr>
          <a:lstStyle/>
          <a:p>
            <a:r>
              <a:rPr lang="en-US" dirty="0"/>
              <a:t>51 consecutive patients</a:t>
            </a:r>
          </a:p>
          <a:p>
            <a:pPr lvl="1"/>
            <a:r>
              <a:rPr lang="en-US" dirty="0"/>
              <a:t>Evidence of hip pathology on plain </a:t>
            </a:r>
            <a:r>
              <a:rPr lang="en-US" dirty="0" err="1"/>
              <a:t>Xray</a:t>
            </a:r>
            <a:r>
              <a:rPr lang="en-US" dirty="0"/>
              <a:t> or MRI</a:t>
            </a:r>
          </a:p>
          <a:p>
            <a:pPr lvl="1"/>
            <a:r>
              <a:rPr lang="en-US" dirty="0"/>
              <a:t>At least 90% pain reduction 30 min </a:t>
            </a:r>
            <a:r>
              <a:rPr lang="en-US" dirty="0" err="1"/>
              <a:t>Dx</a:t>
            </a:r>
            <a:r>
              <a:rPr lang="en-US" dirty="0"/>
              <a:t> hip injection</a:t>
            </a:r>
          </a:p>
          <a:p>
            <a:r>
              <a:rPr lang="en-US" dirty="0"/>
              <a:t>Pre procedure pain drawing completed</a:t>
            </a:r>
          </a:p>
          <a:p>
            <a:pPr lvl="1"/>
            <a:r>
              <a:rPr lang="en-US" dirty="0"/>
              <a:t>A composite made from all areas of pain noted</a:t>
            </a:r>
          </a:p>
          <a:p>
            <a:pPr lvl="1"/>
            <a:r>
              <a:rPr lang="en-US" dirty="0"/>
              <a:t>Areas of pain divided into categorical region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Pain Med. 2008 Jan-Feb;9(1):22-5. Hip joint pain referral patterns: a descriptive study. </a:t>
            </a:r>
            <a:r>
              <a:rPr lang="en-US" sz="1100" dirty="0" err="1"/>
              <a:t>Lesher</a:t>
            </a:r>
            <a:r>
              <a:rPr lang="en-US" sz="1100" dirty="0"/>
              <a:t> JM, </a:t>
            </a:r>
            <a:r>
              <a:rPr lang="en-US" sz="1100" dirty="0" err="1"/>
              <a:t>Dreyfuss</a:t>
            </a:r>
            <a:r>
              <a:rPr lang="en-US" sz="1100" dirty="0"/>
              <a:t> P, Hager N, Kaplan M, Furman M.</a:t>
            </a:r>
          </a:p>
        </p:txBody>
      </p:sp>
    </p:spTree>
    <p:extLst>
      <p:ext uri="{BB962C8B-B14F-4D97-AF65-F5344CB8AC3E}">
        <p14:creationId xmlns:p14="http://schemas.microsoft.com/office/powerpoint/2010/main" val="2467701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7788" y="2116393"/>
            <a:ext cx="4913811" cy="3988379"/>
          </a:xfrm>
        </p:spPr>
        <p:txBody>
          <a:bodyPr>
            <a:normAutofit/>
          </a:bodyPr>
          <a:lstStyle/>
          <a:p>
            <a:r>
              <a:rPr lang="en-US" dirty="0"/>
              <a:t>A severe amount of sensory input can release a large number of excitatory </a:t>
            </a:r>
            <a:r>
              <a:rPr lang="en-US" dirty="0" err="1"/>
              <a:t>neurotrasmitters</a:t>
            </a:r>
            <a:r>
              <a:rPr lang="en-US" dirty="0"/>
              <a:t> to the dorsal column which can theoretically overflow to adjacent segments</a:t>
            </a:r>
          </a:p>
          <a:p>
            <a:r>
              <a:rPr lang="en-US" dirty="0"/>
              <a:t>Latent interneuron activation generate excitatory neurotransmitters</a:t>
            </a:r>
          </a:p>
          <a:p>
            <a:r>
              <a:rPr lang="en-US" dirty="0"/>
              <a:t>Glial cell activation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2917" y="6413637"/>
            <a:ext cx="858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practicalpainmanagement.com</a:t>
            </a:r>
          </a:p>
        </p:txBody>
      </p:sp>
      <p:pic>
        <p:nvPicPr>
          <p:cNvPr id="7" name="Picture 2" descr="https://www.practicalpainmanagement.com/sites/default/files/imagecache/lightbox-large/import_files/html/P0311F01/figure1.jpg">
            <a:extLst>
              <a:ext uri="{FF2B5EF4-FFF2-40B4-BE49-F238E27FC236}">
                <a16:creationId xmlns:a16="http://schemas.microsoft.com/office/drawing/2014/main" id="{0CE99097-12F3-4B7F-8290-8C459725B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57" y="2106147"/>
            <a:ext cx="5668908" cy="41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thumbs.dreamstime.com/z/overflow-109827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r="11672"/>
          <a:stretch/>
        </p:blipFill>
        <p:spPr bwMode="auto">
          <a:xfrm>
            <a:off x="5434781" y="2116393"/>
            <a:ext cx="2405296" cy="394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conus medullaris filum terminale">
            <a:extLst>
              <a:ext uri="{FF2B5EF4-FFF2-40B4-BE49-F238E27FC236}">
                <a16:creationId xmlns:a16="http://schemas.microsoft.com/office/drawing/2014/main" id="{F18F3158-0AD1-4D00-996B-C16F826F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52" y="0"/>
            <a:ext cx="2828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F39912A-DE28-49BD-9936-24C8D96CD063}"/>
              </a:ext>
            </a:extLst>
          </p:cNvPr>
          <p:cNvSpPr/>
          <p:nvPr/>
        </p:nvSpPr>
        <p:spPr>
          <a:xfrm>
            <a:off x="10294182" y="3675017"/>
            <a:ext cx="356401" cy="670560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04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7788" y="2116393"/>
            <a:ext cx="4913811" cy="3988379"/>
          </a:xfrm>
        </p:spPr>
        <p:txBody>
          <a:bodyPr>
            <a:normAutofit/>
          </a:bodyPr>
          <a:lstStyle/>
          <a:p>
            <a:r>
              <a:rPr lang="en-US" dirty="0"/>
              <a:t>A severe amount of sensory input can release a large number of excitatory </a:t>
            </a:r>
            <a:r>
              <a:rPr lang="en-US" dirty="0" err="1"/>
              <a:t>neurotrasmitters</a:t>
            </a:r>
            <a:r>
              <a:rPr lang="en-US" dirty="0"/>
              <a:t> to the dorsal column which can theoretically overflow to adjacent segments</a:t>
            </a:r>
          </a:p>
          <a:p>
            <a:r>
              <a:rPr lang="en-US" dirty="0"/>
              <a:t>Latent interneuron activation generate excitatory neurotransmitters</a:t>
            </a:r>
          </a:p>
          <a:p>
            <a:r>
              <a:rPr lang="en-US" dirty="0"/>
              <a:t>Glial cell activation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5864C4-3D17-4792-85F1-827EC2D61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6" t="24568" r="58485" b="16128"/>
          <a:stretch/>
        </p:blipFill>
        <p:spPr>
          <a:xfrm>
            <a:off x="5818909" y="2159769"/>
            <a:ext cx="5929745" cy="3811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4D94D6-99EA-437C-89B1-B505C923C574}"/>
              </a:ext>
            </a:extLst>
          </p:cNvPr>
          <p:cNvSpPr txBox="1"/>
          <p:nvPr/>
        </p:nvSpPr>
        <p:spPr>
          <a:xfrm>
            <a:off x="680321" y="6109762"/>
            <a:ext cx="111821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Windsor RE, King FJ, Roman SJ, Tata NS, Cone-Sullivan LA, </a:t>
            </a:r>
            <a:r>
              <a:rPr lang="en-US" sz="1100" dirty="0" err="1"/>
              <a:t>Thampi</a:t>
            </a:r>
            <a:r>
              <a:rPr lang="en-US" sz="1100" dirty="0"/>
              <a:t> S, </a:t>
            </a:r>
            <a:r>
              <a:rPr lang="en-US" sz="1100" dirty="0" err="1"/>
              <a:t>Acebey</a:t>
            </a:r>
            <a:r>
              <a:rPr lang="en-US" sz="1100" dirty="0"/>
              <a:t> M, </a:t>
            </a:r>
            <a:r>
              <a:rPr lang="en-US" sz="1100" dirty="0" err="1"/>
              <a:t>Gilhool</a:t>
            </a:r>
            <a:r>
              <a:rPr lang="en-US" sz="1100" dirty="0"/>
              <a:t> JJ, Rao R, Sugar R. Electrical stimulation induced lumbar medial branch referral patterns. Pain Physician. 2002 Oct 1;5(4):347-53.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Mooney V, Robertson J. The facet syndrome. Clinical </a:t>
            </a:r>
            <a:r>
              <a:rPr lang="en-US" sz="1100" dirty="0" err="1"/>
              <a:t>orthopaedics</a:t>
            </a:r>
            <a:r>
              <a:rPr lang="en-US" sz="1100" dirty="0"/>
              <a:t> and related research. 1976 Mar 1(115):149-56.</a:t>
            </a:r>
          </a:p>
        </p:txBody>
      </p:sp>
    </p:spTree>
    <p:extLst>
      <p:ext uri="{BB962C8B-B14F-4D97-AF65-F5344CB8AC3E}">
        <p14:creationId xmlns:p14="http://schemas.microsoft.com/office/powerpoint/2010/main" val="2827800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6903" y="2329181"/>
            <a:ext cx="4663439" cy="4149996"/>
          </a:xfrm>
        </p:spPr>
        <p:txBody>
          <a:bodyPr>
            <a:normAutofit/>
          </a:bodyPr>
          <a:lstStyle/>
          <a:p>
            <a:r>
              <a:rPr lang="en-US" dirty="0"/>
              <a:t>How does this affect core and lower extremity muscle control and pelvic stability?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EF954-28CF-42A2-9ED8-EADD4554BE5B}"/>
              </a:ext>
            </a:extLst>
          </p:cNvPr>
          <p:cNvSpPr txBox="1"/>
          <p:nvPr/>
        </p:nvSpPr>
        <p:spPr>
          <a:xfrm>
            <a:off x="2262051" y="6451826"/>
            <a:ext cx="858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Netter’s Anatomy</a:t>
            </a:r>
          </a:p>
        </p:txBody>
      </p:sp>
      <p:pic>
        <p:nvPicPr>
          <p:cNvPr id="1028" name="Picture 4" descr="Image result for piriformis netter">
            <a:extLst>
              <a:ext uri="{FF2B5EF4-FFF2-40B4-BE49-F238E27FC236}">
                <a16:creationId xmlns:a16="http://schemas.microsoft.com/office/drawing/2014/main" id="{B109BA99-513C-444C-87CD-345BA0C0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63" y="1551111"/>
            <a:ext cx="6994934" cy="527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6267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6903" y="2329181"/>
            <a:ext cx="4663439" cy="4149996"/>
          </a:xfrm>
        </p:spPr>
        <p:txBody>
          <a:bodyPr>
            <a:normAutofit/>
          </a:bodyPr>
          <a:lstStyle/>
          <a:p>
            <a:r>
              <a:rPr lang="en-US" dirty="0"/>
              <a:t>How does this affect core and lower extremity muscle control and pelvic stability?</a:t>
            </a:r>
          </a:p>
          <a:p>
            <a:r>
              <a:rPr lang="en-US" dirty="0"/>
              <a:t>This is part of the loop that these muscle groups rely upon for proper function –</a:t>
            </a:r>
            <a:r>
              <a:rPr lang="en-US" b="1" dirty="0"/>
              <a:t>proprioception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19781776-F1A3-491C-8CC6-D97C230FE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8"/>
          <a:stretch/>
        </p:blipFill>
        <p:spPr bwMode="auto">
          <a:xfrm>
            <a:off x="5064926" y="1834167"/>
            <a:ext cx="6870171" cy="444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EF954-28CF-42A2-9ED8-EADD4554BE5B}"/>
              </a:ext>
            </a:extLst>
          </p:cNvPr>
          <p:cNvSpPr txBox="1"/>
          <p:nvPr/>
        </p:nvSpPr>
        <p:spPr>
          <a:xfrm>
            <a:off x="3052917" y="6413637"/>
            <a:ext cx="858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Pearson Education Inc,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2032154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6903" y="2329181"/>
            <a:ext cx="4663439" cy="4149996"/>
          </a:xfrm>
        </p:spPr>
        <p:txBody>
          <a:bodyPr>
            <a:normAutofit/>
          </a:bodyPr>
          <a:lstStyle/>
          <a:p>
            <a:r>
              <a:rPr lang="en-US" dirty="0"/>
              <a:t>How does this affect core and lower extremity muscle control and pelvic stability?</a:t>
            </a:r>
          </a:p>
          <a:p>
            <a:r>
              <a:rPr lang="en-US" dirty="0"/>
              <a:t>This is part of the loop that these muscle groups rely upon for proper function –</a:t>
            </a:r>
            <a:r>
              <a:rPr lang="en-US" b="1" dirty="0"/>
              <a:t>proprioception</a:t>
            </a:r>
          </a:p>
          <a:p>
            <a:r>
              <a:rPr lang="en-US" dirty="0"/>
              <a:t>There is a lot of fine tune work involved in pelvic stability</a:t>
            </a:r>
          </a:p>
        </p:txBody>
      </p:sp>
      <p:pic>
        <p:nvPicPr>
          <p:cNvPr id="7170" name="Picture 2" descr="Image result for gluteal proprioception">
            <a:extLst>
              <a:ext uri="{FF2B5EF4-FFF2-40B4-BE49-F238E27FC236}">
                <a16:creationId xmlns:a16="http://schemas.microsoft.com/office/drawing/2014/main" id="{33A88C74-3DF6-4BE6-8586-1E7DD4299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/>
          <a:stretch/>
        </p:blipFill>
        <p:spPr bwMode="auto">
          <a:xfrm>
            <a:off x="4920342" y="1793965"/>
            <a:ext cx="7131184" cy="4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DAACAE-E6A5-4417-8556-54F6AF38F143}"/>
              </a:ext>
            </a:extLst>
          </p:cNvPr>
          <p:cNvSpPr/>
          <p:nvPr/>
        </p:nvSpPr>
        <p:spPr>
          <a:xfrm>
            <a:off x="6174377" y="1793966"/>
            <a:ext cx="1358537" cy="2438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63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atic.propublica.org/assets/article/20160713-limb-graphic-homunculus-b.jpg">
            <a:extLst>
              <a:ext uri="{FF2B5EF4-FFF2-40B4-BE49-F238E27FC236}">
                <a16:creationId xmlns:a16="http://schemas.microsoft.com/office/drawing/2014/main" id="{B8D6FCB4-E57D-42E8-8E79-E23CD5D19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r="2401"/>
          <a:stretch/>
        </p:blipFill>
        <p:spPr bwMode="auto">
          <a:xfrm>
            <a:off x="2378346" y="2569864"/>
            <a:ext cx="8017447" cy="44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connection?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78346" y="2039469"/>
            <a:ext cx="4663439" cy="4528819"/>
          </a:xfrm>
        </p:spPr>
        <p:txBody>
          <a:bodyPr>
            <a:normAutofit/>
          </a:bodyPr>
          <a:lstStyle/>
          <a:p>
            <a:r>
              <a:rPr lang="en-US" b="1" u="sng" dirty="0"/>
              <a:t>Poor Cortical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700873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819B-636B-45BB-94B1-6A251E3A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7" y="753228"/>
            <a:ext cx="4607438" cy="1080938"/>
          </a:xfrm>
        </p:spPr>
        <p:txBody>
          <a:bodyPr>
            <a:normAutofit/>
          </a:bodyPr>
          <a:lstStyle/>
          <a:p>
            <a:r>
              <a:rPr lang="en-US" sz="2800" dirty="0"/>
              <a:t>Assess Pelvic Stability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5062-39BF-4BE8-8A2B-1C2039F46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461" y="609600"/>
            <a:ext cx="4807910" cy="55324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500" dirty="0"/>
              <a:t>Stand behind patient:</a:t>
            </a:r>
          </a:p>
          <a:p>
            <a:endParaRPr lang="en-US" sz="3200" dirty="0"/>
          </a:p>
          <a:p>
            <a:r>
              <a:rPr lang="en-US" sz="3000" dirty="0"/>
              <a:t>“stand on one leg”</a:t>
            </a:r>
          </a:p>
          <a:p>
            <a:r>
              <a:rPr lang="en-US" sz="3000" dirty="0"/>
              <a:t>Assess PSIS and iliac crest motion/level </a:t>
            </a:r>
          </a:p>
          <a:p>
            <a:pPr lvl="1"/>
            <a:r>
              <a:rPr lang="en-US" sz="2600" dirty="0" err="1"/>
              <a:t>esp</a:t>
            </a:r>
            <a:r>
              <a:rPr lang="en-US" sz="2600" dirty="0"/>
              <a:t> during the first moments of single leg stance</a:t>
            </a:r>
          </a:p>
          <a:p>
            <a:r>
              <a:rPr lang="en-US" sz="3000" dirty="0"/>
              <a:t>Visual and tactile if necessary</a:t>
            </a:r>
          </a:p>
          <a:p>
            <a:r>
              <a:rPr lang="en-US" sz="3000" dirty="0"/>
              <a:t>Uncompensated Trendelenburg – hip drop</a:t>
            </a:r>
          </a:p>
          <a:p>
            <a:r>
              <a:rPr lang="en-US" sz="3000" dirty="0"/>
              <a:t>Compensated   Trendelenburg – excessive hip hike</a:t>
            </a:r>
          </a:p>
          <a:p>
            <a:r>
              <a:rPr lang="en-US" sz="3000" dirty="0"/>
              <a:t>Rate: good, fair or poor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9" name="Picture 2" descr="Image result for trendelenburg stance">
            <a:extLst>
              <a:ext uri="{FF2B5EF4-FFF2-40B4-BE49-F238E27FC236}">
                <a16:creationId xmlns:a16="http://schemas.microsoft.com/office/drawing/2014/main" id="{221EA5F0-6DEA-48CB-A53B-0D5791A7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83" y="2170028"/>
            <a:ext cx="4040777" cy="44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291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819B-636B-45BB-94B1-6A251E3A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7" y="753228"/>
            <a:ext cx="4607438" cy="1080938"/>
          </a:xfrm>
        </p:spPr>
        <p:txBody>
          <a:bodyPr>
            <a:normAutofit/>
          </a:bodyPr>
          <a:lstStyle/>
          <a:p>
            <a:r>
              <a:rPr lang="en-US" sz="2800" dirty="0"/>
              <a:t>Assess Pelvic Stability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5062-39BF-4BE8-8A2B-1C2039F46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3524" y="609600"/>
            <a:ext cx="4543949" cy="63771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Patient in side-lying:</a:t>
            </a:r>
          </a:p>
          <a:p>
            <a:endParaRPr lang="en-US" sz="2800" dirty="0"/>
          </a:p>
          <a:p>
            <a:r>
              <a:rPr lang="en-US" sz="2600" dirty="0"/>
              <a:t>Roll 10-15° toward prone to eliminate TFL</a:t>
            </a:r>
          </a:p>
          <a:p>
            <a:pPr lvl="1"/>
            <a:r>
              <a:rPr lang="en-US" sz="2600" dirty="0"/>
              <a:t>Block them from rolling back</a:t>
            </a:r>
          </a:p>
          <a:p>
            <a:r>
              <a:rPr lang="en-US" sz="2600" dirty="0"/>
              <a:t>Assist them into position and see how they maintain</a:t>
            </a:r>
          </a:p>
          <a:p>
            <a:r>
              <a:rPr lang="en-US" sz="2600" dirty="0"/>
              <a:t>Unable to maintain position = grade 3 or less</a:t>
            </a:r>
          </a:p>
          <a:p>
            <a:r>
              <a:rPr lang="en-US" sz="2600" dirty="0"/>
              <a:t>If Grade 4</a:t>
            </a:r>
          </a:p>
          <a:p>
            <a:pPr lvl="1"/>
            <a:r>
              <a:rPr lang="en-US" sz="2600" dirty="0"/>
              <a:t>Full hand at ankle</a:t>
            </a:r>
          </a:p>
          <a:p>
            <a:pPr lvl="1"/>
            <a:r>
              <a:rPr lang="en-US" sz="2600" dirty="0"/>
              <a:t>2 fingers at ankle</a:t>
            </a:r>
          </a:p>
          <a:p>
            <a:pPr lvl="1"/>
            <a:r>
              <a:rPr lang="en-US" sz="2600" dirty="0"/>
              <a:t>2 fingers at knee</a:t>
            </a:r>
          </a:p>
          <a:p>
            <a:r>
              <a:rPr lang="en-US" sz="2600" dirty="0"/>
              <a:t>Unable to overpower with full hand at ankle =5/5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9" name="Picture 4" descr="Image result for hip abduction side lying">
            <a:extLst>
              <a:ext uri="{FF2B5EF4-FFF2-40B4-BE49-F238E27FC236}">
                <a16:creationId xmlns:a16="http://schemas.microsoft.com/office/drawing/2014/main" id="{7A7AFE02-048D-450C-8D2B-01BA71C3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66" y="2766635"/>
            <a:ext cx="5698755" cy="313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333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p abduction strength testing">
            <a:extLst>
              <a:ext uri="{FF2B5EF4-FFF2-40B4-BE49-F238E27FC236}">
                <a16:creationId xmlns:a16="http://schemas.microsoft.com/office/drawing/2014/main" id="{A7473B07-9558-4BFF-8620-F06F6F95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745"/>
            <a:ext cx="4279792" cy="27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A5787-25A2-4E3A-93CD-F4723B271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92" y="586555"/>
            <a:ext cx="9613861" cy="1080938"/>
          </a:xfrm>
        </p:spPr>
        <p:txBody>
          <a:bodyPr/>
          <a:lstStyle/>
          <a:p>
            <a:r>
              <a:rPr lang="en-US" dirty="0"/>
              <a:t>Assess Pelvic 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8DC3B-FCC5-4BCD-AF8D-355827FE4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8023" y="2354290"/>
            <a:ext cx="6461760" cy="21654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Compensated or uncompensated Trendelenburg sign with weak hip abduction in side-lying =</a:t>
            </a:r>
          </a:p>
          <a:p>
            <a:pPr lvl="1"/>
            <a:r>
              <a:rPr lang="en-US" sz="2400" b="1" dirty="0"/>
              <a:t>Weak gluteus </a:t>
            </a:r>
            <a:r>
              <a:rPr lang="en-US" sz="2400" b="1" dirty="0" err="1"/>
              <a:t>medius</a:t>
            </a:r>
            <a:r>
              <a:rPr lang="en-US" sz="2400" b="1" dirty="0"/>
              <a:t>. </a:t>
            </a:r>
          </a:p>
          <a:p>
            <a:pPr lvl="1"/>
            <a:r>
              <a:rPr lang="en-US" sz="2400" b="1" dirty="0"/>
              <a:t>Deconditioning, Radiculopathy, Tendon Tear, </a:t>
            </a:r>
            <a:r>
              <a:rPr lang="en-US" dirty="0"/>
              <a:t>plexopathy, peripheral nerve injury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26" name="Picture 2" descr="Image result for trendelenburg sign">
            <a:extLst>
              <a:ext uri="{FF2B5EF4-FFF2-40B4-BE49-F238E27FC236}">
                <a16:creationId xmlns:a16="http://schemas.microsoft.com/office/drawing/2014/main" id="{D63704B1-5081-4A0F-9295-1816729C9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7" r="30606"/>
          <a:stretch/>
        </p:blipFill>
        <p:spPr bwMode="auto">
          <a:xfrm>
            <a:off x="3149590" y="3013166"/>
            <a:ext cx="2258432" cy="38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506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p abduction strength testing">
            <a:extLst>
              <a:ext uri="{FF2B5EF4-FFF2-40B4-BE49-F238E27FC236}">
                <a16:creationId xmlns:a16="http://schemas.microsoft.com/office/drawing/2014/main" id="{A7473B07-9558-4BFF-8620-F06F6F95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745"/>
            <a:ext cx="4279792" cy="27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A5787-25A2-4E3A-93CD-F4723B271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92" y="586555"/>
            <a:ext cx="9613861" cy="1080938"/>
          </a:xfrm>
        </p:spPr>
        <p:txBody>
          <a:bodyPr/>
          <a:lstStyle/>
          <a:p>
            <a:r>
              <a:rPr lang="en-US" dirty="0"/>
              <a:t>Assess Pelvic Stability</a:t>
            </a:r>
          </a:p>
        </p:txBody>
      </p:sp>
      <p:pic>
        <p:nvPicPr>
          <p:cNvPr id="1026" name="Picture 2" descr="Image result for trendelenburg sign">
            <a:extLst>
              <a:ext uri="{FF2B5EF4-FFF2-40B4-BE49-F238E27FC236}">
                <a16:creationId xmlns:a16="http://schemas.microsoft.com/office/drawing/2014/main" id="{D63704B1-5081-4A0F-9295-1816729C9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7" r="30606"/>
          <a:stretch/>
        </p:blipFill>
        <p:spPr bwMode="auto">
          <a:xfrm>
            <a:off x="3149590" y="3013166"/>
            <a:ext cx="2258432" cy="38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5CC7C9-4A78-4611-99C4-EEB4B94378B3}"/>
              </a:ext>
            </a:extLst>
          </p:cNvPr>
          <p:cNvSpPr txBox="1">
            <a:spLocks/>
          </p:cNvSpPr>
          <p:nvPr/>
        </p:nvSpPr>
        <p:spPr>
          <a:xfrm>
            <a:off x="5408023" y="2354290"/>
            <a:ext cx="6461760" cy="43513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Compensated or uncompensated Trendelenburg sign with weak hip abduction in side-lying =</a:t>
            </a:r>
          </a:p>
          <a:p>
            <a:pPr lvl="1"/>
            <a:r>
              <a:rPr lang="en-US" sz="2400" b="1" dirty="0"/>
              <a:t>Weak gluteus </a:t>
            </a:r>
            <a:r>
              <a:rPr lang="en-US" sz="2400" b="1" dirty="0" err="1"/>
              <a:t>medius</a:t>
            </a:r>
            <a:r>
              <a:rPr lang="en-US" sz="2400" b="1" dirty="0"/>
              <a:t>. </a:t>
            </a:r>
          </a:p>
          <a:p>
            <a:pPr lvl="1"/>
            <a:r>
              <a:rPr lang="en-US" sz="2400" b="1" dirty="0"/>
              <a:t>Deconditioning, Radiculopathy, Tendon Tear, </a:t>
            </a:r>
            <a:r>
              <a:rPr lang="en-US" dirty="0"/>
              <a:t>plexopathy, peripheral nerve injury</a:t>
            </a:r>
            <a:endParaRPr lang="en-US" sz="2400" dirty="0"/>
          </a:p>
          <a:p>
            <a:r>
              <a:rPr lang="en-US" dirty="0"/>
              <a:t>Compensated or uncompensated Trendelenburg sign with strong hip abduction in side-lying =</a:t>
            </a:r>
          </a:p>
          <a:p>
            <a:pPr lvl="1"/>
            <a:r>
              <a:rPr lang="en-US" sz="2400" b="1" dirty="0"/>
              <a:t>Movement System Impairment Syndrome - </a:t>
            </a:r>
            <a:r>
              <a:rPr lang="en-US" sz="2400" dirty="0"/>
              <a:t>impaired recruitment</a:t>
            </a:r>
          </a:p>
          <a:p>
            <a:pPr lvl="1"/>
            <a:r>
              <a:rPr lang="en-US" sz="2400" b="1" dirty="0"/>
              <a:t>Pain inhibition – </a:t>
            </a:r>
            <a:r>
              <a:rPr lang="en-US" sz="2400" dirty="0"/>
              <a:t>intraarticular hip pain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2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Intra-articular Hip Pain</a:t>
            </a:r>
            <a:br>
              <a:rPr lang="en-US" dirty="0"/>
            </a:br>
            <a:r>
              <a:rPr lang="en-US" dirty="0"/>
              <a:t>	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1723" cy="3880773"/>
          </a:xfrm>
        </p:spPr>
        <p:txBody>
          <a:bodyPr>
            <a:normAutofit/>
          </a:bodyPr>
          <a:lstStyle/>
          <a:p>
            <a:r>
              <a:rPr lang="en-US" dirty="0"/>
              <a:t>51 consecutive patients</a:t>
            </a:r>
          </a:p>
          <a:p>
            <a:pPr lvl="1"/>
            <a:r>
              <a:rPr lang="en-US" dirty="0"/>
              <a:t>Evidence of hip pathology on plain </a:t>
            </a:r>
            <a:r>
              <a:rPr lang="en-US" dirty="0" err="1"/>
              <a:t>Xray</a:t>
            </a:r>
            <a:r>
              <a:rPr lang="en-US" dirty="0"/>
              <a:t> or MRI</a:t>
            </a:r>
          </a:p>
          <a:p>
            <a:pPr lvl="1"/>
            <a:r>
              <a:rPr lang="en-US" dirty="0"/>
              <a:t>At least 90% pain reduction 30 min </a:t>
            </a:r>
            <a:r>
              <a:rPr lang="en-US" dirty="0" err="1"/>
              <a:t>Dx</a:t>
            </a:r>
            <a:r>
              <a:rPr lang="en-US" dirty="0"/>
              <a:t> hip injection</a:t>
            </a:r>
          </a:p>
          <a:p>
            <a:r>
              <a:rPr lang="en-US" dirty="0"/>
              <a:t>Pre procedure pain drawing completed</a:t>
            </a:r>
          </a:p>
          <a:p>
            <a:pPr lvl="1"/>
            <a:r>
              <a:rPr lang="en-US" dirty="0"/>
              <a:t>A composite made from all areas of pain noted</a:t>
            </a:r>
          </a:p>
          <a:p>
            <a:pPr lvl="1"/>
            <a:r>
              <a:rPr lang="en-US" dirty="0"/>
              <a:t>Areas of pain divided into categorical region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Pain Med. 2008 Jan-Feb;9(1):22-5. Hip joint pain referral patterns: a descriptive study. </a:t>
            </a:r>
            <a:r>
              <a:rPr lang="en-US" sz="1100" dirty="0" err="1"/>
              <a:t>Lesher</a:t>
            </a:r>
            <a:r>
              <a:rPr lang="en-US" sz="1100" dirty="0"/>
              <a:t> JM, </a:t>
            </a:r>
            <a:r>
              <a:rPr lang="en-US" sz="1100" dirty="0" err="1"/>
              <a:t>Dreyfuss</a:t>
            </a:r>
            <a:r>
              <a:rPr lang="en-US" sz="1100" dirty="0"/>
              <a:t> P, Hager N, Kaplan M, Furman 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057" y="841629"/>
            <a:ext cx="5076767" cy="519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95B48-01A3-4F31-B516-4BB2C9690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057" y="841629"/>
            <a:ext cx="5211694" cy="53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27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Hip-Spine Syndrome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7716132" cy="16798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Decreased hip ROM leads to increased lumbar flexion forces, early lumbopelvic motion and altered biomechanical forces on the spine.</a:t>
            </a:r>
          </a:p>
          <a:p>
            <a:pPr lvl="1"/>
            <a:r>
              <a:rPr lang="en-US" sz="2200" dirty="0"/>
              <a:t>Increased tissue stress, cumulative microtrauma and tissue failure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2" descr="https://www.applicoinc.com/wp-content/uploads/2014/12/chicken-and-egg.jpg">
            <a:extLst>
              <a:ext uri="{FF2B5EF4-FFF2-40B4-BE49-F238E27FC236}">
                <a16:creationId xmlns:a16="http://schemas.microsoft.com/office/drawing/2014/main" id="{2C432E58-DB10-48DB-BC89-66B73D95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b="6667"/>
          <a:stretch/>
        </p:blipFill>
        <p:spPr bwMode="auto">
          <a:xfrm>
            <a:off x="8965573" y="3516413"/>
            <a:ext cx="2887787" cy="30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psafinancial.com/wp-content/uploads/2013/01/cycle.jpg">
            <a:extLst>
              <a:ext uri="{FF2B5EF4-FFF2-40B4-BE49-F238E27FC236}">
                <a16:creationId xmlns:a16="http://schemas.microsoft.com/office/drawing/2014/main" id="{DFEEEF3C-629F-4650-890C-A08D7907B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6624" r="5999" b="14996"/>
          <a:stretch/>
        </p:blipFill>
        <p:spPr bwMode="auto">
          <a:xfrm>
            <a:off x="8393465" y="0"/>
            <a:ext cx="3771783" cy="33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493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Hip-Spine Syndrome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90"/>
            <a:ext cx="7716132" cy="27858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Decreased hip ROM leads to increased lumbar flexion forces, early lumbopelvic motion and altered biomechanical forces on the spine.</a:t>
            </a:r>
          </a:p>
          <a:p>
            <a:pPr lvl="1"/>
            <a:r>
              <a:rPr lang="en-US" sz="2200" dirty="0"/>
              <a:t>Increased tissue stress, cumulative microtrauma and tissue failure</a:t>
            </a:r>
          </a:p>
          <a:p>
            <a:r>
              <a:rPr lang="en-US" dirty="0"/>
              <a:t>Low back pain leads to compensatory increase in hip flexion/range of motion and increased stress forces on the hip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2" descr="https://www.applicoinc.com/wp-content/uploads/2014/12/chicken-and-egg.jpg">
            <a:extLst>
              <a:ext uri="{FF2B5EF4-FFF2-40B4-BE49-F238E27FC236}">
                <a16:creationId xmlns:a16="http://schemas.microsoft.com/office/drawing/2014/main" id="{2C432E58-DB10-48DB-BC89-66B73D95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b="6667"/>
          <a:stretch/>
        </p:blipFill>
        <p:spPr bwMode="auto">
          <a:xfrm>
            <a:off x="8965573" y="3516413"/>
            <a:ext cx="2887787" cy="30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psafinancial.com/wp-content/uploads/2013/01/cycle.jpg">
            <a:extLst>
              <a:ext uri="{FF2B5EF4-FFF2-40B4-BE49-F238E27FC236}">
                <a16:creationId xmlns:a16="http://schemas.microsoft.com/office/drawing/2014/main" id="{DFEEEF3C-629F-4650-890C-A08D7907B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6624" r="5999" b="14996"/>
          <a:stretch/>
        </p:blipFill>
        <p:spPr bwMode="auto">
          <a:xfrm>
            <a:off x="8393465" y="0"/>
            <a:ext cx="3771783" cy="33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759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Hip-Spine Syndrome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7716132" cy="45711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Decreased hip ROM leads to increased lumbar flexion forces, early lumbopelvic motion and altered biomechanical forces on the spine.</a:t>
            </a:r>
          </a:p>
          <a:p>
            <a:pPr lvl="1"/>
            <a:r>
              <a:rPr lang="en-US" sz="2200" dirty="0"/>
              <a:t>Increased tissue stress, cumulative microtrauma and tissue failure</a:t>
            </a:r>
          </a:p>
          <a:p>
            <a:r>
              <a:rPr lang="en-US" dirty="0"/>
              <a:t>Low back pain leads to compensatory increase in hip flexion/range of motion and increased stress forces on the hip</a:t>
            </a:r>
          </a:p>
          <a:p>
            <a:r>
              <a:rPr lang="en-US" b="1" dirty="0"/>
              <a:t>Chronic pain from either lumbar spine or hip sources interferes with pelvic and core muscle control and stability  </a:t>
            </a:r>
            <a:r>
              <a:rPr lang="en-US" b="1" dirty="0">
                <a:sym typeface="Wingdings" panose="05000000000000000000" pitchFamily="2" charset="2"/>
              </a:rPr>
              <a:t> Movement system impairment syndromes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Pelvic instability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Early/increased lumbopelvic motion</a:t>
            </a:r>
            <a:endParaRPr lang="en-US" b="1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2" descr="https://www.applicoinc.com/wp-content/uploads/2014/12/chicken-and-egg.jpg">
            <a:extLst>
              <a:ext uri="{FF2B5EF4-FFF2-40B4-BE49-F238E27FC236}">
                <a16:creationId xmlns:a16="http://schemas.microsoft.com/office/drawing/2014/main" id="{2C432E58-DB10-48DB-BC89-66B73D95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b="6667"/>
          <a:stretch/>
        </p:blipFill>
        <p:spPr bwMode="auto">
          <a:xfrm>
            <a:off x="8965573" y="3516413"/>
            <a:ext cx="2887787" cy="30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psafinancial.com/wp-content/uploads/2013/01/cycle.jpg">
            <a:extLst>
              <a:ext uri="{FF2B5EF4-FFF2-40B4-BE49-F238E27FC236}">
                <a16:creationId xmlns:a16="http://schemas.microsoft.com/office/drawing/2014/main" id="{DFEEEF3C-629F-4650-890C-A08D7907B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6624" r="5999" b="14996"/>
          <a:stretch/>
        </p:blipFill>
        <p:spPr bwMode="auto">
          <a:xfrm>
            <a:off x="8393465" y="0"/>
            <a:ext cx="3771783" cy="33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8739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Hip-Spine Syndrome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7407679" cy="4571137"/>
          </a:xfrm>
        </p:spPr>
        <p:txBody>
          <a:bodyPr>
            <a:normAutofit/>
          </a:bodyPr>
          <a:lstStyle/>
          <a:p>
            <a:r>
              <a:rPr lang="en-US" sz="2800" dirty="0"/>
              <a:t>SIJ dysfunction is thought to increase acetabular retroversion</a:t>
            </a:r>
            <a:endParaRPr lang="en-US" sz="2800" dirty="0">
              <a:sym typeface="Wingdings" panose="05000000000000000000" pitchFamily="2" charset="2"/>
            </a:endParaRP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SIJ dysfunction  innominate rotation  retroversion  Pincer impingement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2" descr="https://www.applicoinc.com/wp-content/uploads/2014/12/chicken-and-egg.jpg">
            <a:extLst>
              <a:ext uri="{FF2B5EF4-FFF2-40B4-BE49-F238E27FC236}">
                <a16:creationId xmlns:a16="http://schemas.microsoft.com/office/drawing/2014/main" id="{2C432E58-DB10-48DB-BC89-66B73D95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b="6667"/>
          <a:stretch/>
        </p:blipFill>
        <p:spPr bwMode="auto">
          <a:xfrm>
            <a:off x="8965573" y="3516413"/>
            <a:ext cx="2887787" cy="30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psafinancial.com/wp-content/uploads/2013/01/cycle.jpg">
            <a:extLst>
              <a:ext uri="{FF2B5EF4-FFF2-40B4-BE49-F238E27FC236}">
                <a16:creationId xmlns:a16="http://schemas.microsoft.com/office/drawing/2014/main" id="{DFEEEF3C-629F-4650-890C-A08D7907B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6624" r="5999" b="14996"/>
          <a:stretch/>
        </p:blipFill>
        <p:spPr bwMode="auto">
          <a:xfrm>
            <a:off x="8393465" y="0"/>
            <a:ext cx="3771783" cy="33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982F6-9272-4363-A3A7-1D6ECDF76275}"/>
              </a:ext>
            </a:extLst>
          </p:cNvPr>
          <p:cNvSpPr txBox="1"/>
          <p:nvPr/>
        </p:nvSpPr>
        <p:spPr>
          <a:xfrm>
            <a:off x="71085" y="4446157"/>
            <a:ext cx="889448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Cibulka</a:t>
            </a:r>
            <a:r>
              <a:rPr lang="en-US" sz="1100" dirty="0"/>
              <a:t> MT. Sacroiliac joint dysfunction as a reason for the development of acetabular retroversion: a new theory. Physiotherapy theory and practice. 2014 May 1;30(4):249-53.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Krishnamoorthy VP, Beck EC, Kunze KN, </a:t>
            </a:r>
            <a:r>
              <a:rPr lang="en-US" sz="1100" dirty="0" err="1"/>
              <a:t>Cancienne</a:t>
            </a:r>
            <a:r>
              <a:rPr lang="en-US" sz="1100" dirty="0"/>
              <a:t> JM, </a:t>
            </a:r>
            <a:r>
              <a:rPr lang="en-US" sz="1100" dirty="0" err="1"/>
              <a:t>Krivicich</a:t>
            </a:r>
            <a:r>
              <a:rPr lang="en-US" sz="1100" dirty="0"/>
              <a:t> LM, </a:t>
            </a:r>
            <a:r>
              <a:rPr lang="en-US" sz="1100" dirty="0" err="1"/>
              <a:t>Suppauksorn</a:t>
            </a:r>
            <a:r>
              <a:rPr lang="en-US" sz="1100" dirty="0"/>
              <a:t> S, Ayeni OR, </a:t>
            </a:r>
            <a:r>
              <a:rPr lang="en-US" sz="1100" dirty="0" err="1"/>
              <a:t>Nho</a:t>
            </a:r>
            <a:r>
              <a:rPr lang="en-US" sz="1100" dirty="0"/>
              <a:t> SJ. Radiographic Prevalence of Sacroiliac Joint Abnormalities and Clinical Outcomes in Patients With </a:t>
            </a:r>
            <a:r>
              <a:rPr lang="en-US" sz="1100" dirty="0" err="1"/>
              <a:t>Femoroacetabular</a:t>
            </a:r>
            <a:r>
              <a:rPr lang="en-US" sz="1100" dirty="0"/>
              <a:t> Impingement Syndrome. Arthroscopy: The Journal of Arthroscopic &amp; Related Surgery. 2019 Sep 1;35(9):2598-605.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Corten K, Ganz R, </a:t>
            </a:r>
            <a:r>
              <a:rPr lang="en-US" sz="1100" dirty="0" err="1"/>
              <a:t>Chosa</a:t>
            </a:r>
            <a:r>
              <a:rPr lang="en-US" sz="1100" dirty="0"/>
              <a:t> E, Leunig M. Bone apposition of the acetabular rim in deep hips: a distinct finding of global pincer impingement. JBJS. 2011 May 4;93(Supplement_2):10-6.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Cibulka</a:t>
            </a:r>
            <a:r>
              <a:rPr lang="en-US" sz="1100" dirty="0"/>
              <a:t> MT, </a:t>
            </a:r>
            <a:r>
              <a:rPr lang="en-US" sz="1100" dirty="0" err="1"/>
              <a:t>Delitto</a:t>
            </a:r>
            <a:r>
              <a:rPr lang="en-US" sz="1100" dirty="0"/>
              <a:t> A, </a:t>
            </a:r>
            <a:r>
              <a:rPr lang="en-US" sz="1100" dirty="0" err="1"/>
              <a:t>Koldehoff</a:t>
            </a:r>
            <a:r>
              <a:rPr lang="en-US" sz="1100" dirty="0"/>
              <a:t> RM. Changes in innominate tilt after manipulation of the sacroiliac joint in patients with low back pain: an experimental study. Physical Therapy. 1988 Sep 1;68(9):1359-63.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Köhnlein</a:t>
            </a:r>
            <a:r>
              <a:rPr lang="en-US" sz="1100" dirty="0"/>
              <a:t> W, Ganz R, </a:t>
            </a:r>
            <a:r>
              <a:rPr lang="en-US" sz="1100" dirty="0" err="1"/>
              <a:t>Impellizzeri</a:t>
            </a:r>
            <a:r>
              <a:rPr lang="en-US" sz="1100" dirty="0"/>
              <a:t> FM, Leunig M. Acetabular morphology: implications for joint-preserving surgery. Clinical </a:t>
            </a:r>
            <a:r>
              <a:rPr lang="en-US" sz="1100" dirty="0" err="1"/>
              <a:t>orthopaedics</a:t>
            </a:r>
            <a:r>
              <a:rPr lang="en-US" sz="1100" dirty="0"/>
              <a:t> and related research. 2009 Mar 1;467(3):682-91.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532146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t="4860" r="19225" b="9788"/>
          <a:stretch/>
        </p:blipFill>
        <p:spPr>
          <a:xfrm>
            <a:off x="8393156" y="1751526"/>
            <a:ext cx="3798844" cy="354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30474"/>
            <a:ext cx="8596668" cy="1320800"/>
          </a:xfrm>
        </p:spPr>
        <p:txBody>
          <a:bodyPr/>
          <a:lstStyle/>
          <a:p>
            <a:r>
              <a:rPr lang="en-US" dirty="0"/>
              <a:t>Hip-Spine Syndrome</a:t>
            </a:r>
            <a:br>
              <a:rPr lang="en-US" dirty="0"/>
            </a:br>
            <a:r>
              <a:rPr lang="en-US" dirty="0"/>
              <a:t>	FAI and Low Back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66" y="2046514"/>
            <a:ext cx="10601946" cy="4201886"/>
          </a:xfrm>
        </p:spPr>
        <p:txBody>
          <a:bodyPr>
            <a:normAutofit fontScale="70000" lnSpcReduction="20000"/>
          </a:bodyPr>
          <a:lstStyle/>
          <a:p>
            <a:r>
              <a:rPr lang="en-US" sz="3800" dirty="0"/>
              <a:t>33 patients with SIJ pain</a:t>
            </a:r>
          </a:p>
          <a:p>
            <a:pPr lvl="1"/>
            <a:r>
              <a:rPr lang="en-US" sz="3200" dirty="0"/>
              <a:t>Confirmed by 2 sequential diagnostic SIJ blocks with &gt;50% relief </a:t>
            </a:r>
          </a:p>
          <a:p>
            <a:pPr lvl="1"/>
            <a:r>
              <a:rPr lang="en-US" sz="3200" dirty="0"/>
              <a:t>AP pelvis assessed:</a:t>
            </a:r>
          </a:p>
          <a:p>
            <a:r>
              <a:rPr lang="en-US" sz="2600" i="1" dirty="0"/>
              <a:t>42% (4/33) - OA </a:t>
            </a:r>
            <a:r>
              <a:rPr lang="en-US" sz="2600" i="1" dirty="0" err="1"/>
              <a:t>Tönnis</a:t>
            </a:r>
            <a:r>
              <a:rPr lang="en-US" sz="2600" i="1" dirty="0"/>
              <a:t> grade 2 or greater </a:t>
            </a:r>
          </a:p>
          <a:p>
            <a:r>
              <a:rPr lang="en-US" sz="2600" i="1" dirty="0"/>
              <a:t>21% (7/33) – retroversion</a:t>
            </a:r>
          </a:p>
          <a:p>
            <a:r>
              <a:rPr lang="en-US" sz="2600" i="1" dirty="0"/>
              <a:t>12% (4/33)  -lateral </a:t>
            </a:r>
            <a:r>
              <a:rPr lang="en-US" sz="2600" i="1" dirty="0" err="1"/>
              <a:t>centre</a:t>
            </a:r>
            <a:r>
              <a:rPr lang="en-US" sz="2600" i="1" dirty="0"/>
              <a:t> edge angle &gt;40° with 3% &gt;45°</a:t>
            </a:r>
          </a:p>
          <a:p>
            <a:r>
              <a:rPr lang="en-US" sz="2600" i="1" dirty="0"/>
              <a:t>27% (9/33) - </a:t>
            </a:r>
            <a:r>
              <a:rPr lang="en-US" sz="2600" i="1" dirty="0" err="1"/>
              <a:t>Tönnis</a:t>
            </a:r>
            <a:r>
              <a:rPr lang="en-US" sz="2600" i="1" dirty="0"/>
              <a:t> angle was &lt;0° </a:t>
            </a:r>
          </a:p>
          <a:p>
            <a:r>
              <a:rPr lang="en-US" sz="2600" i="1" dirty="0"/>
              <a:t>47% (17/33) </a:t>
            </a:r>
            <a:r>
              <a:rPr lang="en-US" sz="2600" i="1" dirty="0" err="1"/>
              <a:t>Coxa</a:t>
            </a:r>
            <a:r>
              <a:rPr lang="en-US" sz="2600" i="1" dirty="0"/>
              <a:t> </a:t>
            </a:r>
            <a:r>
              <a:rPr lang="en-US" sz="2600" i="1" dirty="0" err="1"/>
              <a:t>profunda</a:t>
            </a:r>
            <a:r>
              <a:rPr lang="en-US" sz="2600" i="1" dirty="0"/>
              <a:t> and 3% (1/33) </a:t>
            </a:r>
            <a:r>
              <a:rPr lang="en-US" sz="2600" i="1" dirty="0" err="1"/>
              <a:t>acetabuli</a:t>
            </a:r>
            <a:r>
              <a:rPr lang="en-US" sz="2600" i="1" dirty="0"/>
              <a:t> protrusion</a:t>
            </a:r>
          </a:p>
          <a:p>
            <a:r>
              <a:rPr lang="en-US" sz="2600" i="1" dirty="0"/>
              <a:t>33% (11/33) - cam impingement</a:t>
            </a:r>
          </a:p>
          <a:p>
            <a:r>
              <a:rPr lang="en-US" sz="3200" i="1" dirty="0"/>
              <a:t>Overall, 76% (25/33) had at least one abnormality hip x-ray</a:t>
            </a:r>
          </a:p>
          <a:p>
            <a:endParaRPr lang="en-US" sz="2900" i="1" dirty="0"/>
          </a:p>
          <a:p>
            <a:r>
              <a:rPr lang="en-US" sz="3200" i="1" dirty="0"/>
              <a:t>No control. These findings may  also be prevalent in the asymptomatic population</a:t>
            </a:r>
            <a:endParaRPr lang="en-US" sz="32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77334" y="6156102"/>
            <a:ext cx="8596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Hip Int. 2013 Mar-Apr;23(2):212-7. </a:t>
            </a:r>
            <a:r>
              <a:rPr lang="en-US" sz="1100" dirty="0" err="1"/>
              <a:t>Epub</a:t>
            </a:r>
            <a:r>
              <a:rPr lang="en-US" sz="1100" dirty="0"/>
              <a:t> 2013 Feb 12. Symptomatic sacroiliac joint disease and radiographic evidence of </a:t>
            </a:r>
            <a:r>
              <a:rPr lang="en-US" sz="1100" dirty="0" err="1"/>
              <a:t>femoroacetabular</a:t>
            </a:r>
            <a:r>
              <a:rPr lang="en-US" sz="1100" dirty="0"/>
              <a:t> impingement. Morgan PM, Anderson AW, </a:t>
            </a:r>
            <a:r>
              <a:rPr lang="en-US" sz="1100" dirty="0" err="1"/>
              <a:t>Swiontkowski</a:t>
            </a:r>
            <a:r>
              <a:rPr lang="en-US" sz="1100" dirty="0"/>
              <a:t> MF.</a:t>
            </a:r>
          </a:p>
        </p:txBody>
      </p:sp>
    </p:spTree>
    <p:extLst>
      <p:ext uri="{BB962C8B-B14F-4D97-AF65-F5344CB8AC3E}">
        <p14:creationId xmlns:p14="http://schemas.microsoft.com/office/powerpoint/2010/main" val="24056555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hip arthroscopy">
            <a:extLst>
              <a:ext uri="{FF2B5EF4-FFF2-40B4-BE49-F238E27FC236}">
                <a16:creationId xmlns:a16="http://schemas.microsoft.com/office/drawing/2014/main" id="{91A8E79C-1DEA-42CE-BDA4-D69187DBA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216" y="2990291"/>
            <a:ext cx="4748784" cy="34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Hip-Spine Syndrome</a:t>
            </a:r>
            <a:br>
              <a:rPr lang="en-US" dirty="0"/>
            </a:br>
            <a:r>
              <a:rPr lang="en-US" dirty="0"/>
              <a:t>	FAI and Low Back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88818"/>
            <a:ext cx="7541623" cy="4159582"/>
          </a:xfrm>
        </p:spPr>
        <p:txBody>
          <a:bodyPr>
            <a:normAutofit/>
          </a:bodyPr>
          <a:lstStyle/>
          <a:p>
            <a:r>
              <a:rPr lang="en-US" sz="2400" dirty="0"/>
              <a:t>743 patients undergoing hip arthroscopy for FAI </a:t>
            </a:r>
          </a:p>
          <a:p>
            <a:pPr lvl="1"/>
            <a:r>
              <a:rPr lang="en-US" sz="2000" dirty="0"/>
              <a:t>Retrospective cohort - No control group</a:t>
            </a:r>
          </a:p>
          <a:p>
            <a:pPr lvl="1"/>
            <a:r>
              <a:rPr lang="en-US" sz="2000" dirty="0"/>
              <a:t>Excluded patients undergoing bilateral FAI surgery??</a:t>
            </a:r>
          </a:p>
          <a:p>
            <a:pPr lvl="1"/>
            <a:r>
              <a:rPr lang="en-US" sz="2000" dirty="0"/>
              <a:t>SIJs assessed by CT, MRI </a:t>
            </a:r>
            <a:r>
              <a:rPr lang="en-US" sz="2000" u="sng" dirty="0"/>
              <a:t>and</a:t>
            </a:r>
            <a:r>
              <a:rPr lang="en-US" sz="2000" dirty="0"/>
              <a:t> X-ray </a:t>
            </a:r>
          </a:p>
          <a:p>
            <a:pPr lvl="2"/>
            <a:r>
              <a:rPr lang="en-US" sz="1800" dirty="0"/>
              <a:t>Modified NY Criteria for Spondyloarthropathy</a:t>
            </a:r>
          </a:p>
          <a:p>
            <a:pPr lvl="2"/>
            <a:r>
              <a:rPr lang="en-US" sz="1800" dirty="0"/>
              <a:t>Also joint space loss, adjacent marrow edema, bone bridging intra-articular or adjacent enhancement</a:t>
            </a:r>
          </a:p>
          <a:p>
            <a:pPr lvl="1"/>
            <a:r>
              <a:rPr lang="en-US" sz="2000" dirty="0"/>
              <a:t>Functional outcomes measures:</a:t>
            </a:r>
          </a:p>
          <a:p>
            <a:pPr lvl="2"/>
            <a:r>
              <a:rPr lang="en-US" sz="2000" dirty="0"/>
              <a:t>Hip outcome score-ADL, Hip outcome score-sports, modified Harris Hip score, VAS-pain and VAS-satisfaction</a:t>
            </a:r>
            <a:endParaRPr lang="en-US" sz="2500" dirty="0"/>
          </a:p>
          <a:p>
            <a:pPr lvl="1"/>
            <a:endParaRPr lang="en-US" sz="2700" dirty="0"/>
          </a:p>
          <a:p>
            <a:pPr marL="457200" lvl="1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77334" y="6156102"/>
            <a:ext cx="6765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Krishnamoorthy VP, Beck EC, Kunze KN, </a:t>
            </a:r>
            <a:r>
              <a:rPr lang="en-US" sz="1100" dirty="0" err="1"/>
              <a:t>Cancienne</a:t>
            </a:r>
            <a:r>
              <a:rPr lang="en-US" sz="1100" dirty="0"/>
              <a:t> JM, </a:t>
            </a:r>
            <a:r>
              <a:rPr lang="en-US" sz="1100" dirty="0" err="1"/>
              <a:t>Krivicich</a:t>
            </a:r>
            <a:r>
              <a:rPr lang="en-US" sz="1100" dirty="0"/>
              <a:t> LM, </a:t>
            </a:r>
            <a:r>
              <a:rPr lang="en-US" sz="1100" dirty="0" err="1"/>
              <a:t>Suppauksorn</a:t>
            </a:r>
            <a:r>
              <a:rPr lang="en-US" sz="1100" dirty="0"/>
              <a:t> S, Ayeni OR, </a:t>
            </a:r>
            <a:r>
              <a:rPr lang="en-US" sz="1100" dirty="0" err="1"/>
              <a:t>Nho</a:t>
            </a:r>
            <a:r>
              <a:rPr lang="en-US" sz="1100" dirty="0"/>
              <a:t> SJ. Radiographic Prevalence of Sacroiliac Joint Abnormalities and Clinical Outcomes in Patients With </a:t>
            </a:r>
            <a:r>
              <a:rPr lang="en-US" sz="1100" dirty="0" err="1"/>
              <a:t>Femoroacetabular</a:t>
            </a:r>
            <a:r>
              <a:rPr lang="en-US" sz="1100" dirty="0"/>
              <a:t> Impingement Syndrome. Arthroscopy: The Journal of Arthroscopic &amp; Related Surgery. 2019 Sep 1;35(9):2598-605.</a:t>
            </a:r>
          </a:p>
        </p:txBody>
      </p:sp>
      <p:pic>
        <p:nvPicPr>
          <p:cNvPr id="1026" name="Picture 2" descr="Image result for mri sij erosions">
            <a:extLst>
              <a:ext uri="{FF2B5EF4-FFF2-40B4-BE49-F238E27FC236}">
                <a16:creationId xmlns:a16="http://schemas.microsoft.com/office/drawing/2014/main" id="{8EAB4D1C-BA89-431C-AE20-210FE3FB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944" y="0"/>
            <a:ext cx="4165056" cy="30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0417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hip arthroscopy">
            <a:extLst>
              <a:ext uri="{FF2B5EF4-FFF2-40B4-BE49-F238E27FC236}">
                <a16:creationId xmlns:a16="http://schemas.microsoft.com/office/drawing/2014/main" id="{91A8E79C-1DEA-42CE-BDA4-D69187DBA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216" y="2990291"/>
            <a:ext cx="4748784" cy="34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Hip-Spine Syndrome</a:t>
            </a:r>
            <a:br>
              <a:rPr lang="en-US" dirty="0"/>
            </a:br>
            <a:r>
              <a:rPr lang="en-US" dirty="0"/>
              <a:t>	FAI and Low Back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88818"/>
            <a:ext cx="7443216" cy="4159582"/>
          </a:xfrm>
        </p:spPr>
        <p:txBody>
          <a:bodyPr>
            <a:normAutofit/>
          </a:bodyPr>
          <a:lstStyle/>
          <a:p>
            <a:r>
              <a:rPr lang="en-US" sz="2400" dirty="0"/>
              <a:t>743 patients undergoing hip arthroscopy for FAI </a:t>
            </a:r>
          </a:p>
          <a:p>
            <a:pPr lvl="1"/>
            <a:r>
              <a:rPr lang="en-US" sz="2000" dirty="0"/>
              <a:t>Retrospective cohort - No control group</a:t>
            </a:r>
          </a:p>
          <a:p>
            <a:pPr lvl="1"/>
            <a:r>
              <a:rPr lang="en-US" sz="2000" dirty="0"/>
              <a:t>Excluded patients undergoing bilateral FAI surgery??</a:t>
            </a:r>
          </a:p>
          <a:p>
            <a:pPr lvl="1"/>
            <a:r>
              <a:rPr lang="en-US" sz="2000" dirty="0"/>
              <a:t>SIJs assessed by CT, MRI </a:t>
            </a:r>
            <a:r>
              <a:rPr lang="en-US" sz="2000" u="sng" dirty="0"/>
              <a:t>and</a:t>
            </a:r>
            <a:r>
              <a:rPr lang="en-US" sz="2000" dirty="0"/>
              <a:t> X-ray </a:t>
            </a:r>
          </a:p>
          <a:p>
            <a:pPr lvl="2"/>
            <a:r>
              <a:rPr lang="en-US" sz="1800" dirty="0"/>
              <a:t>Modified NY Criteria for Spondyloarthropathy</a:t>
            </a:r>
          </a:p>
          <a:p>
            <a:pPr lvl="2"/>
            <a:r>
              <a:rPr lang="en-US" sz="1800" dirty="0"/>
              <a:t>Also joint space loss, adjacent marrow edema, bone bridging, intra-articular or adjacent enhancement</a:t>
            </a:r>
          </a:p>
          <a:p>
            <a:pPr lvl="1"/>
            <a:r>
              <a:rPr lang="en-US" sz="2000" dirty="0"/>
              <a:t>Functional outcomes measures:</a:t>
            </a:r>
          </a:p>
          <a:p>
            <a:pPr lvl="2"/>
            <a:r>
              <a:rPr lang="en-US" sz="2000" dirty="0"/>
              <a:t>Hip outcome score-ADL, Hip outcome score-sports, modified Harris Hip score, VAS-pain and VAS-satisfaction</a:t>
            </a:r>
            <a:endParaRPr lang="en-US" sz="2500" dirty="0"/>
          </a:p>
          <a:p>
            <a:pPr lvl="1"/>
            <a:endParaRPr lang="en-US" sz="2700" dirty="0"/>
          </a:p>
          <a:p>
            <a:pPr marL="457200" lvl="1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77334" y="6156102"/>
            <a:ext cx="6765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Krishnamoorthy VP, Beck EC, Kunze KN, </a:t>
            </a:r>
            <a:r>
              <a:rPr lang="en-US" sz="1100" dirty="0" err="1"/>
              <a:t>Cancienne</a:t>
            </a:r>
            <a:r>
              <a:rPr lang="en-US" sz="1100" dirty="0"/>
              <a:t> JM, </a:t>
            </a:r>
            <a:r>
              <a:rPr lang="en-US" sz="1100" dirty="0" err="1"/>
              <a:t>Krivicich</a:t>
            </a:r>
            <a:r>
              <a:rPr lang="en-US" sz="1100" dirty="0"/>
              <a:t> LM, </a:t>
            </a:r>
            <a:r>
              <a:rPr lang="en-US" sz="1100" dirty="0" err="1"/>
              <a:t>Suppauksorn</a:t>
            </a:r>
            <a:r>
              <a:rPr lang="en-US" sz="1100" dirty="0"/>
              <a:t> S, Ayeni OR, </a:t>
            </a:r>
            <a:r>
              <a:rPr lang="en-US" sz="1100" dirty="0" err="1"/>
              <a:t>Nho</a:t>
            </a:r>
            <a:r>
              <a:rPr lang="en-US" sz="1100" dirty="0"/>
              <a:t> SJ. Radiographic Prevalence of Sacroiliac Joint Abnormalities and Clinical Outcomes in Patients With </a:t>
            </a:r>
            <a:r>
              <a:rPr lang="en-US" sz="1100" dirty="0" err="1"/>
              <a:t>Femoroacetabular</a:t>
            </a:r>
            <a:r>
              <a:rPr lang="en-US" sz="1100" dirty="0"/>
              <a:t> Impingement Syndrome. Arthroscopy: The Journal of Arthroscopic &amp; Related Surgery. 2019 Sep 1;35(9):2598-605.</a:t>
            </a:r>
          </a:p>
        </p:txBody>
      </p:sp>
      <p:pic>
        <p:nvPicPr>
          <p:cNvPr id="1026" name="Picture 2" descr="Image result for mri sij erosions">
            <a:extLst>
              <a:ext uri="{FF2B5EF4-FFF2-40B4-BE49-F238E27FC236}">
                <a16:creationId xmlns:a16="http://schemas.microsoft.com/office/drawing/2014/main" id="{8EAB4D1C-BA89-431C-AE20-210FE3FB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944" y="0"/>
            <a:ext cx="4165056" cy="30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CEBDC-5BA7-4C94-AEDE-903D052A5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4" t="37921" r="74876" b="30364"/>
          <a:stretch/>
        </p:blipFill>
        <p:spPr>
          <a:xfrm>
            <a:off x="6952488" y="1437820"/>
            <a:ext cx="4383024" cy="204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286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Hip-Spine Syndrome</a:t>
            </a:r>
            <a:br>
              <a:rPr lang="en-US" dirty="0"/>
            </a:br>
            <a:r>
              <a:rPr lang="en-US" dirty="0"/>
              <a:t>	FAI and Low Back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88818"/>
            <a:ext cx="7602583" cy="389590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743 patients undergoing hip arthroscopy for FAI </a:t>
            </a:r>
          </a:p>
          <a:p>
            <a:pPr lvl="1"/>
            <a:r>
              <a:rPr lang="en-US" sz="2400" dirty="0"/>
              <a:t>187 (25.2%) had SIJ changes on one or more of the imaging studies</a:t>
            </a:r>
          </a:p>
          <a:p>
            <a:pPr lvl="2"/>
            <a:r>
              <a:rPr lang="en-US" sz="2400" dirty="0"/>
              <a:t>Conclusion: “A high prevalence” but there was not control group. </a:t>
            </a:r>
          </a:p>
          <a:p>
            <a:pPr lvl="3"/>
            <a:r>
              <a:rPr lang="en-US" sz="2200" dirty="0"/>
              <a:t>The prevalence of these findings in the asymptomatic population is high</a:t>
            </a:r>
          </a:p>
          <a:p>
            <a:pPr lvl="1"/>
            <a:r>
              <a:rPr lang="en-US" sz="2400" dirty="0"/>
              <a:t>Compared to patients without SIJ changes this group had significantly worse outcome scores across all measures </a:t>
            </a:r>
            <a:r>
              <a:rPr lang="en-US" sz="1900" dirty="0"/>
              <a:t>(except VAS-satisfaction) </a:t>
            </a:r>
            <a:endParaRPr lang="en-US" sz="2400" dirty="0"/>
          </a:p>
          <a:p>
            <a:pPr lvl="2"/>
            <a:r>
              <a:rPr lang="en-US" sz="1900" dirty="0"/>
              <a:t>at 34.1 +/- 9.7 months</a:t>
            </a:r>
          </a:p>
          <a:p>
            <a:pPr lvl="1"/>
            <a:endParaRPr lang="en-US" sz="2200" dirty="0"/>
          </a:p>
          <a:p>
            <a:pPr marL="914400" lvl="2" indent="0">
              <a:buNone/>
            </a:pPr>
            <a:endParaRPr lang="en-US" sz="2500" dirty="0"/>
          </a:p>
          <a:p>
            <a:pPr marL="457200" lvl="1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050" name="Picture 2" descr="Image result for hip arthroscopy">
            <a:extLst>
              <a:ext uri="{FF2B5EF4-FFF2-40B4-BE49-F238E27FC236}">
                <a16:creationId xmlns:a16="http://schemas.microsoft.com/office/drawing/2014/main" id="{3BB0E38A-20E8-4B71-A39E-E060A2812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216" y="2990291"/>
            <a:ext cx="4748784" cy="34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7334" y="6156102"/>
            <a:ext cx="6765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Krishnamoorthy VP, Beck EC, Kunze KN, </a:t>
            </a:r>
            <a:r>
              <a:rPr lang="en-US" sz="1100" dirty="0" err="1"/>
              <a:t>Cancienne</a:t>
            </a:r>
            <a:r>
              <a:rPr lang="en-US" sz="1100" dirty="0"/>
              <a:t> JM, </a:t>
            </a:r>
            <a:r>
              <a:rPr lang="en-US" sz="1100" dirty="0" err="1"/>
              <a:t>Krivicich</a:t>
            </a:r>
            <a:r>
              <a:rPr lang="en-US" sz="1100" dirty="0"/>
              <a:t> LM, </a:t>
            </a:r>
            <a:r>
              <a:rPr lang="en-US" sz="1100" dirty="0" err="1"/>
              <a:t>Suppauksorn</a:t>
            </a:r>
            <a:r>
              <a:rPr lang="en-US" sz="1100" dirty="0"/>
              <a:t> S, Ayeni OR, </a:t>
            </a:r>
            <a:r>
              <a:rPr lang="en-US" sz="1100" dirty="0" err="1"/>
              <a:t>Nho</a:t>
            </a:r>
            <a:r>
              <a:rPr lang="en-US" sz="1100" dirty="0"/>
              <a:t> SJ. Radiographic Prevalence of Sacroiliac Joint Abnormalities and Clinical Outcomes in Patients With </a:t>
            </a:r>
            <a:r>
              <a:rPr lang="en-US" sz="1100" dirty="0" err="1"/>
              <a:t>Femoroacetabular</a:t>
            </a:r>
            <a:r>
              <a:rPr lang="en-US" sz="1100" dirty="0"/>
              <a:t> Impingement Syndrome. Arthroscopy: The Journal of Arthroscopic &amp; Related Surgery. 2019 Sep 1;35(9):2598-605.</a:t>
            </a:r>
          </a:p>
        </p:txBody>
      </p:sp>
      <p:pic>
        <p:nvPicPr>
          <p:cNvPr id="1026" name="Picture 2" descr="Image result for mri sij erosions">
            <a:extLst>
              <a:ext uri="{FF2B5EF4-FFF2-40B4-BE49-F238E27FC236}">
                <a16:creationId xmlns:a16="http://schemas.microsoft.com/office/drawing/2014/main" id="{8EAB4D1C-BA89-431C-AE20-210FE3FB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944" y="0"/>
            <a:ext cx="4165056" cy="30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8778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Approach to Radiographic</a:t>
            </a:r>
            <a:br>
              <a:rPr lang="en-US" dirty="0"/>
            </a:br>
            <a:r>
              <a:rPr lang="en-US" dirty="0"/>
              <a:t>Evaluation of the Young Adult 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902096" cy="438187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“It is essential that physicians have common and reliable radiographic views as well as parameters for plain radiographic assessment that can serve as a foundation for accurate diagnosis, disease classification and surgical decision-making.”</a:t>
            </a:r>
          </a:p>
          <a:p>
            <a:pPr lvl="1"/>
            <a:r>
              <a:rPr lang="en-US" dirty="0"/>
              <a:t>Recommendations from ANCHOR (Academic Network for Conservational Hip Outcomes Research) study group.</a:t>
            </a:r>
          </a:p>
          <a:p>
            <a:r>
              <a:rPr lang="en-US" dirty="0"/>
              <a:t>4 views</a:t>
            </a:r>
          </a:p>
          <a:p>
            <a:pPr lvl="1"/>
            <a:r>
              <a:rPr lang="en-US" b="1" dirty="0"/>
              <a:t>AP pelvis</a:t>
            </a:r>
            <a:r>
              <a:rPr lang="en-US" dirty="0"/>
              <a:t>, cross-table lateral,  </a:t>
            </a:r>
            <a:r>
              <a:rPr lang="en-US" b="1" dirty="0"/>
              <a:t>Dunn view (45 </a:t>
            </a:r>
            <a:r>
              <a:rPr lang="en-US" dirty="0"/>
              <a:t>or 90 degree), frog-leg lateral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0088F-6E50-4D88-906A-9929414E7AC6}"/>
              </a:ext>
            </a:extLst>
          </p:cNvPr>
          <p:cNvSpPr txBox="1"/>
          <p:nvPr/>
        </p:nvSpPr>
        <p:spPr>
          <a:xfrm>
            <a:off x="677334" y="6156102"/>
            <a:ext cx="1097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 Bone Joint Surg Am. 2008 Nov;90 Suppl 4:47-66. A systematic approach to the plain radiographic evaluation of the young adult hip. </a:t>
            </a:r>
            <a:r>
              <a:rPr lang="en-US" sz="1100" dirty="0" err="1"/>
              <a:t>Clohisy</a:t>
            </a:r>
            <a:r>
              <a:rPr lang="en-US" sz="1100" dirty="0"/>
              <a:t> JC, Carlisle JC, </a:t>
            </a:r>
            <a:r>
              <a:rPr lang="en-US" sz="1100" dirty="0" err="1"/>
              <a:t>Beaulé</a:t>
            </a:r>
            <a:r>
              <a:rPr lang="en-US" sz="1100" dirty="0"/>
              <a:t> PE, Kim YJ, Trousdale RT, Sierra RJ, Leunig M, </a:t>
            </a:r>
            <a:r>
              <a:rPr lang="en-US" sz="1100" dirty="0" err="1"/>
              <a:t>Schoenecker</a:t>
            </a:r>
            <a:r>
              <a:rPr lang="en-US" sz="1100" dirty="0"/>
              <a:t> PL, Millis MB.</a:t>
            </a:r>
          </a:p>
        </p:txBody>
      </p:sp>
    </p:spTree>
    <p:extLst>
      <p:ext uri="{BB962C8B-B14F-4D97-AF65-F5344CB8AC3E}">
        <p14:creationId xmlns:p14="http://schemas.microsoft.com/office/powerpoint/2010/main" val="12965976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7"/>
          <a:stretch/>
        </p:blipFill>
        <p:spPr>
          <a:xfrm>
            <a:off x="3831771" y="466850"/>
            <a:ext cx="8248759" cy="60810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normal AP pelvis</a:t>
            </a:r>
          </a:p>
        </p:txBody>
      </p:sp>
    </p:spTree>
    <p:extLst>
      <p:ext uri="{BB962C8B-B14F-4D97-AF65-F5344CB8AC3E}">
        <p14:creationId xmlns:p14="http://schemas.microsoft.com/office/powerpoint/2010/main" val="1526619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Intra-articular Hip Pain</a:t>
            </a:r>
            <a:br>
              <a:rPr lang="en-US" dirty="0"/>
            </a:br>
            <a:r>
              <a:rPr lang="en-US" dirty="0"/>
              <a:t>	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1723" cy="3880773"/>
          </a:xfrm>
        </p:spPr>
        <p:txBody>
          <a:bodyPr>
            <a:normAutofit/>
          </a:bodyPr>
          <a:lstStyle/>
          <a:p>
            <a:r>
              <a:rPr lang="en-US" sz="2000" dirty="0"/>
              <a:t>51 consecutive patients</a:t>
            </a:r>
          </a:p>
          <a:p>
            <a:pPr lvl="1"/>
            <a:r>
              <a:rPr lang="en-US" sz="1800" dirty="0"/>
              <a:t>Evidence of hip pathology on plain </a:t>
            </a:r>
            <a:r>
              <a:rPr lang="en-US" sz="1800" dirty="0" err="1"/>
              <a:t>Xray</a:t>
            </a:r>
            <a:r>
              <a:rPr lang="en-US" sz="1800" dirty="0"/>
              <a:t> or MRI</a:t>
            </a:r>
          </a:p>
          <a:p>
            <a:pPr lvl="1"/>
            <a:r>
              <a:rPr lang="en-US" sz="1800" dirty="0"/>
              <a:t>At least 90% pain reduction 30 min </a:t>
            </a:r>
            <a:r>
              <a:rPr lang="en-US" sz="1800" dirty="0" err="1"/>
              <a:t>Dx</a:t>
            </a:r>
            <a:r>
              <a:rPr lang="en-US" sz="1800" dirty="0"/>
              <a:t> hip injection</a:t>
            </a:r>
          </a:p>
          <a:p>
            <a:r>
              <a:rPr lang="en-US" sz="2000" dirty="0"/>
              <a:t>Pre procedure pain drawing completed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Pain Med. 2008 Jan-Feb;9(1):22-5. Hip joint pain referral patterns: a descriptive study. </a:t>
            </a:r>
            <a:r>
              <a:rPr lang="en-US" sz="1100" dirty="0" err="1"/>
              <a:t>Lesher</a:t>
            </a:r>
            <a:r>
              <a:rPr lang="en-US" sz="1100" dirty="0"/>
              <a:t> JM, </a:t>
            </a:r>
            <a:r>
              <a:rPr lang="en-US" sz="1100" dirty="0" err="1"/>
              <a:t>Dreyfuss</a:t>
            </a:r>
            <a:r>
              <a:rPr lang="en-US" sz="1100" dirty="0"/>
              <a:t> P, Hager N, Kaplan M, Furman 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057" y="841629"/>
            <a:ext cx="5076767" cy="5199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43141"/>
            <a:ext cx="5579286" cy="4436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2178E-8E0C-4FD7-98E8-DE63E6EDE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057" y="841629"/>
            <a:ext cx="5211694" cy="53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48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b="1311"/>
          <a:stretch/>
        </p:blipFill>
        <p:spPr>
          <a:xfrm>
            <a:off x="3927566" y="425703"/>
            <a:ext cx="8264434" cy="62134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 </a:t>
            </a:r>
            <a:r>
              <a:rPr lang="en-US" sz="3200" dirty="0"/>
              <a:t>CAM AP pelvis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3325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t="5234"/>
          <a:stretch/>
        </p:blipFill>
        <p:spPr>
          <a:xfrm>
            <a:off x="3891624" y="641168"/>
            <a:ext cx="8143517" cy="55756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 </a:t>
            </a:r>
            <a:r>
              <a:rPr lang="en-US" sz="3200" dirty="0"/>
              <a:t>pincer AP pelvis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050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6"/>
          <a:stretch/>
        </p:blipFill>
        <p:spPr>
          <a:xfrm>
            <a:off x="3792124" y="465381"/>
            <a:ext cx="8320874" cy="5465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 </a:t>
            </a:r>
            <a:r>
              <a:rPr lang="en-US" sz="3200" dirty="0"/>
              <a:t>pincer AP pelvis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4832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6"/>
          <a:stretch/>
        </p:blipFill>
        <p:spPr>
          <a:xfrm>
            <a:off x="3792124" y="465381"/>
            <a:ext cx="8320874" cy="5465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Anatomy</a:t>
            </a:r>
            <a:br>
              <a:rPr lang="en-US" dirty="0"/>
            </a:br>
            <a:r>
              <a:rPr lang="en-US" dirty="0"/>
              <a:t>	 </a:t>
            </a:r>
            <a:r>
              <a:rPr lang="en-US" sz="3200" dirty="0"/>
              <a:t>pincer AP pelvis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86A72-F910-464D-B040-2C748E18ED41}"/>
              </a:ext>
            </a:extLst>
          </p:cNvPr>
          <p:cNvSpPr txBox="1"/>
          <p:nvPr/>
        </p:nvSpPr>
        <p:spPr>
          <a:xfrm>
            <a:off x="209007" y="2290354"/>
            <a:ext cx="34747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Lateral Center-edge angle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&lt;25 degrees- dysplasia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&gt;35 degrees – acetabular </a:t>
            </a:r>
            <a:r>
              <a:rPr lang="en-US" sz="2000" dirty="0" err="1"/>
              <a:t>overcoverage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443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Approach to Radiographic</a:t>
            </a:r>
            <a:br>
              <a:rPr lang="en-US" dirty="0"/>
            </a:br>
            <a:r>
              <a:rPr lang="en-US" dirty="0"/>
              <a:t>Evaluation of the Young Adult 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476122"/>
            <a:ext cx="3940935" cy="313906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8000" dirty="0"/>
              <a:t>AP pelvis</a:t>
            </a:r>
          </a:p>
          <a:p>
            <a:pPr lvl="1"/>
            <a:r>
              <a:rPr lang="en-US" sz="6400" dirty="0"/>
              <a:t>15 </a:t>
            </a:r>
            <a:r>
              <a:rPr lang="en-US" sz="6400" dirty="0" err="1"/>
              <a:t>deg</a:t>
            </a:r>
            <a:r>
              <a:rPr lang="en-US" sz="6400" dirty="0"/>
              <a:t> IR BLE</a:t>
            </a:r>
          </a:p>
          <a:p>
            <a:pPr lvl="1"/>
            <a:r>
              <a:rPr lang="en-US" sz="6400" dirty="0"/>
              <a:t>Tube-to-film 120 cm</a:t>
            </a:r>
          </a:p>
          <a:p>
            <a:pPr lvl="1"/>
            <a:r>
              <a:rPr lang="en-US" sz="6400" dirty="0"/>
              <a:t>Crosshairs midway between pubic symphysis and a line connecting the ASIS</a:t>
            </a:r>
          </a:p>
          <a:p>
            <a:endParaRPr lang="en-US" dirty="0"/>
          </a:p>
          <a:p>
            <a:endParaRPr lang="en-US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pPr marL="0" indent="0">
              <a:buNone/>
            </a:pPr>
            <a:r>
              <a:rPr lang="en-US" sz="11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269" y="1930400"/>
            <a:ext cx="2590205" cy="3933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287" y="6160912"/>
            <a:ext cx="8126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 Bone Joint </a:t>
            </a:r>
            <a:r>
              <a:rPr lang="en-US" sz="1100" dirty="0" err="1"/>
              <a:t>Surg</a:t>
            </a:r>
            <a:r>
              <a:rPr lang="en-US" sz="1100" dirty="0"/>
              <a:t> Am. 2008 Nov;90 </a:t>
            </a:r>
            <a:r>
              <a:rPr lang="en-US" sz="1100" dirty="0" err="1"/>
              <a:t>Suppl</a:t>
            </a:r>
            <a:r>
              <a:rPr lang="en-US" sz="1100" dirty="0"/>
              <a:t> 4:47-66. A systematic approach to the plain radiographic evaluation of the young adult hip. </a:t>
            </a:r>
            <a:r>
              <a:rPr lang="en-US" sz="1100" dirty="0" err="1"/>
              <a:t>Clohisy</a:t>
            </a:r>
            <a:r>
              <a:rPr lang="en-US" sz="1100" dirty="0"/>
              <a:t> JC, Carlisle JC, </a:t>
            </a:r>
            <a:r>
              <a:rPr lang="en-US" sz="1100" dirty="0" err="1"/>
              <a:t>Beaulé</a:t>
            </a:r>
            <a:r>
              <a:rPr lang="en-US" sz="1100" dirty="0"/>
              <a:t> PE, Kim YJ, Trousdale RT, Sierra RJ, </a:t>
            </a:r>
            <a:r>
              <a:rPr lang="en-US" sz="1100" dirty="0" err="1"/>
              <a:t>Leunig</a:t>
            </a:r>
            <a:r>
              <a:rPr lang="en-US" sz="1100" dirty="0"/>
              <a:t> M, </a:t>
            </a:r>
            <a:r>
              <a:rPr lang="en-US" sz="1100" dirty="0" err="1"/>
              <a:t>Schoenecker</a:t>
            </a:r>
            <a:r>
              <a:rPr lang="en-US" sz="1100" dirty="0"/>
              <a:t> PL, Millis MB.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474" y="2460152"/>
            <a:ext cx="4333264" cy="28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147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Approach to Radiographic</a:t>
            </a:r>
            <a:br>
              <a:rPr lang="en-US" dirty="0"/>
            </a:br>
            <a:r>
              <a:rPr lang="en-US" dirty="0"/>
              <a:t>Evaluation of the Young Adult 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476122"/>
            <a:ext cx="3940935" cy="313906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8000" dirty="0"/>
              <a:t>AP pelvis</a:t>
            </a:r>
          </a:p>
          <a:p>
            <a:pPr lvl="1"/>
            <a:r>
              <a:rPr lang="en-US" sz="6400" dirty="0"/>
              <a:t>The coccyx should be directly in line with the pubic symphysis</a:t>
            </a:r>
          </a:p>
          <a:p>
            <a:pPr lvl="1"/>
            <a:r>
              <a:rPr lang="en-US" sz="6400" dirty="0"/>
              <a:t>The iliac wings, </a:t>
            </a:r>
            <a:r>
              <a:rPr lang="en-US" sz="6400" dirty="0" err="1"/>
              <a:t>obturator</a:t>
            </a:r>
            <a:r>
              <a:rPr lang="en-US" sz="6400" dirty="0"/>
              <a:t> foramina, and radiographic teardrops should be symmetrical in appearance</a:t>
            </a:r>
          </a:p>
          <a:p>
            <a:pPr lvl="1"/>
            <a:r>
              <a:rPr lang="en-US" sz="6400" dirty="0"/>
              <a:t>For appropriate pelvic inclination the distance between the superior border of the pubic symphysis and the tip of the coccyx should be approximately 1 to 3 cm</a:t>
            </a:r>
          </a:p>
          <a:p>
            <a:endParaRPr lang="en-US" dirty="0"/>
          </a:p>
          <a:p>
            <a:endParaRPr lang="en-US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pPr marL="0" indent="0">
              <a:buNone/>
            </a:pPr>
            <a:r>
              <a:rPr lang="en-US" sz="11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287" y="6160912"/>
            <a:ext cx="8126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 Bone Joint </a:t>
            </a:r>
            <a:r>
              <a:rPr lang="en-US" sz="1100" dirty="0" err="1"/>
              <a:t>Surg</a:t>
            </a:r>
            <a:r>
              <a:rPr lang="en-US" sz="1100" dirty="0"/>
              <a:t> Am. 2008 Nov;90 </a:t>
            </a:r>
            <a:r>
              <a:rPr lang="en-US" sz="1100" dirty="0" err="1"/>
              <a:t>Suppl</a:t>
            </a:r>
            <a:r>
              <a:rPr lang="en-US" sz="1100" dirty="0"/>
              <a:t> 4:47-66. A systematic approach to the plain radiographic evaluation of the young adult hip. </a:t>
            </a:r>
            <a:r>
              <a:rPr lang="en-US" sz="1100" dirty="0" err="1"/>
              <a:t>Clohisy</a:t>
            </a:r>
            <a:r>
              <a:rPr lang="en-US" sz="1100" dirty="0"/>
              <a:t> JC, Carlisle JC, </a:t>
            </a:r>
            <a:r>
              <a:rPr lang="en-US" sz="1100" dirty="0" err="1"/>
              <a:t>Beaulé</a:t>
            </a:r>
            <a:r>
              <a:rPr lang="en-US" sz="1100" dirty="0"/>
              <a:t> PE, Kim YJ, Trousdale RT, Sierra RJ, </a:t>
            </a:r>
            <a:r>
              <a:rPr lang="en-US" sz="1100" dirty="0" err="1"/>
              <a:t>Leunig</a:t>
            </a:r>
            <a:r>
              <a:rPr lang="en-US" sz="1100" dirty="0"/>
              <a:t> M, </a:t>
            </a:r>
            <a:r>
              <a:rPr lang="en-US" sz="1100" dirty="0" err="1"/>
              <a:t>Schoenecker</a:t>
            </a:r>
            <a:r>
              <a:rPr lang="en-US" sz="1100" dirty="0"/>
              <a:t> PL, Millis MB.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44" y="2112135"/>
            <a:ext cx="4711138" cy="39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813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Approach to Radiographic</a:t>
            </a:r>
            <a:br>
              <a:rPr lang="en-US" dirty="0"/>
            </a:br>
            <a:r>
              <a:rPr lang="en-US" dirty="0"/>
              <a:t>Evaluation of the Young Adult 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476122"/>
            <a:ext cx="3940935" cy="3139068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sz="3600" dirty="0"/>
              <a:t>Dunn</a:t>
            </a:r>
          </a:p>
          <a:p>
            <a:pPr lvl="1"/>
            <a:r>
              <a:rPr lang="en-US" sz="2900" dirty="0"/>
              <a:t>Hips flexed to 45 </a:t>
            </a:r>
            <a:r>
              <a:rPr lang="en-US" sz="2900" dirty="0" err="1"/>
              <a:t>deg</a:t>
            </a:r>
            <a:r>
              <a:rPr lang="en-US" sz="2900" dirty="0"/>
              <a:t> and abducted to 20 </a:t>
            </a:r>
            <a:r>
              <a:rPr lang="en-US" sz="2900" dirty="0" err="1"/>
              <a:t>deg</a:t>
            </a:r>
            <a:endParaRPr lang="en-US" sz="2900" dirty="0"/>
          </a:p>
          <a:p>
            <a:pPr lvl="1"/>
            <a:r>
              <a:rPr lang="en-US" sz="2900" dirty="0"/>
              <a:t>Can be done bilaterally to get both hips in a single view</a:t>
            </a:r>
          </a:p>
          <a:p>
            <a:pPr lvl="1"/>
            <a:r>
              <a:rPr lang="en-US" sz="2900" dirty="0"/>
              <a:t>Crosshairs midway between pubic symphysis and a line connecting the ASIS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pPr marL="0" indent="0">
              <a:buNone/>
            </a:pPr>
            <a:r>
              <a:rPr lang="en-US" sz="11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287" y="6160912"/>
            <a:ext cx="8126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 Bone Joint </a:t>
            </a:r>
            <a:r>
              <a:rPr lang="en-US" sz="1100" dirty="0" err="1"/>
              <a:t>Surg</a:t>
            </a:r>
            <a:r>
              <a:rPr lang="en-US" sz="1100" dirty="0"/>
              <a:t> Am. 2008 Nov;90 </a:t>
            </a:r>
            <a:r>
              <a:rPr lang="en-US" sz="1100" dirty="0" err="1"/>
              <a:t>Suppl</a:t>
            </a:r>
            <a:r>
              <a:rPr lang="en-US" sz="1100" dirty="0"/>
              <a:t> 4:47-66. A systematic approach to the plain radiographic evaluation of the young adult hip. </a:t>
            </a:r>
            <a:r>
              <a:rPr lang="en-US" sz="1100" dirty="0" err="1"/>
              <a:t>Clohisy</a:t>
            </a:r>
            <a:r>
              <a:rPr lang="en-US" sz="1100" dirty="0"/>
              <a:t> JC, Carlisle JC, </a:t>
            </a:r>
            <a:r>
              <a:rPr lang="en-US" sz="1100" dirty="0" err="1"/>
              <a:t>Beaulé</a:t>
            </a:r>
            <a:r>
              <a:rPr lang="en-US" sz="1100" dirty="0"/>
              <a:t> PE, Kim YJ, Trousdale RT, Sierra RJ, </a:t>
            </a:r>
            <a:r>
              <a:rPr lang="en-US" sz="1100" dirty="0" err="1"/>
              <a:t>Leunig</a:t>
            </a:r>
            <a:r>
              <a:rPr lang="en-US" sz="1100" dirty="0"/>
              <a:t> M, </a:t>
            </a:r>
            <a:r>
              <a:rPr lang="en-US" sz="1100" dirty="0" err="1"/>
              <a:t>Schoenecker</a:t>
            </a:r>
            <a:r>
              <a:rPr lang="en-US" sz="1100" dirty="0"/>
              <a:t> PL, Millis MB.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473" y="2742176"/>
            <a:ext cx="3931751" cy="2598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331" y="2157643"/>
            <a:ext cx="2506143" cy="377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607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DA45E-6581-41E5-AD95-5732789FA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8" t="18085" r="15615" b="4423"/>
          <a:stretch/>
        </p:blipFill>
        <p:spPr>
          <a:xfrm>
            <a:off x="3644722" y="684256"/>
            <a:ext cx="8164102" cy="57573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8F96C9-9B61-4DCE-9F52-1CEDC5B205A5}"/>
              </a:ext>
            </a:extLst>
          </p:cNvPr>
          <p:cNvSpPr/>
          <p:nvPr/>
        </p:nvSpPr>
        <p:spPr>
          <a:xfrm>
            <a:off x="531223" y="83289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Hip Anatomy</a:t>
            </a:r>
            <a:br>
              <a:rPr lang="en-US" sz="3200" dirty="0"/>
            </a:br>
            <a:r>
              <a:rPr lang="en-US" sz="3200" dirty="0"/>
              <a:t>	 AP pelvis</a:t>
            </a:r>
          </a:p>
        </p:txBody>
      </p:sp>
    </p:spTree>
    <p:extLst>
      <p:ext uri="{BB962C8B-B14F-4D97-AF65-F5344CB8AC3E}">
        <p14:creationId xmlns:p14="http://schemas.microsoft.com/office/powerpoint/2010/main" val="27623240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4896" r="5747"/>
          <a:stretch/>
        </p:blipFill>
        <p:spPr>
          <a:xfrm>
            <a:off x="3644722" y="583473"/>
            <a:ext cx="8444248" cy="59762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026AB2-C910-4274-9303-DCC51870FEFF}"/>
              </a:ext>
            </a:extLst>
          </p:cNvPr>
          <p:cNvSpPr/>
          <p:nvPr/>
        </p:nvSpPr>
        <p:spPr>
          <a:xfrm>
            <a:off x="531223" y="83289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Hip Anatomy</a:t>
            </a:r>
            <a:br>
              <a:rPr lang="en-US" sz="3200" dirty="0"/>
            </a:br>
            <a:r>
              <a:rPr lang="en-US" sz="3200" dirty="0"/>
              <a:t>	 Bilateral Dunn View</a:t>
            </a:r>
          </a:p>
        </p:txBody>
      </p:sp>
    </p:spTree>
    <p:extLst>
      <p:ext uri="{BB962C8B-B14F-4D97-AF65-F5344CB8AC3E}">
        <p14:creationId xmlns:p14="http://schemas.microsoft.com/office/powerpoint/2010/main" val="40801582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8797D-EB58-41AA-B920-4D37C33FF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54049" cy="1320800"/>
          </a:xfrm>
        </p:spPr>
        <p:txBody>
          <a:bodyPr/>
          <a:lstStyle/>
          <a:p>
            <a:r>
              <a:rPr lang="en-US" dirty="0"/>
              <a:t>FAI imaging findings in the “asymptomatic”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92D23-0CEB-431A-AC87-76B2CF4D9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372357" cy="39955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Systematic review of 26 studies which including imaging studies in “asymptomatic” volunteers </a:t>
            </a:r>
          </a:p>
          <a:p>
            <a:pPr lvl="1"/>
            <a:r>
              <a:rPr lang="en-US" dirty="0"/>
              <a:t>Some studies were meta-analyses</a:t>
            </a:r>
          </a:p>
          <a:p>
            <a:pPr lvl="1"/>
            <a:r>
              <a:rPr lang="en-US" dirty="0"/>
              <a:t>MRI, CT </a:t>
            </a:r>
            <a:r>
              <a:rPr lang="en-US" u="sng" dirty="0"/>
              <a:t>or</a:t>
            </a:r>
            <a:r>
              <a:rPr lang="en-US" dirty="0"/>
              <a:t> Xray</a:t>
            </a:r>
          </a:p>
          <a:p>
            <a:pPr lvl="1"/>
            <a:r>
              <a:rPr lang="en-US" dirty="0"/>
              <a:t>Definition of FAI findings very heterogenous</a:t>
            </a:r>
          </a:p>
          <a:p>
            <a:pPr lvl="1"/>
            <a:r>
              <a:rPr lang="en-US" dirty="0"/>
              <a:t>CAM deformity: 37% (58% athletes and 23% general population)</a:t>
            </a:r>
          </a:p>
          <a:p>
            <a:pPr lvl="1"/>
            <a:r>
              <a:rPr lang="en-US" dirty="0"/>
              <a:t>Pincer deformity: 67% (no population breakdown)</a:t>
            </a:r>
          </a:p>
          <a:p>
            <a:pPr lvl="1"/>
            <a:r>
              <a:rPr lang="en-US" dirty="0"/>
              <a:t>Labral tear on </a:t>
            </a:r>
            <a:r>
              <a:rPr lang="en-US" dirty="0" err="1"/>
              <a:t>noncontrast</a:t>
            </a:r>
            <a:r>
              <a:rPr lang="en-US" dirty="0"/>
              <a:t> MRI 68% of hips (based on 7 studies)</a:t>
            </a:r>
          </a:p>
          <a:p>
            <a:r>
              <a:rPr lang="en-US" dirty="0"/>
              <a:t>Conclusion: “FAI morphologic features and labral injuries are common in asymptomatic patients.”</a:t>
            </a:r>
          </a:p>
          <a:p>
            <a:pPr lvl="1"/>
            <a:r>
              <a:rPr lang="en-US" sz="1900" dirty="0"/>
              <a:t>Asymptomatic meant no </a:t>
            </a:r>
            <a:r>
              <a:rPr lang="en-US" sz="1900" u="sng" dirty="0"/>
              <a:t>hip pain</a:t>
            </a:r>
            <a:r>
              <a:rPr lang="en-US" sz="1900" dirty="0"/>
              <a:t>. </a:t>
            </a:r>
          </a:p>
          <a:p>
            <a:pPr lvl="1"/>
            <a:r>
              <a:rPr lang="en-US" sz="1900" b="1" dirty="0"/>
              <a:t>We don’t know how many individuals had low back pain.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2780F-FA85-4FDF-9B69-7EF36246B8F0}"/>
              </a:ext>
            </a:extLst>
          </p:cNvPr>
          <p:cNvSpPr txBox="1"/>
          <p:nvPr/>
        </p:nvSpPr>
        <p:spPr>
          <a:xfrm>
            <a:off x="677334" y="6156102"/>
            <a:ext cx="85966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Frank JM, Harris JD, Erickson BJ, </a:t>
            </a:r>
            <a:r>
              <a:rPr lang="en-US" sz="1100" dirty="0" err="1"/>
              <a:t>Slikker</a:t>
            </a:r>
            <a:r>
              <a:rPr lang="en-US" sz="1100" dirty="0"/>
              <a:t> III W, Bush-Joseph CA, </a:t>
            </a:r>
            <a:r>
              <a:rPr lang="en-US" sz="1100" dirty="0" err="1"/>
              <a:t>Salata</a:t>
            </a:r>
            <a:r>
              <a:rPr lang="en-US" sz="1100" dirty="0"/>
              <a:t> MJ, </a:t>
            </a:r>
            <a:r>
              <a:rPr lang="en-US" sz="1100" dirty="0" err="1"/>
              <a:t>Nho</a:t>
            </a:r>
            <a:r>
              <a:rPr lang="en-US" sz="1100" dirty="0"/>
              <a:t> SJ. Prevalence of </a:t>
            </a:r>
            <a:r>
              <a:rPr lang="en-US" sz="1100" dirty="0" err="1"/>
              <a:t>femoroacetabular</a:t>
            </a:r>
            <a:r>
              <a:rPr lang="en-US" sz="1100" dirty="0"/>
              <a:t> impingement imaging findings in asymptomatic volunteers: a systematic review. Arthroscopy: The Journal of Arthroscopic &amp; Related Surgery. 2015 Jun 1;31(6):1199-204.</a:t>
            </a:r>
          </a:p>
        </p:txBody>
      </p:sp>
    </p:spTree>
    <p:extLst>
      <p:ext uri="{BB962C8B-B14F-4D97-AF65-F5344CB8AC3E}">
        <p14:creationId xmlns:p14="http://schemas.microsoft.com/office/powerpoint/2010/main" val="22645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Intra-articular Hip Pain</a:t>
            </a:r>
            <a:br>
              <a:rPr lang="en-US" dirty="0"/>
            </a:br>
            <a:r>
              <a:rPr lang="en-US" dirty="0"/>
              <a:t>	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1723" cy="3880773"/>
          </a:xfrm>
        </p:spPr>
        <p:txBody>
          <a:bodyPr>
            <a:normAutofit/>
          </a:bodyPr>
          <a:lstStyle/>
          <a:p>
            <a:r>
              <a:rPr lang="en-US" sz="2000" dirty="0"/>
              <a:t>51 consecutive patients</a:t>
            </a:r>
          </a:p>
          <a:p>
            <a:pPr lvl="1"/>
            <a:r>
              <a:rPr lang="en-US" sz="1800" dirty="0"/>
              <a:t>Evidence of hip pathology on plain </a:t>
            </a:r>
            <a:r>
              <a:rPr lang="en-US" sz="1800" dirty="0" err="1"/>
              <a:t>Xray</a:t>
            </a:r>
            <a:r>
              <a:rPr lang="en-US" sz="1800" dirty="0"/>
              <a:t> or MRI</a:t>
            </a:r>
          </a:p>
          <a:p>
            <a:pPr lvl="1"/>
            <a:r>
              <a:rPr lang="en-US" sz="1800" dirty="0"/>
              <a:t>At least 90% pain reduction 30 min </a:t>
            </a:r>
            <a:r>
              <a:rPr lang="en-US" sz="1800" dirty="0" err="1"/>
              <a:t>Dx</a:t>
            </a:r>
            <a:r>
              <a:rPr lang="en-US" sz="1800" dirty="0"/>
              <a:t> hip injection</a:t>
            </a:r>
          </a:p>
          <a:p>
            <a:r>
              <a:rPr lang="en-US" sz="2000" dirty="0"/>
              <a:t>Pre procedure pain drawing completed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Pain Med. 2008 Jan-Feb;9(1):22-5. Hip joint pain referral patterns: a descriptive study. </a:t>
            </a:r>
            <a:r>
              <a:rPr lang="en-US" sz="1100" dirty="0" err="1"/>
              <a:t>Lesher</a:t>
            </a:r>
            <a:r>
              <a:rPr lang="en-US" sz="1100" dirty="0"/>
              <a:t> JM, </a:t>
            </a:r>
            <a:r>
              <a:rPr lang="en-US" sz="1100" dirty="0" err="1"/>
              <a:t>Dreyfuss</a:t>
            </a:r>
            <a:r>
              <a:rPr lang="en-US" sz="1100" dirty="0"/>
              <a:t> P, Hager N, Kaplan M, Furman 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057" y="841629"/>
            <a:ext cx="5211694" cy="5337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721558"/>
            <a:ext cx="5549730" cy="44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592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Hip-Spine Syndrome</a:t>
            </a:r>
            <a:br>
              <a:rPr lang="en-US" dirty="0"/>
            </a:br>
            <a:r>
              <a:rPr lang="en-US" dirty="0"/>
              <a:t>	FAI and Low Back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096195"/>
            <a:ext cx="7474993" cy="3880773"/>
          </a:xfrm>
        </p:spPr>
        <p:txBody>
          <a:bodyPr>
            <a:normAutofit/>
          </a:bodyPr>
          <a:lstStyle/>
          <a:p>
            <a:r>
              <a:rPr lang="en-US" sz="2400" dirty="0"/>
              <a:t>Patients with FAI often present with low back pain.</a:t>
            </a:r>
          </a:p>
          <a:p>
            <a:pPr lvl="1"/>
            <a:r>
              <a:rPr lang="en-US" sz="2200" dirty="0"/>
              <a:t>There may be a lesser component of intra-articular hip pain or none at all.</a:t>
            </a:r>
          </a:p>
          <a:p>
            <a:r>
              <a:rPr lang="en-US" sz="2400" dirty="0"/>
              <a:t>Hip ROM, lumbopelvic motion and pelvic stability should be assessed on all patients with LBP</a:t>
            </a:r>
          </a:p>
          <a:p>
            <a:pPr lvl="1"/>
            <a:r>
              <a:rPr lang="en-US" sz="2200" dirty="0"/>
              <a:t>Education, activity modification and therapy directed at these underlying biomechanical factors are indicated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94002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0573A24-AD84-4562-A993-7D04E1D1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087F8-F09C-4C07-B55F-6081689A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49D257-5737-4C0D-89EA-9C311AF2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3D267A-94F5-488A-94C6-5D7156D9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6CE3EB2-91DF-4F5D-8874-744AAAE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403231"/>
            <a:ext cx="5192940" cy="2133600"/>
          </a:xfrm>
        </p:spPr>
        <p:txBody>
          <a:bodyPr anchor="ctr">
            <a:normAutofit/>
          </a:bodyPr>
          <a:lstStyle/>
          <a:p>
            <a:r>
              <a:rPr lang="en-US"/>
              <a:t>The Hip-Spine Connection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8E8FFD-9A24-47D4-AF3C-D102FA3160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23" y="1439934"/>
            <a:ext cx="4505353" cy="397813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3073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Intra-articular Hip Pain</a:t>
            </a:r>
            <a:br>
              <a:rPr lang="en-US" dirty="0"/>
            </a:br>
            <a:r>
              <a:rPr lang="en-US" dirty="0"/>
              <a:t>	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1723" cy="3880773"/>
          </a:xfrm>
        </p:spPr>
        <p:txBody>
          <a:bodyPr>
            <a:normAutofit/>
          </a:bodyPr>
          <a:lstStyle/>
          <a:p>
            <a:r>
              <a:rPr lang="en-US" sz="2000" dirty="0"/>
              <a:t>51 consecutive patients</a:t>
            </a:r>
          </a:p>
          <a:p>
            <a:pPr lvl="1"/>
            <a:r>
              <a:rPr lang="en-US" sz="1800" dirty="0"/>
              <a:t>Evidence of hip pathology on plain </a:t>
            </a:r>
            <a:r>
              <a:rPr lang="en-US" sz="1800" dirty="0" err="1"/>
              <a:t>Xray</a:t>
            </a:r>
            <a:r>
              <a:rPr lang="en-US" sz="1800" dirty="0"/>
              <a:t> or MRI</a:t>
            </a:r>
          </a:p>
          <a:p>
            <a:pPr lvl="1"/>
            <a:r>
              <a:rPr lang="en-US" sz="1800" dirty="0"/>
              <a:t>At least 90% pain reduction 30 min </a:t>
            </a:r>
            <a:r>
              <a:rPr lang="en-US" sz="1800" dirty="0" err="1"/>
              <a:t>Dx</a:t>
            </a:r>
            <a:r>
              <a:rPr lang="en-US" sz="1800" dirty="0"/>
              <a:t> hip injection</a:t>
            </a:r>
          </a:p>
          <a:p>
            <a:r>
              <a:rPr lang="en-US" sz="2000" dirty="0"/>
              <a:t>Pre procedure pain drawing completed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334" y="6179557"/>
            <a:ext cx="830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/>
              <a:t>Pain Med. 2008 Jan-Feb;9(1):22-5. Hip joint pain referral patterns: a descriptive study. </a:t>
            </a:r>
            <a:r>
              <a:rPr lang="en-US" sz="1100" dirty="0" err="1"/>
              <a:t>Lesher</a:t>
            </a:r>
            <a:r>
              <a:rPr lang="en-US" sz="1100" dirty="0"/>
              <a:t> JM, </a:t>
            </a:r>
            <a:r>
              <a:rPr lang="en-US" sz="1100" dirty="0" err="1"/>
              <a:t>Dreyfuss</a:t>
            </a:r>
            <a:r>
              <a:rPr lang="en-US" sz="1100" dirty="0"/>
              <a:t> P, Hager N, Kaplan M, Furman 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057" y="841629"/>
            <a:ext cx="5211694" cy="5337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721558"/>
            <a:ext cx="5549730" cy="445799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1D95BF0-74CD-4CEF-9CCF-95D501D4ED43}"/>
              </a:ext>
            </a:extLst>
          </p:cNvPr>
          <p:cNvSpPr/>
          <p:nvPr/>
        </p:nvSpPr>
        <p:spPr>
          <a:xfrm>
            <a:off x="677334" y="3103808"/>
            <a:ext cx="4409821" cy="47651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9279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7601</TotalTime>
  <Words>5095</Words>
  <Application>Microsoft Office PowerPoint</Application>
  <PresentationFormat>Widescreen</PresentationFormat>
  <Paragraphs>505</Paragraphs>
  <Slides>81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Trebuchet MS</vt:lpstr>
      <vt:lpstr>Berlin</vt:lpstr>
      <vt:lpstr>The Hip-Spine Connection</vt:lpstr>
      <vt:lpstr>PowerPoint Presentation</vt:lpstr>
      <vt:lpstr>Disclosures/Conflicts of Interest</vt:lpstr>
      <vt:lpstr>The Hip-Spine Connection  Outline</vt:lpstr>
      <vt:lpstr>Intra-articular Hip Pain  Presentation</vt:lpstr>
      <vt:lpstr>Intra-articular Hip Pain  Presentation</vt:lpstr>
      <vt:lpstr>Intra-articular Hip Pain  Presentation</vt:lpstr>
      <vt:lpstr>Intra-articular Hip Pain  Presentation</vt:lpstr>
      <vt:lpstr>Intra-articular Hip Pain  Presentation</vt:lpstr>
      <vt:lpstr>Intra-articular Hip Pain  Presentation – Posterior Pelvic Pain</vt:lpstr>
      <vt:lpstr>Intra-articular Hip Pain  Presentation – Posterior Pelvic Pain</vt:lpstr>
      <vt:lpstr>Intra-articular Hip Pain  Presentation – Posterior Pelvic Pain</vt:lpstr>
      <vt:lpstr>Femoral Acetabular Impingement </vt:lpstr>
      <vt:lpstr>Femoral Acetabular Impingement  proposed causes</vt:lpstr>
      <vt:lpstr>Hip Anatomy  normal hip</vt:lpstr>
      <vt:lpstr>Hip Anatomy   normal vs. FAI</vt:lpstr>
      <vt:lpstr>Hip Anatomy  normal hip motion</vt:lpstr>
      <vt:lpstr>Hip Anatomy  CAM hip motion</vt:lpstr>
      <vt:lpstr>Hip Anatomy  pincer hip motion</vt:lpstr>
      <vt:lpstr>Hip Anatomy  Cam impingement</vt:lpstr>
      <vt:lpstr>Hip Anatomy  pincer impingement</vt:lpstr>
      <vt:lpstr>Hip Anatomy  pincer impingement</vt:lpstr>
      <vt:lpstr>Hip Anatomy  pincer impingement</vt:lpstr>
      <vt:lpstr>Hip Anatomy  pincer impingement</vt:lpstr>
      <vt:lpstr>Femoral Acetabular Impingement  Epidemiology</vt:lpstr>
      <vt:lpstr>PowerPoint Presentation</vt:lpstr>
      <vt:lpstr>Assess Hip Range of Motion</vt:lpstr>
      <vt:lpstr>Hip-Spine Syndrome  History</vt:lpstr>
      <vt:lpstr>Evidence Hip-spine syndrome: the effect of total hip replacement surgery on low back pain in severe osteoarthritis of the hip</vt:lpstr>
      <vt:lpstr>Evidence Hip-spine syndrome: the effect of total hip replacement surgery on low back pain in severe osteoarthritis of the hip</vt:lpstr>
      <vt:lpstr>Evidence Hip-spine syndrome: A cadaveric analysis between osteoarthritis of the lumbar spine and hip joints </vt:lpstr>
      <vt:lpstr>Evidence </vt:lpstr>
      <vt:lpstr>Evidence A compensation of angular displacements of the hip joints and lumbosacral spine between subjects with and without idiopathic low back pain during squatting</vt:lpstr>
      <vt:lpstr>Evidence A compensation of angular displacements of the hip joints and lumbosacral spine between subjects with and without idiopathic low back pain during squatting</vt:lpstr>
      <vt:lpstr>Assess Lumbopelvic Motion</vt:lpstr>
      <vt:lpstr>Lumbopelvic Motion</vt:lpstr>
      <vt:lpstr>Early Lumbopelvic Motion</vt:lpstr>
      <vt:lpstr>Lumbopelvic Motion</vt:lpstr>
      <vt:lpstr>Early Lumbopelvic Motion</vt:lpstr>
      <vt:lpstr>Lumbopelvic Motion</vt:lpstr>
      <vt:lpstr>Lumbopelvic Motion</vt:lpstr>
      <vt:lpstr>A deeper connection?</vt:lpstr>
      <vt:lpstr>A deeper connection?</vt:lpstr>
      <vt:lpstr>A deeper connection?</vt:lpstr>
      <vt:lpstr>A deeper connection?</vt:lpstr>
      <vt:lpstr>A deeper connection?</vt:lpstr>
      <vt:lpstr>A deeper connection?</vt:lpstr>
      <vt:lpstr>A deeper connection?</vt:lpstr>
      <vt:lpstr>A deeper connection?</vt:lpstr>
      <vt:lpstr>A deeper connection?</vt:lpstr>
      <vt:lpstr>A deeper connection?</vt:lpstr>
      <vt:lpstr>A deeper connection?</vt:lpstr>
      <vt:lpstr>A deeper connection?</vt:lpstr>
      <vt:lpstr>A deeper connection?</vt:lpstr>
      <vt:lpstr>A deeper connection?</vt:lpstr>
      <vt:lpstr>Assess Pelvic Stability</vt:lpstr>
      <vt:lpstr>Assess Pelvic Stability</vt:lpstr>
      <vt:lpstr>Assess Pelvic Stability</vt:lpstr>
      <vt:lpstr>Assess Pelvic Stability</vt:lpstr>
      <vt:lpstr>Hip-Spine Syndrome  </vt:lpstr>
      <vt:lpstr>Hip-Spine Syndrome  </vt:lpstr>
      <vt:lpstr>Hip-Spine Syndrome  </vt:lpstr>
      <vt:lpstr>Hip-Spine Syndrome  </vt:lpstr>
      <vt:lpstr>Hip-Spine Syndrome  FAI and Low Back Pain</vt:lpstr>
      <vt:lpstr>Hip-Spine Syndrome  FAI and Low Back Pain</vt:lpstr>
      <vt:lpstr>Hip-Spine Syndrome  FAI and Low Back Pain</vt:lpstr>
      <vt:lpstr>Hip-Spine Syndrome  FAI and Low Back Pain</vt:lpstr>
      <vt:lpstr>Systematic Approach to Radiographic Evaluation of the Young Adult Hip</vt:lpstr>
      <vt:lpstr>Hip Anatomy  normal AP pelvis</vt:lpstr>
      <vt:lpstr>Hip Anatomy   CAM AP pelvis</vt:lpstr>
      <vt:lpstr>Hip Anatomy   pincer AP pelvis</vt:lpstr>
      <vt:lpstr>Hip Anatomy   pincer AP pelvis</vt:lpstr>
      <vt:lpstr>Hip Anatomy   pincer AP pelvis</vt:lpstr>
      <vt:lpstr>Systematic Approach to Radiographic Evaluation of the Young Adult Hip</vt:lpstr>
      <vt:lpstr>Systematic Approach to Radiographic Evaluation of the Young Adult Hip</vt:lpstr>
      <vt:lpstr>Systematic Approach to Radiographic Evaluation of the Young Adult Hip</vt:lpstr>
      <vt:lpstr>PowerPoint Presentation</vt:lpstr>
      <vt:lpstr>PowerPoint Presentation</vt:lpstr>
      <vt:lpstr>FAI imaging findings in the “asymptomatic” population</vt:lpstr>
      <vt:lpstr>Hip-Spine Syndrome  FAI and Low Back Pain</vt:lpstr>
      <vt:lpstr>The Hip-Spine Connection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Hip-Spine Connection</dc:title>
  <dc:creator>Eric Shoemaker</dc:creator>
  <cp:lastModifiedBy>Eric Shoemaker</cp:lastModifiedBy>
  <cp:revision>42</cp:revision>
  <dcterms:created xsi:type="dcterms:W3CDTF">2020-01-29T17:25:17Z</dcterms:created>
  <dcterms:modified xsi:type="dcterms:W3CDTF">2021-09-21T16:20:09Z</dcterms:modified>
</cp:coreProperties>
</file>