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5"/>
    <p:sldMasterId id="2147483660" r:id="rId6"/>
  </p:sldMasterIdLst>
  <p:notesMasterIdLst>
    <p:notesMasterId r:id="rId60"/>
  </p:notesMasterIdLst>
  <p:handoutMasterIdLst>
    <p:handoutMasterId r:id="rId61"/>
  </p:handoutMasterIdLst>
  <p:sldIdLst>
    <p:sldId id="664" r:id="rId7"/>
    <p:sldId id="732" r:id="rId8"/>
    <p:sldId id="733" r:id="rId9"/>
    <p:sldId id="672" r:id="rId10"/>
    <p:sldId id="675" r:id="rId11"/>
    <p:sldId id="676" r:id="rId12"/>
    <p:sldId id="777" r:id="rId13"/>
    <p:sldId id="677" r:id="rId14"/>
    <p:sldId id="678" r:id="rId15"/>
    <p:sldId id="734" r:id="rId16"/>
    <p:sldId id="735" r:id="rId17"/>
    <p:sldId id="736" r:id="rId18"/>
    <p:sldId id="738" r:id="rId19"/>
    <p:sldId id="737" r:id="rId20"/>
    <p:sldId id="776" r:id="rId21"/>
    <p:sldId id="739" r:id="rId22"/>
    <p:sldId id="740" r:id="rId23"/>
    <p:sldId id="741" r:id="rId24"/>
    <p:sldId id="742" r:id="rId25"/>
    <p:sldId id="743" r:id="rId26"/>
    <p:sldId id="744" r:id="rId27"/>
    <p:sldId id="745" r:id="rId28"/>
    <p:sldId id="746" r:id="rId29"/>
    <p:sldId id="747" r:id="rId30"/>
    <p:sldId id="748" r:id="rId31"/>
    <p:sldId id="749" r:id="rId32"/>
    <p:sldId id="750" r:id="rId33"/>
    <p:sldId id="751" r:id="rId34"/>
    <p:sldId id="752" r:id="rId35"/>
    <p:sldId id="753" r:id="rId36"/>
    <p:sldId id="754" r:id="rId37"/>
    <p:sldId id="755" r:id="rId38"/>
    <p:sldId id="756" r:id="rId39"/>
    <p:sldId id="757" r:id="rId40"/>
    <p:sldId id="758" r:id="rId41"/>
    <p:sldId id="759" r:id="rId42"/>
    <p:sldId id="760" r:id="rId43"/>
    <p:sldId id="761" r:id="rId44"/>
    <p:sldId id="762" r:id="rId45"/>
    <p:sldId id="763" r:id="rId46"/>
    <p:sldId id="764" r:id="rId47"/>
    <p:sldId id="765" r:id="rId48"/>
    <p:sldId id="766" r:id="rId49"/>
    <p:sldId id="767" r:id="rId50"/>
    <p:sldId id="768" r:id="rId51"/>
    <p:sldId id="769" r:id="rId52"/>
    <p:sldId id="770" r:id="rId53"/>
    <p:sldId id="771" r:id="rId54"/>
    <p:sldId id="778" r:id="rId55"/>
    <p:sldId id="772" r:id="rId56"/>
    <p:sldId id="773" r:id="rId57"/>
    <p:sldId id="775" r:id="rId58"/>
    <p:sldId id="774" r:id="rId59"/>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866"/>
    <a:srgbClr val="404040"/>
    <a:srgbClr val="F8D048"/>
    <a:srgbClr val="134253"/>
    <a:srgbClr val="336699"/>
    <a:srgbClr val="267D9E"/>
    <a:srgbClr val="006699"/>
    <a:srgbClr val="E655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74074" autoAdjust="0"/>
  </p:normalViewPr>
  <p:slideViewPr>
    <p:cSldViewPr snapToGrid="0">
      <p:cViewPr varScale="1">
        <p:scale>
          <a:sx n="87" d="100"/>
          <a:sy n="87" d="100"/>
        </p:scale>
        <p:origin x="533" y="46"/>
      </p:cViewPr>
      <p:guideLst/>
    </p:cSldViewPr>
  </p:slideViewPr>
  <p:notesTextViewPr>
    <p:cViewPr>
      <p:scale>
        <a:sx n="3" d="2"/>
        <a:sy n="3" d="2"/>
      </p:scale>
      <p:origin x="0" y="0"/>
    </p:cViewPr>
  </p:notesTextViewPr>
  <p:sorterViewPr>
    <p:cViewPr varScale="1">
      <p:scale>
        <a:sx n="1" d="1"/>
        <a:sy n="1" d="1"/>
      </p:scale>
      <p:origin x="0" y="-14434"/>
    </p:cViewPr>
  </p:sorterViewPr>
  <p:notesViewPr>
    <p:cSldViewPr snapToGrid="0">
      <p:cViewPr varScale="1">
        <p:scale>
          <a:sx n="64" d="100"/>
          <a:sy n="64" d="100"/>
        </p:scale>
        <p:origin x="3146" y="5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1.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266798-3B62-CE43-B846-1C4E280D188D}"/>
              </a:ext>
            </a:extLst>
          </p:cNvPr>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66470F9-1B6B-7C42-ADAE-127DE90D32A4}"/>
              </a:ext>
            </a:extLst>
          </p:cNvPr>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2CC87C8F-68F8-4342-8435-0ACCE0E60061}" type="datetimeFigureOut">
              <a:rPr lang="en-US" smtClean="0"/>
              <a:t>9/16/2021</a:t>
            </a:fld>
            <a:endParaRPr lang="en-US" dirty="0"/>
          </a:p>
        </p:txBody>
      </p:sp>
      <p:sp>
        <p:nvSpPr>
          <p:cNvPr id="4" name="Footer Placeholder 3">
            <a:extLst>
              <a:ext uri="{FF2B5EF4-FFF2-40B4-BE49-F238E27FC236}">
                <a16:creationId xmlns:a16="http://schemas.microsoft.com/office/drawing/2014/main" id="{43666EE2-465D-304A-B0A4-02ED7488A9F8}"/>
              </a:ext>
            </a:extLst>
          </p:cNvPr>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D65294-2FBE-B246-94B7-CE5BB3FBDE56}"/>
              </a:ext>
            </a:extLst>
          </p:cNvPr>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19E48436-0F46-CC45-9D20-90AA8168BC86}" type="slidenum">
              <a:rPr lang="en-US" smtClean="0"/>
              <a:t>‹#›</a:t>
            </a:fld>
            <a:endParaRPr lang="en-US" dirty="0"/>
          </a:p>
        </p:txBody>
      </p:sp>
    </p:spTree>
    <p:extLst>
      <p:ext uri="{BB962C8B-B14F-4D97-AF65-F5344CB8AC3E}">
        <p14:creationId xmlns:p14="http://schemas.microsoft.com/office/powerpoint/2010/main" val="3776075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BB86B857-ADF9-4AAB-BC49-9CD111C9EBFD}" type="datetimeFigureOut">
              <a:rPr lang="en-US" smtClean="0"/>
              <a:t>9/16/2021</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1123EA6E-567D-4DA4-AA93-3169FFEF1702}" type="slidenum">
              <a:rPr lang="en-US" smtClean="0"/>
              <a:t>‹#›</a:t>
            </a:fld>
            <a:endParaRPr lang="en-US" dirty="0"/>
          </a:p>
        </p:txBody>
      </p:sp>
    </p:spTree>
    <p:extLst>
      <p:ext uri="{BB962C8B-B14F-4D97-AF65-F5344CB8AC3E}">
        <p14:creationId xmlns:p14="http://schemas.microsoft.com/office/powerpoint/2010/main" val="2475824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1</a:t>
            </a:fld>
            <a:endParaRPr lang="en-US"/>
          </a:p>
        </p:txBody>
      </p:sp>
    </p:spTree>
    <p:extLst>
      <p:ext uri="{BB962C8B-B14F-4D97-AF65-F5344CB8AC3E}">
        <p14:creationId xmlns:p14="http://schemas.microsoft.com/office/powerpoint/2010/main" val="262866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2016 CDC guidelines were directed at non-pain-expert PCPs.</a:t>
            </a:r>
          </a:p>
          <a:p>
            <a:r>
              <a:rPr lang="en-US" sz="2000" dirty="0"/>
              <a:t>Focused on conservative new starts</a:t>
            </a:r>
          </a:p>
          <a:p>
            <a:r>
              <a:rPr lang="en-US" sz="2000" dirty="0"/>
              <a:t>Became generalized to opioid tapering </a:t>
            </a:r>
          </a:p>
          <a:p>
            <a:r>
              <a:rPr lang="en-US" sz="2000" dirty="0"/>
              <a:t>Included misapplication of blanket tapering based on rigid dose-based limits</a:t>
            </a:r>
          </a:p>
          <a:p>
            <a:r>
              <a:rPr lang="en-US" sz="2000" dirty="0"/>
              <a:t>WAS NEVER recommended</a:t>
            </a:r>
          </a:p>
          <a:p>
            <a:r>
              <a:rPr lang="en-US" sz="2000" dirty="0"/>
              <a:t>Failed to account for opioid benefits</a:t>
            </a:r>
          </a:p>
          <a:p>
            <a:r>
              <a:rPr lang="en-US" sz="2000" dirty="0"/>
              <a:t>Assumed risks from taking opioid was greater than reducing opioids</a:t>
            </a:r>
          </a:p>
          <a:p>
            <a:r>
              <a:rPr lang="en-US" sz="2000" dirty="0"/>
              <a:t>Applied a one-size-fit-all approach</a:t>
            </a:r>
          </a:p>
        </p:txBody>
      </p:sp>
      <p:sp>
        <p:nvSpPr>
          <p:cNvPr id="4" name="Slide Number Placeholder 3"/>
          <p:cNvSpPr>
            <a:spLocks noGrp="1"/>
          </p:cNvSpPr>
          <p:nvPr>
            <p:ph type="sldNum" sz="quarter" idx="10"/>
          </p:nvPr>
        </p:nvSpPr>
        <p:spPr/>
        <p:txBody>
          <a:bodyPr/>
          <a:lstStyle/>
          <a:p>
            <a:fld id="{1C849DF1-650C-4EA1-9F2D-9F446C9BAA09}" type="slidenum">
              <a:rPr lang="en-US" smtClean="0"/>
              <a:t>11</a:t>
            </a:fld>
            <a:endParaRPr lang="en-US" dirty="0"/>
          </a:p>
        </p:txBody>
      </p:sp>
    </p:spTree>
    <p:extLst>
      <p:ext uri="{BB962C8B-B14F-4D97-AF65-F5344CB8AC3E}">
        <p14:creationId xmlns:p14="http://schemas.microsoft.com/office/powerpoint/2010/main" val="67720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12</a:t>
            </a:fld>
            <a:endParaRPr lang="en-US" dirty="0"/>
          </a:p>
        </p:txBody>
      </p:sp>
    </p:spTree>
    <p:extLst>
      <p:ext uri="{BB962C8B-B14F-4D97-AF65-F5344CB8AC3E}">
        <p14:creationId xmlns:p14="http://schemas.microsoft.com/office/powerpoint/2010/main" val="356527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POOR OUTCOMES FOR FORCED OPIOID TAPERING</a:t>
            </a:r>
          </a:p>
          <a:p>
            <a:endParaRPr lang="en-US" sz="2000" dirty="0"/>
          </a:p>
          <a:p>
            <a:r>
              <a:rPr lang="en-US" sz="2000" dirty="0"/>
              <a:t>We cannot be harming patients in the name of helping them.</a:t>
            </a:r>
          </a:p>
          <a:p>
            <a:r>
              <a:rPr lang="en-US" sz="2000" dirty="0"/>
              <a:t>How do we fix this?</a:t>
            </a:r>
          </a:p>
          <a:p>
            <a:endParaRPr lang="en-US" sz="2000" dirty="0"/>
          </a:p>
          <a:p>
            <a:r>
              <a:rPr lang="en-US" sz="2000" dirty="0"/>
              <a:t>Need better data on iatrogenic harms </a:t>
            </a:r>
          </a:p>
        </p:txBody>
      </p:sp>
      <p:sp>
        <p:nvSpPr>
          <p:cNvPr id="4" name="Slide Number Placeholder 3"/>
          <p:cNvSpPr>
            <a:spLocks noGrp="1"/>
          </p:cNvSpPr>
          <p:nvPr>
            <p:ph type="sldNum" sz="quarter" idx="10"/>
          </p:nvPr>
        </p:nvSpPr>
        <p:spPr/>
        <p:txBody>
          <a:bodyPr/>
          <a:lstStyle/>
          <a:p>
            <a:fld id="{1123EA6E-567D-4DA4-AA93-3169FFEF1702}" type="slidenum">
              <a:rPr lang="en-US" smtClean="0"/>
              <a:t>13</a:t>
            </a:fld>
            <a:endParaRPr lang="en-US" dirty="0"/>
          </a:p>
        </p:txBody>
      </p:sp>
    </p:spTree>
    <p:extLst>
      <p:ext uri="{BB962C8B-B14F-4D97-AF65-F5344CB8AC3E}">
        <p14:creationId xmlns:p14="http://schemas.microsoft.com/office/powerpoint/2010/main" val="377932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Iatrogenic risks</a:t>
            </a:r>
            <a:r>
              <a:rPr lang="en-US" dirty="0"/>
              <a:t>:  abandonment, overdose, suicidal ideation,</a:t>
            </a:r>
            <a:r>
              <a:rPr lang="en-US" baseline="0" dirty="0"/>
              <a:t> suicide.</a:t>
            </a:r>
          </a:p>
          <a:p>
            <a:r>
              <a:rPr lang="en-US" b="0" u="sng" baseline="0" dirty="0"/>
              <a:t>Glanz</a:t>
            </a:r>
            <a:r>
              <a:rPr lang="en-US" b="1" baseline="0" dirty="0"/>
              <a:t>:  opioid dose CHANGES confer risk for overdose. </a:t>
            </a:r>
            <a:r>
              <a:rPr lang="en-US" b="1" dirty="0"/>
              <a:t>CHANGE CONFERS RISK</a:t>
            </a:r>
            <a:endParaRPr lang="en-US" b="1" baseline="0" dirty="0"/>
          </a:p>
          <a:p>
            <a:r>
              <a:rPr lang="en-US" b="0" u="sng" baseline="0" dirty="0"/>
              <a:t>Oliva and Trafton</a:t>
            </a:r>
            <a:r>
              <a:rPr lang="en-US" b="1" baseline="0" dirty="0"/>
              <a:t>:  1.5M VA patients (2013-2014). Patient monitoring should be intensified for at least 3 months after starting opioids and changing doses.</a:t>
            </a:r>
            <a:endParaRPr lang="en-US" b="1" dirty="0"/>
          </a:p>
        </p:txBody>
      </p:sp>
      <p:sp>
        <p:nvSpPr>
          <p:cNvPr id="4" name="Slide Number Placeholder 3"/>
          <p:cNvSpPr>
            <a:spLocks noGrp="1"/>
          </p:cNvSpPr>
          <p:nvPr>
            <p:ph type="sldNum" sz="quarter" idx="10"/>
          </p:nvPr>
        </p:nvSpPr>
        <p:spPr/>
        <p:txBody>
          <a:bodyPr/>
          <a:lstStyle/>
          <a:p>
            <a:fld id="{1123EA6E-567D-4DA4-AA93-3169FFEF1702}" type="slidenum">
              <a:rPr lang="en-US" smtClean="0"/>
              <a:t>14</a:t>
            </a:fld>
            <a:endParaRPr lang="en-US" dirty="0"/>
          </a:p>
        </p:txBody>
      </p:sp>
    </p:spTree>
    <p:extLst>
      <p:ext uri="{BB962C8B-B14F-4D97-AF65-F5344CB8AC3E}">
        <p14:creationId xmlns:p14="http://schemas.microsoft.com/office/powerpoint/2010/main" val="51273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what happens when</a:t>
            </a:r>
            <a:r>
              <a:rPr lang="en-US" sz="1800" baseline="0" dirty="0"/>
              <a:t> we treat a pill, not the person</a:t>
            </a:r>
          </a:p>
          <a:p>
            <a:endParaRPr lang="en-US" sz="1800" baseline="0" dirty="0"/>
          </a:p>
          <a:p>
            <a:r>
              <a:rPr lang="en-US" sz="1800" baseline="0" dirty="0"/>
              <a:t>And now, an </a:t>
            </a:r>
            <a:r>
              <a:rPr lang="en-US" sz="1800" baseline="0" dirty="0" err="1"/>
              <a:t>overfocus</a:t>
            </a:r>
            <a:r>
              <a:rPr lang="en-US" sz="1800" baseline="0" dirty="0"/>
              <a:t> on yet another pill, buprenorphine, for pain treatment!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16</a:t>
            </a:fld>
            <a:endParaRPr lang="en-US" dirty="0"/>
          </a:p>
        </p:txBody>
      </p:sp>
    </p:spTree>
    <p:extLst>
      <p:ext uri="{BB962C8B-B14F-4D97-AF65-F5344CB8AC3E}">
        <p14:creationId xmlns:p14="http://schemas.microsoft.com/office/powerpoint/2010/main" val="3811102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p>
        </p:txBody>
      </p:sp>
      <p:sp>
        <p:nvSpPr>
          <p:cNvPr id="4" name="Slide Number Placeholder 3"/>
          <p:cNvSpPr>
            <a:spLocks noGrp="1"/>
          </p:cNvSpPr>
          <p:nvPr>
            <p:ph type="sldNum" sz="quarter" idx="10"/>
          </p:nvPr>
        </p:nvSpPr>
        <p:spPr/>
        <p:txBody>
          <a:bodyPr/>
          <a:lstStyle/>
          <a:p>
            <a:fld id="{4357097D-935B-4984-86EA-EE883DB9388B}" type="slidenum">
              <a:rPr lang="en-US" smtClean="0"/>
              <a:t>17</a:t>
            </a:fld>
            <a:endParaRPr lang="en-US" dirty="0"/>
          </a:p>
        </p:txBody>
      </p:sp>
    </p:spTree>
    <p:extLst>
      <p:ext uri="{BB962C8B-B14F-4D97-AF65-F5344CB8AC3E}">
        <p14:creationId xmlns:p14="http://schemas.microsoft.com/office/powerpoint/2010/main" val="102130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thing we are getting wrong.</a:t>
            </a:r>
          </a:p>
          <a:p>
            <a:r>
              <a:rPr lang="en-US" dirty="0"/>
              <a:t>Policies</a:t>
            </a:r>
            <a:r>
              <a:rPr lang="en-US" baseline="0" dirty="0"/>
              <a:t> at the state-level and in healthcare organizations.</a:t>
            </a:r>
          </a:p>
          <a:p>
            <a:endParaRPr lang="en-US" baseline="0" dirty="0"/>
          </a:p>
          <a:p>
            <a:r>
              <a:rPr lang="en-US" baseline="0" dirty="0"/>
              <a:t>The original 2016 opioid prescribing guidelines were meant to guide PCPs on new opioids starts, NOT DEPRESCRIBING</a:t>
            </a:r>
          </a:p>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18</a:t>
            </a:fld>
            <a:endParaRPr lang="en-US" dirty="0"/>
          </a:p>
        </p:txBody>
      </p:sp>
    </p:spTree>
    <p:extLst>
      <p:ext uri="{BB962C8B-B14F-4D97-AF65-F5344CB8AC3E}">
        <p14:creationId xmlns:p14="http://schemas.microsoft.com/office/powerpoint/2010/main" val="336070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Failure to apply patient-centered approaches</a:t>
            </a:r>
          </a:p>
          <a:p>
            <a:pPr marL="457141" indent="-457141">
              <a:buFont typeface="Arial" panose="020B0604020202020204" pitchFamily="34" charset="0"/>
              <a:buChar char="•"/>
            </a:pPr>
            <a:r>
              <a:rPr lang="en-AU" sz="2800" dirty="0"/>
              <a:t>Failure to integrate PROs carefully </a:t>
            </a:r>
            <a:r>
              <a:rPr lang="en-AU" sz="2800" b="1" i="1" dirty="0"/>
              <a:t>and adjust care plan based on patient response</a:t>
            </a:r>
          </a:p>
          <a:p>
            <a:pPr marL="457141" indent="-457141">
              <a:buFont typeface="Arial" panose="020B0604020202020204" pitchFamily="34" charset="0"/>
              <a:buChar char="•"/>
            </a:pPr>
            <a:r>
              <a:rPr lang="en-US" dirty="0"/>
              <a:t>Lack of flexible policies that support clinicians and patients</a:t>
            </a:r>
          </a:p>
          <a:p>
            <a:pPr marL="457141" indent="-457141">
              <a:buFont typeface="Arial" panose="020B0604020202020204" pitchFamily="34" charset="0"/>
              <a:buChar char="•"/>
            </a:pPr>
            <a:r>
              <a:rPr lang="en-AU" dirty="0"/>
              <a:t>Failure to implement tapers properly:  phenotype, screen properly, mitigate risks, tailor OUD care, monitor closely when tapering is undertaken, provide support, minimize nocebo, and maintain flexibility based on patient response to taper</a:t>
            </a:r>
            <a:endParaRPr lang="en-US" dirty="0"/>
          </a:p>
          <a:p>
            <a:endParaRPr lang="en-US" dirty="0"/>
          </a:p>
          <a:p>
            <a:endParaRPr lang="en-US" dirty="0"/>
          </a:p>
        </p:txBody>
      </p:sp>
      <p:sp>
        <p:nvSpPr>
          <p:cNvPr id="4" name="Header Placeholder 3"/>
          <p:cNvSpPr>
            <a:spLocks noGrp="1"/>
          </p:cNvSpPr>
          <p:nvPr>
            <p:ph type="hdr" idx="10"/>
          </p:nvPr>
        </p:nvSpPr>
        <p:spPr/>
        <p:txBody>
          <a:bodyPr/>
          <a:lstStyle/>
          <a:p>
            <a:r>
              <a:rPr lang="en-US"/>
              <a:t>Navigating the Challenges in an Era of Opioid Deprescribing: Behavioral Strategies for Patient Engagement and Success</a:t>
            </a:r>
            <a:endParaRPr lang="en-US" dirty="0"/>
          </a:p>
        </p:txBody>
      </p:sp>
      <p:sp>
        <p:nvSpPr>
          <p:cNvPr id="5" name="Date Placeholder 4"/>
          <p:cNvSpPr>
            <a:spLocks noGrp="1"/>
          </p:cNvSpPr>
          <p:nvPr>
            <p:ph type="dt" idx="11"/>
          </p:nvPr>
        </p:nvSpPr>
        <p:spPr/>
        <p:txBody>
          <a:bodyPr/>
          <a:lstStyle/>
          <a:p>
            <a:r>
              <a:rPr lang="en-US"/>
              <a:t>Friday, July 12, 2019</a:t>
            </a:r>
          </a:p>
        </p:txBody>
      </p:sp>
      <p:sp>
        <p:nvSpPr>
          <p:cNvPr id="7" name="Slide Number Placeholder 6"/>
          <p:cNvSpPr>
            <a:spLocks noGrp="1"/>
          </p:cNvSpPr>
          <p:nvPr>
            <p:ph type="sldNum" sz="quarter" idx="12"/>
          </p:nvPr>
        </p:nvSpPr>
        <p:spPr/>
        <p:txBody>
          <a:bodyPr/>
          <a:lstStyle/>
          <a:p>
            <a:fld id="{FB7E138E-DF3E-4C7A-91B7-D8C9EF02F8C3}" type="slidenum">
              <a:rPr lang="en-US" smtClean="0"/>
              <a:t>19</a:t>
            </a:fld>
            <a:endParaRPr lang="en-US"/>
          </a:p>
        </p:txBody>
      </p:sp>
    </p:spTree>
    <p:extLst>
      <p:ext uri="{BB962C8B-B14F-4D97-AF65-F5344CB8AC3E}">
        <p14:creationId xmlns:p14="http://schemas.microsoft.com/office/powerpoint/2010/main" val="191288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gaps in knowledge and infrastructure:</a:t>
            </a:r>
          </a:p>
          <a:p>
            <a:pPr marL="171450" indent="-171450">
              <a:buFont typeface="Arial" panose="020B0604020202020204" pitchFamily="34" charset="0"/>
              <a:buChar char="•"/>
            </a:pPr>
            <a:r>
              <a:rPr lang="en-US" dirty="0"/>
              <a:t>How to safely and effectively</a:t>
            </a:r>
            <a:r>
              <a:rPr lang="en-US" baseline="0" dirty="0"/>
              <a:t> taper</a:t>
            </a:r>
          </a:p>
          <a:p>
            <a:pPr marL="171450" indent="-171450">
              <a:buFont typeface="Arial" panose="020B0604020202020204" pitchFamily="34" charset="0"/>
              <a:buChar char="•"/>
            </a:pPr>
            <a:r>
              <a:rPr lang="en-US" baseline="0" dirty="0"/>
              <a:t>How to best support patients and clinicians</a:t>
            </a:r>
            <a:endParaRPr lang="en-US" dirty="0"/>
          </a:p>
        </p:txBody>
      </p:sp>
      <p:sp>
        <p:nvSpPr>
          <p:cNvPr id="4" name="Slide Number Placeholder 3"/>
          <p:cNvSpPr>
            <a:spLocks noGrp="1"/>
          </p:cNvSpPr>
          <p:nvPr>
            <p:ph type="sldNum" sz="quarter" idx="10"/>
          </p:nvPr>
        </p:nvSpPr>
        <p:spPr/>
        <p:txBody>
          <a:bodyPr/>
          <a:lstStyle/>
          <a:p>
            <a:fld id="{1C849DF1-650C-4EA1-9F2D-9F446C9BAA09}" type="slidenum">
              <a:rPr lang="en-US" smtClean="0"/>
              <a:t>20</a:t>
            </a:fld>
            <a:endParaRPr lang="en-US" dirty="0"/>
          </a:p>
        </p:txBody>
      </p:sp>
    </p:spTree>
    <p:extLst>
      <p:ext uri="{BB962C8B-B14F-4D97-AF65-F5344CB8AC3E}">
        <p14:creationId xmlns:p14="http://schemas.microsoft.com/office/powerpoint/2010/main" val="405140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CHOIR survey</a:t>
            </a:r>
            <a:r>
              <a:rPr lang="en-US" baseline="0" dirty="0"/>
              <a:t> (N=250)</a:t>
            </a:r>
          </a:p>
          <a:p>
            <a:pPr marL="169491" indent="-169491">
              <a:buFont typeface="Arial" panose="020B0604020202020204" pitchFamily="34" charset="0"/>
              <a:buChar char="•"/>
            </a:pPr>
            <a:r>
              <a:rPr lang="en-US" baseline="0" dirty="0"/>
              <a:t>cannot do outpatient taper without major resources</a:t>
            </a:r>
          </a:p>
          <a:p>
            <a:pPr marL="169491" indent="-169491">
              <a:buFont typeface="Arial" panose="020B0604020202020204" pitchFamily="34" charset="0"/>
              <a:buChar char="•"/>
            </a:pPr>
            <a:r>
              <a:rPr lang="en-US" baseline="0" dirty="0"/>
              <a:t>High dose patients will not do well with opioid taper</a:t>
            </a:r>
          </a:p>
          <a:p>
            <a:pPr marL="169491" indent="-169491">
              <a:buFont typeface="Arial" panose="020B0604020202020204" pitchFamily="34" charset="0"/>
              <a:buChar char="•"/>
            </a:pPr>
            <a:r>
              <a:rPr lang="en-US" baseline="0" dirty="0"/>
              <a:t>Tapering opioid leads to increased pain</a:t>
            </a:r>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21</a:t>
            </a:fld>
            <a:endParaRPr lang="en-US" dirty="0"/>
          </a:p>
        </p:txBody>
      </p:sp>
    </p:spTree>
    <p:extLst>
      <p:ext uri="{BB962C8B-B14F-4D97-AF65-F5344CB8AC3E}">
        <p14:creationId xmlns:p14="http://schemas.microsoft.com/office/powerpoint/2010/main" val="32240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2</a:t>
            </a:fld>
            <a:endParaRPr lang="en-US"/>
          </a:p>
        </p:txBody>
      </p:sp>
    </p:spTree>
    <p:extLst>
      <p:ext uri="{BB962C8B-B14F-4D97-AF65-F5344CB8AC3E}">
        <p14:creationId xmlns:p14="http://schemas.microsoft.com/office/powerpoint/2010/main" val="2903276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700 patients</a:t>
            </a:r>
            <a:r>
              <a:rPr lang="en-US" baseline="0" dirty="0"/>
              <a:t> enrolled</a:t>
            </a:r>
          </a:p>
          <a:p>
            <a:r>
              <a:rPr lang="en-US" baseline="0" dirty="0"/>
              <a:t>Reported data for roughly 600 completers           RESOURCE INTENSIVE TREATMENT</a:t>
            </a:r>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22</a:t>
            </a:fld>
            <a:endParaRPr lang="en-US" dirty="0"/>
          </a:p>
        </p:txBody>
      </p:sp>
    </p:spTree>
    <p:extLst>
      <p:ext uri="{BB962C8B-B14F-4D97-AF65-F5344CB8AC3E}">
        <p14:creationId xmlns:p14="http://schemas.microsoft.com/office/powerpoint/2010/main" val="3232626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23</a:t>
            </a:fld>
            <a:endParaRPr lang="en-US" dirty="0"/>
          </a:p>
        </p:txBody>
      </p:sp>
    </p:spTree>
    <p:extLst>
      <p:ext uri="{BB962C8B-B14F-4D97-AF65-F5344CB8AC3E}">
        <p14:creationId xmlns:p14="http://schemas.microsoft.com/office/powerpoint/2010/main" val="119572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invited anyone taking daily prescription opioids to join the study</a:t>
            </a:r>
          </a:p>
          <a:p>
            <a:r>
              <a:rPr lang="en-US" sz="1600" dirty="0"/>
              <a:t>We excluded only for active treatment</a:t>
            </a:r>
          </a:p>
          <a:p>
            <a:r>
              <a:rPr lang="en-US" sz="1600" dirty="0"/>
              <a:t>111 were invited</a:t>
            </a:r>
          </a:p>
          <a:p>
            <a:r>
              <a:rPr lang="en-US" sz="1600" dirty="0"/>
              <a:t>68 joined the study. Of those 51 completed a 4 month survey.</a:t>
            </a:r>
          </a:p>
          <a:p>
            <a:r>
              <a:rPr lang="en-US" sz="1600" dirty="0"/>
              <a:t>17 dropped out. One characteristic:  Higher on DEPRESSION</a:t>
            </a:r>
          </a:p>
          <a:p>
            <a:endParaRPr lang="en-US" dirty="0"/>
          </a:p>
        </p:txBody>
      </p:sp>
      <p:sp>
        <p:nvSpPr>
          <p:cNvPr id="4" name="Slide Number Placeholder 3"/>
          <p:cNvSpPr>
            <a:spLocks noGrp="1"/>
          </p:cNvSpPr>
          <p:nvPr>
            <p:ph type="sldNum" sz="quarter" idx="10"/>
          </p:nvPr>
        </p:nvSpPr>
        <p:spPr/>
        <p:txBody>
          <a:bodyPr/>
          <a:lstStyle/>
          <a:p>
            <a:pPr defTabSz="893737">
              <a:defRPr/>
            </a:pPr>
            <a:fld id="{4357097D-935B-4984-86EA-EE883DB9388B}" type="slidenum">
              <a:rPr lang="en-US">
                <a:solidFill>
                  <a:prstClr val="black"/>
                </a:solidFill>
                <a:latin typeface="Calibri" panose="020F0502020204030204"/>
              </a:rPr>
              <a:pPr defTabSz="893737">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139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25</a:t>
            </a:fld>
            <a:endParaRPr lang="en-US" dirty="0"/>
          </a:p>
        </p:txBody>
      </p:sp>
    </p:spTree>
    <p:extLst>
      <p:ext uri="{BB962C8B-B14F-4D97-AF65-F5344CB8AC3E}">
        <p14:creationId xmlns:p14="http://schemas.microsoft.com/office/powerpoint/2010/main" val="242818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7097D-935B-4984-86EA-EE883DB9388B}" type="slidenum">
              <a:rPr lang="en-US" smtClean="0"/>
              <a:t>26</a:t>
            </a:fld>
            <a:endParaRPr lang="en-US" dirty="0"/>
          </a:p>
        </p:txBody>
      </p:sp>
    </p:spTree>
    <p:extLst>
      <p:ext uri="{BB962C8B-B14F-4D97-AF65-F5344CB8AC3E}">
        <p14:creationId xmlns:p14="http://schemas.microsoft.com/office/powerpoint/2010/main" val="221134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solidFill>
                  <a:srgbClr val="C00000"/>
                </a:solidFill>
              </a:rPr>
              <a:t>We believe that our high level of patient engagement was because we did not FORCE patients to taper, and because we used patient-centered metho</a:t>
            </a:r>
            <a:r>
              <a:rPr lang="en-US" sz="1400" b="1" dirty="0">
                <a:solidFill>
                  <a:srgbClr val="C00000"/>
                </a:solidFill>
              </a:rPr>
              <a:t>ds</a:t>
            </a:r>
          </a:p>
        </p:txBody>
      </p:sp>
      <p:sp>
        <p:nvSpPr>
          <p:cNvPr id="4" name="Slide Number Placeholder 3"/>
          <p:cNvSpPr>
            <a:spLocks noGrp="1"/>
          </p:cNvSpPr>
          <p:nvPr>
            <p:ph type="sldNum" sz="quarter" idx="10"/>
          </p:nvPr>
        </p:nvSpPr>
        <p:spPr/>
        <p:txBody>
          <a:bodyPr/>
          <a:lstStyle/>
          <a:p>
            <a:fld id="{1123EA6E-567D-4DA4-AA93-3169FFEF1702}" type="slidenum">
              <a:rPr lang="en-US" smtClean="0"/>
              <a:t>27</a:t>
            </a:fld>
            <a:endParaRPr lang="en-US" dirty="0"/>
          </a:p>
        </p:txBody>
      </p:sp>
    </p:spTree>
    <p:extLst>
      <p:ext uri="{BB962C8B-B14F-4D97-AF65-F5344CB8AC3E}">
        <p14:creationId xmlns:p14="http://schemas.microsoft.com/office/powerpoint/2010/main" val="420550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b="1" dirty="0"/>
              <a:t>AIMS / Outcomes</a:t>
            </a:r>
          </a:p>
          <a:p>
            <a:pPr>
              <a:lnSpc>
                <a:spcPct val="200000"/>
              </a:lnSpc>
            </a:pPr>
            <a:r>
              <a:rPr lang="en-US" dirty="0"/>
              <a:t>1.   Will patients volunteer to taper?</a:t>
            </a:r>
          </a:p>
          <a:p>
            <a:pPr>
              <a:lnSpc>
                <a:spcPct val="200000"/>
              </a:lnSpc>
            </a:pPr>
            <a:r>
              <a:rPr lang="en-US" dirty="0"/>
              <a:t>2.    Change in opioid dose:  Baseline –  16 Weeks</a:t>
            </a:r>
          </a:p>
          <a:p>
            <a:pPr>
              <a:lnSpc>
                <a:spcPct val="200000"/>
              </a:lnSpc>
            </a:pPr>
            <a:r>
              <a:rPr lang="en-US" dirty="0"/>
              <a:t>3.    Psychosocial correlates and outcomes</a:t>
            </a:r>
            <a:r>
              <a:rPr lang="en-US" b="1" dirty="0"/>
              <a:t> </a:t>
            </a:r>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28</a:t>
            </a:fld>
            <a:endParaRPr lang="en-US" dirty="0"/>
          </a:p>
        </p:txBody>
      </p:sp>
    </p:spTree>
    <p:extLst>
      <p:ext uri="{BB962C8B-B14F-4D97-AF65-F5344CB8AC3E}">
        <p14:creationId xmlns:p14="http://schemas.microsoft.com/office/powerpoint/2010/main" val="3365312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values (IQRs omitted for brevity)</a:t>
            </a:r>
          </a:p>
        </p:txBody>
      </p:sp>
      <p:sp>
        <p:nvSpPr>
          <p:cNvPr id="4" name="Slide Number Placeholder 3"/>
          <p:cNvSpPr>
            <a:spLocks noGrp="1"/>
          </p:cNvSpPr>
          <p:nvPr>
            <p:ph type="sldNum" sz="quarter" idx="10"/>
          </p:nvPr>
        </p:nvSpPr>
        <p:spPr/>
        <p:txBody>
          <a:bodyPr/>
          <a:lstStyle/>
          <a:p>
            <a:fld id="{1CE13775-9F1B-4EF9-B7F5-4275E9EA3127}" type="slidenum">
              <a:rPr lang="en-US" smtClean="0"/>
              <a:t>29</a:t>
            </a:fld>
            <a:endParaRPr lang="en-US" dirty="0"/>
          </a:p>
        </p:txBody>
      </p:sp>
    </p:spTree>
    <p:extLst>
      <p:ext uri="{BB962C8B-B14F-4D97-AF65-F5344CB8AC3E}">
        <p14:creationId xmlns:p14="http://schemas.microsoft.com/office/powerpoint/2010/main" val="3559834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Minimal missing data;</a:t>
            </a:r>
          </a:p>
          <a:p>
            <a:endParaRPr lang="en-US" b="1" dirty="0"/>
          </a:p>
          <a:p>
            <a:r>
              <a:rPr lang="en-US" b="1" dirty="0"/>
              <a:t>With minimal resources, the opioid taper was successful!</a:t>
            </a:r>
          </a:p>
        </p:txBody>
      </p:sp>
      <p:sp>
        <p:nvSpPr>
          <p:cNvPr id="4" name="Slide Number Placeholder 3"/>
          <p:cNvSpPr>
            <a:spLocks noGrp="1"/>
          </p:cNvSpPr>
          <p:nvPr>
            <p:ph type="sldNum" sz="quarter" idx="10"/>
          </p:nvPr>
        </p:nvSpPr>
        <p:spPr/>
        <p:txBody>
          <a:bodyPr/>
          <a:lstStyle/>
          <a:p>
            <a:fld id="{1CE13775-9F1B-4EF9-B7F5-4275E9EA3127}" type="slidenum">
              <a:rPr lang="en-US" smtClean="0"/>
              <a:t>30</a:t>
            </a:fld>
            <a:endParaRPr lang="en-US" dirty="0"/>
          </a:p>
        </p:txBody>
      </p:sp>
    </p:spTree>
    <p:extLst>
      <p:ext uri="{BB962C8B-B14F-4D97-AF65-F5344CB8AC3E}">
        <p14:creationId xmlns:p14="http://schemas.microsoft.com/office/powerpoint/2010/main" val="3554964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people on</a:t>
            </a:r>
            <a:r>
              <a:rPr lang="en-US" b="1" baseline="0" dirty="0"/>
              <a:t> high dose opioids were able to reduce substantially in 16 weeks</a:t>
            </a:r>
            <a:endParaRPr lang="en-US" b="1" dirty="0"/>
          </a:p>
        </p:txBody>
      </p:sp>
      <p:sp>
        <p:nvSpPr>
          <p:cNvPr id="4" name="Slide Number Placeholder 3"/>
          <p:cNvSpPr>
            <a:spLocks noGrp="1"/>
          </p:cNvSpPr>
          <p:nvPr>
            <p:ph type="sldNum" sz="quarter" idx="10"/>
          </p:nvPr>
        </p:nvSpPr>
        <p:spPr/>
        <p:txBody>
          <a:bodyPr/>
          <a:lstStyle/>
          <a:p>
            <a:fld id="{1CE13775-9F1B-4EF9-B7F5-4275E9EA3127}" type="slidenum">
              <a:rPr lang="en-US" smtClean="0"/>
              <a:t>31</a:t>
            </a:fld>
            <a:endParaRPr lang="en-US" dirty="0"/>
          </a:p>
        </p:txBody>
      </p:sp>
    </p:spTree>
    <p:extLst>
      <p:ext uri="{BB962C8B-B14F-4D97-AF65-F5344CB8AC3E}">
        <p14:creationId xmlns:p14="http://schemas.microsoft.com/office/powerpoint/2010/main" val="1500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Increased opioid prescribing that was seen in early 2000s was a reflection in our poor investment, as a nation, to treat pain comprehensively, offering lowest risks treatments first</a:t>
            </a:r>
          </a:p>
        </p:txBody>
      </p:sp>
      <p:sp>
        <p:nvSpPr>
          <p:cNvPr id="5" name="Date Placeholder 4"/>
          <p:cNvSpPr>
            <a:spLocks noGrp="1"/>
          </p:cNvSpPr>
          <p:nvPr>
            <p:ph type="dt" idx="11"/>
          </p:nvPr>
        </p:nvSpPr>
        <p:spPr/>
        <p:txBody>
          <a:bodyPr/>
          <a:lstStyle/>
          <a:p>
            <a:r>
              <a:rPr lang="en-US"/>
              <a:t>Friday, July 12, 2019</a:t>
            </a:r>
          </a:p>
        </p:txBody>
      </p:sp>
      <p:sp>
        <p:nvSpPr>
          <p:cNvPr id="6" name="Header Placeholder 5"/>
          <p:cNvSpPr>
            <a:spLocks noGrp="1"/>
          </p:cNvSpPr>
          <p:nvPr>
            <p:ph type="hdr" idx="12"/>
          </p:nvPr>
        </p:nvSpPr>
        <p:spPr/>
        <p:txBody>
          <a:bodyPr/>
          <a:lstStyle/>
          <a:p>
            <a:r>
              <a:rPr lang="en-US"/>
              <a:t>Navigating the Challenges in an Era of Opioid Deprescribing: Behavioral Strategies for Patient Engagement and Success</a:t>
            </a:r>
          </a:p>
        </p:txBody>
      </p:sp>
      <p:sp>
        <p:nvSpPr>
          <p:cNvPr id="7" name="Slide Number Placeholder 6"/>
          <p:cNvSpPr>
            <a:spLocks noGrp="1"/>
          </p:cNvSpPr>
          <p:nvPr>
            <p:ph type="sldNum" sz="quarter" idx="13"/>
          </p:nvPr>
        </p:nvSpPr>
        <p:spPr/>
        <p:txBody>
          <a:bodyPr/>
          <a:lstStyle/>
          <a:p>
            <a:fld id="{FB7E138E-DF3E-4C7A-91B7-D8C9EF02F8C3}" type="slidenum">
              <a:rPr lang="en-US" smtClean="0"/>
              <a:t>3</a:t>
            </a:fld>
            <a:endParaRPr lang="en-US"/>
          </a:p>
        </p:txBody>
      </p:sp>
    </p:spTree>
    <p:extLst>
      <p:ext uri="{BB962C8B-B14F-4D97-AF65-F5344CB8AC3E}">
        <p14:creationId xmlns:p14="http://schemas.microsoft.com/office/powerpoint/2010/main" val="142577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Pain did not worsen with opioid taper  </a:t>
            </a:r>
            <a:r>
              <a:rPr lang="en-US" sz="1600" dirty="0"/>
              <a:t>(though 10-15% of sample did have increase)</a:t>
            </a:r>
          </a:p>
        </p:txBody>
      </p:sp>
      <p:sp>
        <p:nvSpPr>
          <p:cNvPr id="4" name="Slide Number Placeholder 3"/>
          <p:cNvSpPr>
            <a:spLocks noGrp="1"/>
          </p:cNvSpPr>
          <p:nvPr>
            <p:ph type="sldNum" sz="quarter" idx="10"/>
          </p:nvPr>
        </p:nvSpPr>
        <p:spPr/>
        <p:txBody>
          <a:bodyPr/>
          <a:lstStyle/>
          <a:p>
            <a:fld id="{1CE13775-9F1B-4EF9-B7F5-4275E9EA3127}" type="slidenum">
              <a:rPr lang="en-US" smtClean="0"/>
              <a:t>32</a:t>
            </a:fld>
            <a:endParaRPr lang="en-US" dirty="0"/>
          </a:p>
        </p:txBody>
      </p:sp>
    </p:spTree>
    <p:extLst>
      <p:ext uri="{BB962C8B-B14F-4D97-AF65-F5344CB8AC3E}">
        <p14:creationId xmlns:p14="http://schemas.microsoft.com/office/powerpoint/2010/main" val="4145034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FOCUS ON OUTLIERS HERE</a:t>
            </a:r>
          </a:p>
          <a:p>
            <a:endParaRPr lang="en-US" sz="1600" b="1" dirty="0"/>
          </a:p>
          <a:p>
            <a:r>
              <a:rPr lang="en-US" sz="1600" b="1" dirty="0"/>
              <a:t>Pain did not worsen with opioid taper  </a:t>
            </a:r>
            <a:r>
              <a:rPr lang="en-US" sz="1600" dirty="0"/>
              <a:t>(though 10-15% of sample did have increase)</a:t>
            </a:r>
          </a:p>
          <a:p>
            <a:endParaRPr lang="en-US" sz="1600" dirty="0"/>
          </a:p>
          <a:p>
            <a:r>
              <a:rPr lang="en-US" sz="1600" dirty="0"/>
              <a:t>We don’t treat averages. And we don’t treat opioid doses. We treat people.</a:t>
            </a:r>
          </a:p>
        </p:txBody>
      </p:sp>
      <p:sp>
        <p:nvSpPr>
          <p:cNvPr id="4" name="Slide Number Placeholder 3"/>
          <p:cNvSpPr>
            <a:spLocks noGrp="1"/>
          </p:cNvSpPr>
          <p:nvPr>
            <p:ph type="sldNum" sz="quarter" idx="10"/>
          </p:nvPr>
        </p:nvSpPr>
        <p:spPr/>
        <p:txBody>
          <a:bodyPr/>
          <a:lstStyle/>
          <a:p>
            <a:fld id="{1CE13775-9F1B-4EF9-B7F5-4275E9EA3127}" type="slidenum">
              <a:rPr lang="en-US" smtClean="0"/>
              <a:t>33</a:t>
            </a:fld>
            <a:endParaRPr lang="en-US" dirty="0"/>
          </a:p>
        </p:txBody>
      </p:sp>
    </p:spTree>
    <p:extLst>
      <p:ext uri="{BB962C8B-B14F-4D97-AF65-F5344CB8AC3E}">
        <p14:creationId xmlns:p14="http://schemas.microsoft.com/office/powerpoint/2010/main" val="345748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3EA6E-567D-4DA4-AA93-3169FFEF1702}" type="slidenum">
              <a:rPr lang="en-US" smtClean="0"/>
              <a:t>34</a:t>
            </a:fld>
            <a:endParaRPr lang="en-US" dirty="0"/>
          </a:p>
        </p:txBody>
      </p:sp>
    </p:spTree>
    <p:extLst>
      <p:ext uri="{BB962C8B-B14F-4D97-AF65-F5344CB8AC3E}">
        <p14:creationId xmlns:p14="http://schemas.microsoft.com/office/powerpoint/2010/main" val="3452961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“PSYCHOLOGICALLY – INFORMED patient centered opioid reduction</a:t>
            </a:r>
          </a:p>
          <a:p>
            <a:endParaRPr lang="en-US" sz="2800" dirty="0"/>
          </a:p>
          <a:p>
            <a:r>
              <a:rPr lang="en-US" sz="2800" dirty="0"/>
              <a:t>*** voluntary ***</a:t>
            </a:r>
          </a:p>
        </p:txBody>
      </p:sp>
      <p:sp>
        <p:nvSpPr>
          <p:cNvPr id="4" name="Slide Number Placeholder 3"/>
          <p:cNvSpPr>
            <a:spLocks noGrp="1"/>
          </p:cNvSpPr>
          <p:nvPr>
            <p:ph type="sldNum" sz="quarter" idx="10"/>
          </p:nvPr>
        </p:nvSpPr>
        <p:spPr/>
        <p:txBody>
          <a:bodyPr/>
          <a:lstStyle/>
          <a:p>
            <a:fld id="{1123EA6E-567D-4DA4-AA93-3169FFEF1702}" type="slidenum">
              <a:rPr lang="en-US" smtClean="0"/>
              <a:t>35</a:t>
            </a:fld>
            <a:endParaRPr lang="en-US" dirty="0"/>
          </a:p>
        </p:txBody>
      </p:sp>
    </p:spTree>
    <p:extLst>
      <p:ext uri="{BB962C8B-B14F-4D97-AF65-F5344CB8AC3E}">
        <p14:creationId xmlns:p14="http://schemas.microsoft.com/office/powerpoint/2010/main" val="932559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Pragmatic trial, embedded into clinics, we carefully vet for suitability for tapering and monitor very closely for symptoms and problems</a:t>
            </a:r>
            <a:r>
              <a:rPr lang="en-US" baseline="0" dirty="0"/>
              <a:t>.</a:t>
            </a:r>
          </a:p>
          <a:p>
            <a:endParaRPr lang="en-US" baseline="0" dirty="0"/>
          </a:p>
          <a:p>
            <a:r>
              <a:rPr lang="en-US" sz="1600" b="1" dirty="0"/>
              <a:t>low (10-49 MEDD)</a:t>
            </a:r>
          </a:p>
          <a:p>
            <a:r>
              <a:rPr lang="en-US" sz="1600" b="1" dirty="0"/>
              <a:t>moderate (50-89 MEDD)</a:t>
            </a:r>
          </a:p>
          <a:p>
            <a:r>
              <a:rPr lang="en-US" sz="1600" b="1" dirty="0"/>
              <a:t>high (90-199 MEDD)</a:t>
            </a:r>
          </a:p>
          <a:p>
            <a:r>
              <a:rPr lang="en-US" sz="1600" b="1" dirty="0"/>
              <a:t>super high (</a:t>
            </a:r>
            <a:r>
              <a:rPr lang="en-US" sz="1600" b="1" u="sng" dirty="0"/>
              <a:t>&gt;</a:t>
            </a:r>
            <a:r>
              <a:rPr lang="en-US" sz="1600" b="1" dirty="0"/>
              <a:t>200 MEDD) </a:t>
            </a:r>
          </a:p>
        </p:txBody>
      </p:sp>
      <p:sp>
        <p:nvSpPr>
          <p:cNvPr id="4" name="Slide Number Placeholder 3"/>
          <p:cNvSpPr>
            <a:spLocks noGrp="1"/>
          </p:cNvSpPr>
          <p:nvPr>
            <p:ph type="sldNum" sz="quarter" idx="10"/>
          </p:nvPr>
        </p:nvSpPr>
        <p:spPr/>
        <p:txBody>
          <a:bodyPr/>
          <a:lstStyle/>
          <a:p>
            <a:fld id="{1CE13775-9F1B-4EF9-B7F5-4275E9EA3127}" type="slidenum">
              <a:rPr lang="en-US" smtClean="0"/>
              <a:t>36</a:t>
            </a:fld>
            <a:endParaRPr lang="en-US" dirty="0"/>
          </a:p>
        </p:txBody>
      </p:sp>
    </p:spTree>
    <p:extLst>
      <p:ext uri="{BB962C8B-B14F-4D97-AF65-F5344CB8AC3E}">
        <p14:creationId xmlns:p14="http://schemas.microsoft.com/office/powerpoint/2010/main" val="3472212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37</a:t>
            </a:fld>
            <a:endParaRPr lang="en-US" dirty="0"/>
          </a:p>
        </p:txBody>
      </p:sp>
    </p:spTree>
    <p:extLst>
      <p:ext uri="{BB962C8B-B14F-4D97-AF65-F5344CB8AC3E}">
        <p14:creationId xmlns:p14="http://schemas.microsoft.com/office/powerpoint/2010/main" val="631391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38</a:t>
            </a:fld>
            <a:endParaRPr lang="en-US" dirty="0"/>
          </a:p>
        </p:txBody>
      </p:sp>
    </p:spTree>
    <p:extLst>
      <p:ext uri="{BB962C8B-B14F-4D97-AF65-F5344CB8AC3E}">
        <p14:creationId xmlns:p14="http://schemas.microsoft.com/office/powerpoint/2010/main" val="3427730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1123EA6E-567D-4DA4-AA93-3169FFEF1702}" type="slidenum">
              <a:rPr lang="en-US" smtClean="0"/>
              <a:t>39</a:t>
            </a:fld>
            <a:endParaRPr lang="en-US" dirty="0"/>
          </a:p>
        </p:txBody>
      </p:sp>
    </p:spTree>
    <p:extLst>
      <p:ext uri="{BB962C8B-B14F-4D97-AF65-F5344CB8AC3E}">
        <p14:creationId xmlns:p14="http://schemas.microsoft.com/office/powerpoint/2010/main" val="2176164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3EA6E-567D-4DA4-AA93-3169FFEF1702}" type="slidenum">
              <a:rPr lang="en-US" smtClean="0"/>
              <a:t>40</a:t>
            </a:fld>
            <a:endParaRPr lang="en-US" dirty="0"/>
          </a:p>
        </p:txBody>
      </p:sp>
    </p:spTree>
    <p:extLst>
      <p:ext uri="{BB962C8B-B14F-4D97-AF65-F5344CB8AC3E}">
        <p14:creationId xmlns:p14="http://schemas.microsoft.com/office/powerpoint/2010/main" val="2123668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52">
              <a:defRPr/>
            </a:pPr>
            <a:r>
              <a:rPr lang="en-US" sz="2800" dirty="0"/>
              <a:t>Patients partner with their doctor to achieve their </a:t>
            </a:r>
            <a:r>
              <a:rPr lang="en-US" sz="2800" i="1" dirty="0"/>
              <a:t>lowest comfortable dose</a:t>
            </a:r>
            <a:r>
              <a:rPr lang="en-US" sz="2800" dirty="0"/>
              <a:t> over </a:t>
            </a:r>
            <a:r>
              <a:rPr lang="en-US" sz="2800" b="1" dirty="0">
                <a:solidFill>
                  <a:srgbClr val="C00000"/>
                </a:solidFill>
              </a:rPr>
              <a:t>12 months</a:t>
            </a:r>
          </a:p>
          <a:p>
            <a:pPr defTabSz="903952">
              <a:defRPr/>
            </a:pPr>
            <a:endParaRPr lang="en-US" b="1"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42</a:t>
            </a:fld>
            <a:endParaRPr lang="en-US" dirty="0"/>
          </a:p>
        </p:txBody>
      </p:sp>
    </p:spTree>
    <p:extLst>
      <p:ext uri="{BB962C8B-B14F-4D97-AF65-F5344CB8AC3E}">
        <p14:creationId xmlns:p14="http://schemas.microsoft.com/office/powerpoint/2010/main" val="297472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Multiple psychosocial factors modulate pain</a:t>
            </a:r>
            <a:r>
              <a:rPr lang="en-US" baseline="0" dirty="0">
                <a:latin typeface="Arial"/>
                <a:cs typeface="Arial"/>
              </a:rPr>
              <a:t> and pain unpleasantness.</a:t>
            </a:r>
            <a:endParaRPr lang="en-US" dirty="0">
              <a:latin typeface="Arial"/>
              <a:cs typeface="Arial"/>
            </a:endParaRPr>
          </a:p>
          <a:p>
            <a:r>
              <a:rPr lang="en-US" dirty="0">
                <a:latin typeface="Arial"/>
                <a:cs typeface="Arial"/>
              </a:rPr>
              <a:t>AND</a:t>
            </a:r>
            <a:r>
              <a:rPr lang="en-US" baseline="0" dirty="0">
                <a:latin typeface="Arial"/>
                <a:cs typeface="Arial"/>
              </a:rPr>
              <a:t> MANY IF NOT MOST ARE MODIFIABLE.</a:t>
            </a:r>
          </a:p>
          <a:p>
            <a:endParaRPr lang="en-US" dirty="0">
              <a:latin typeface="Arial"/>
              <a:cs typeface="Arial"/>
            </a:endParaRPr>
          </a:p>
          <a:p>
            <a:endParaRPr lang="en-US" dirty="0">
              <a:latin typeface="Arial"/>
              <a:cs typeface="Arial"/>
            </a:endParaRPr>
          </a:p>
          <a:p>
            <a:endParaRPr lang="en-US" baseline="30000" dirty="0">
              <a:latin typeface="Arial"/>
              <a:cs typeface="Arial"/>
            </a:endParaRPr>
          </a:p>
        </p:txBody>
      </p:sp>
      <p:sp>
        <p:nvSpPr>
          <p:cNvPr id="4" name="Slide Number Placeholder 3"/>
          <p:cNvSpPr>
            <a:spLocks noGrp="1"/>
          </p:cNvSpPr>
          <p:nvPr>
            <p:ph type="sldNum" sz="quarter" idx="10"/>
          </p:nvPr>
        </p:nvSpPr>
        <p:spPr/>
        <p:txBody>
          <a:bodyPr/>
          <a:lstStyle/>
          <a:p>
            <a:fld id="{1CE13775-9F1B-4EF9-B7F5-4275E9EA3127}" type="slidenum">
              <a:rPr lang="en-US" smtClean="0"/>
              <a:t>4</a:t>
            </a:fld>
            <a:endParaRPr lang="en-US"/>
          </a:p>
        </p:txBody>
      </p:sp>
    </p:spTree>
    <p:extLst>
      <p:ext uri="{BB962C8B-B14F-4D97-AF65-F5344CB8AC3E}">
        <p14:creationId xmlns:p14="http://schemas.microsoft.com/office/powerpoint/2010/main" val="2594460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1976">
              <a:defRPr/>
            </a:pPr>
            <a:fld id="{1CE13775-9F1B-4EF9-B7F5-4275E9EA3127}" type="slidenum">
              <a:rPr lang="en-US">
                <a:solidFill>
                  <a:prstClr val="black"/>
                </a:solidFill>
                <a:latin typeface="Calibri" panose="020F0502020204030204"/>
              </a:rPr>
              <a:pPr defTabSz="451976">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3545291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44</a:t>
            </a:fld>
            <a:endParaRPr lang="en-US" dirty="0"/>
          </a:p>
        </p:txBody>
      </p:sp>
    </p:spTree>
    <p:extLst>
      <p:ext uri="{BB962C8B-B14F-4D97-AF65-F5344CB8AC3E}">
        <p14:creationId xmlns:p14="http://schemas.microsoft.com/office/powerpoint/2010/main" val="1229969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Alerts are sent in real time</a:t>
            </a:r>
          </a:p>
          <a:p>
            <a:r>
              <a:rPr lang="en-US" sz="3200" dirty="0"/>
              <a:t>PATIENTS GET BETTER CARE IN EMPOWER THAN OTHERWISE</a:t>
            </a:r>
          </a:p>
        </p:txBody>
      </p:sp>
      <p:sp>
        <p:nvSpPr>
          <p:cNvPr id="4" name="Slide Number Placeholder 3"/>
          <p:cNvSpPr>
            <a:spLocks noGrp="1"/>
          </p:cNvSpPr>
          <p:nvPr>
            <p:ph type="sldNum" sz="quarter" idx="10"/>
          </p:nvPr>
        </p:nvSpPr>
        <p:spPr/>
        <p:txBody>
          <a:bodyPr/>
          <a:lstStyle/>
          <a:p>
            <a:fld id="{1123EA6E-567D-4DA4-AA93-3169FFEF1702}" type="slidenum">
              <a:rPr lang="en-US" smtClean="0"/>
              <a:t>45</a:t>
            </a:fld>
            <a:endParaRPr lang="en-US" dirty="0"/>
          </a:p>
        </p:txBody>
      </p:sp>
    </p:spTree>
    <p:extLst>
      <p:ext uri="{BB962C8B-B14F-4D97-AF65-F5344CB8AC3E}">
        <p14:creationId xmlns:p14="http://schemas.microsoft.com/office/powerpoint/2010/main" val="289695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3EA6E-567D-4DA4-AA93-3169FFEF1702}" type="slidenum">
              <a:rPr lang="en-US" smtClean="0"/>
              <a:t>46</a:t>
            </a:fld>
            <a:endParaRPr lang="en-US" dirty="0"/>
          </a:p>
        </p:txBody>
      </p:sp>
    </p:spTree>
    <p:extLst>
      <p:ext uri="{BB962C8B-B14F-4D97-AF65-F5344CB8AC3E}">
        <p14:creationId xmlns:p14="http://schemas.microsoft.com/office/powerpoint/2010/main" val="600590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47</a:t>
            </a:fld>
            <a:endParaRPr lang="en-US" dirty="0"/>
          </a:p>
        </p:txBody>
      </p:sp>
    </p:spTree>
    <p:extLst>
      <p:ext uri="{BB962C8B-B14F-4D97-AF65-F5344CB8AC3E}">
        <p14:creationId xmlns:p14="http://schemas.microsoft.com/office/powerpoint/2010/main" val="2211018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N=210</a:t>
            </a:r>
          </a:p>
        </p:txBody>
      </p:sp>
      <p:sp>
        <p:nvSpPr>
          <p:cNvPr id="4" name="Slide Number Placeholder 3"/>
          <p:cNvSpPr>
            <a:spLocks noGrp="1"/>
          </p:cNvSpPr>
          <p:nvPr>
            <p:ph type="sldNum" sz="quarter" idx="5"/>
          </p:nvPr>
        </p:nvSpPr>
        <p:spPr/>
        <p:txBody>
          <a:bodyPr/>
          <a:lstStyle/>
          <a:p>
            <a:fld id="{1123EA6E-567D-4DA4-AA93-3169FFEF1702}" type="slidenum">
              <a:rPr lang="en-US" smtClean="0"/>
              <a:t>48</a:t>
            </a:fld>
            <a:endParaRPr lang="en-US" dirty="0"/>
          </a:p>
        </p:txBody>
      </p:sp>
    </p:spTree>
    <p:extLst>
      <p:ext uri="{BB962C8B-B14F-4D97-AF65-F5344CB8AC3E}">
        <p14:creationId xmlns:p14="http://schemas.microsoft.com/office/powerpoint/2010/main" val="2350375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979" indent="-288979">
              <a:buFont typeface="Arial" panose="020B0604020202020204" pitchFamily="34" charset="0"/>
              <a:buChar char="•"/>
            </a:pPr>
            <a:r>
              <a:rPr lang="en-US" sz="1800" dirty="0"/>
              <a:t>Not everyone can/should reduce their doses. </a:t>
            </a:r>
          </a:p>
          <a:p>
            <a:pPr marL="288979" indent="-288979">
              <a:buFont typeface="Arial" panose="020B0604020202020204" pitchFamily="34" charset="0"/>
              <a:buChar char="•"/>
            </a:pPr>
            <a:r>
              <a:rPr lang="en-US" sz="1800" dirty="0"/>
              <a:t>Stop taper when patients are in distress and deteriorating.</a:t>
            </a:r>
          </a:p>
          <a:p>
            <a:pPr marL="288979" indent="-288979">
              <a:buFont typeface="Arial" panose="020B0604020202020204" pitchFamily="34" charset="0"/>
              <a:buChar char="•"/>
            </a:pPr>
            <a:r>
              <a:rPr lang="en-US" sz="1800" dirty="0"/>
              <a:t>Programs that espouse “never go backwards on a taper” are not patient-centered</a:t>
            </a:r>
          </a:p>
          <a:p>
            <a:pPr marL="288979" indent="-288979">
              <a:buFont typeface="Arial" panose="020B0604020202020204" pitchFamily="34" charset="0"/>
              <a:buChar char="•"/>
            </a:pPr>
            <a:r>
              <a:rPr lang="en-US" sz="1800" dirty="0"/>
              <a:t>Poor response to an opioid taper is not itself “a mental illness”</a:t>
            </a:r>
          </a:p>
          <a:p>
            <a:r>
              <a:rPr lang="en-US" sz="1800" dirty="0"/>
              <a:t>TAPERING</a:t>
            </a:r>
          </a:p>
          <a:p>
            <a:r>
              <a:rPr lang="en-US" sz="1800" dirty="0"/>
              <a:t>Safety</a:t>
            </a:r>
            <a:r>
              <a:rPr lang="en-US" sz="1800" baseline="0" dirty="0"/>
              <a:t> is the priority, not the taper</a:t>
            </a:r>
          </a:p>
          <a:p>
            <a:pPr marL="288979" indent="-288979">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50</a:t>
            </a:fld>
            <a:endParaRPr lang="en-US" dirty="0"/>
          </a:p>
        </p:txBody>
      </p:sp>
    </p:spTree>
    <p:extLst>
      <p:ext uri="{BB962C8B-B14F-4D97-AF65-F5344CB8AC3E}">
        <p14:creationId xmlns:p14="http://schemas.microsoft.com/office/powerpoint/2010/main" val="362144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2019.</a:t>
            </a:r>
          </a:p>
          <a:p>
            <a:r>
              <a:rPr lang="en-US" dirty="0"/>
              <a:t>This is terrific.</a:t>
            </a:r>
          </a:p>
          <a:p>
            <a:r>
              <a:rPr lang="en-US" b="1" dirty="0"/>
              <a:t>One step further would be to require</a:t>
            </a:r>
            <a:r>
              <a:rPr lang="en-US" b="1" baseline="0" dirty="0"/>
              <a:t> PRO data as a critical metric</a:t>
            </a:r>
            <a:r>
              <a:rPr lang="en-US" baseline="0" dirty="0"/>
              <a:t>.</a:t>
            </a:r>
          </a:p>
          <a:p>
            <a:endParaRPr lang="en-US" baseline="0" dirty="0"/>
          </a:p>
          <a:p>
            <a:r>
              <a:rPr lang="en-US" baseline="0" dirty="0"/>
              <a:t>Remains a persistent omission</a:t>
            </a:r>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51</a:t>
            </a:fld>
            <a:endParaRPr lang="en-US" dirty="0"/>
          </a:p>
        </p:txBody>
      </p:sp>
    </p:spTree>
    <p:extLst>
      <p:ext uri="{BB962C8B-B14F-4D97-AF65-F5344CB8AC3E}">
        <p14:creationId xmlns:p14="http://schemas.microsoft.com/office/powerpoint/2010/main" val="3463469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52</a:t>
            </a:fld>
            <a:endParaRPr lang="en-US" dirty="0"/>
          </a:p>
        </p:txBody>
      </p:sp>
    </p:spTree>
    <p:extLst>
      <p:ext uri="{BB962C8B-B14F-4D97-AF65-F5344CB8AC3E}">
        <p14:creationId xmlns:p14="http://schemas.microsoft.com/office/powerpoint/2010/main" val="603119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Observe</a:t>
            </a:r>
            <a:r>
              <a:rPr lang="en-US" baseline="0" dirty="0"/>
              <a:t> the burden to patients</a:t>
            </a:r>
          </a:p>
          <a:p>
            <a:endParaRPr lang="en-US" baseline="0" dirty="0"/>
          </a:p>
          <a:p>
            <a:r>
              <a:rPr lang="en-US" baseline="0" dirty="0"/>
              <a:t>And we are supposed to be helping them?</a:t>
            </a:r>
            <a:endParaRPr lang="en-US" dirty="0"/>
          </a:p>
        </p:txBody>
      </p:sp>
      <p:sp>
        <p:nvSpPr>
          <p:cNvPr id="4" name="Slide Number Placeholder 3"/>
          <p:cNvSpPr>
            <a:spLocks noGrp="1"/>
          </p:cNvSpPr>
          <p:nvPr>
            <p:ph type="sldNum" sz="quarter" idx="10"/>
          </p:nvPr>
        </p:nvSpPr>
        <p:spPr/>
        <p:txBody>
          <a:bodyPr/>
          <a:lstStyle/>
          <a:p>
            <a:fld id="{1123EA6E-567D-4DA4-AA93-3169FFEF1702}" type="slidenum">
              <a:rPr lang="en-US" smtClean="0"/>
              <a:t>53</a:t>
            </a:fld>
            <a:endParaRPr lang="en-US" dirty="0"/>
          </a:p>
        </p:txBody>
      </p:sp>
    </p:spTree>
    <p:extLst>
      <p:ext uri="{BB962C8B-B14F-4D97-AF65-F5344CB8AC3E}">
        <p14:creationId xmlns:p14="http://schemas.microsoft.com/office/powerpoint/2010/main" val="396551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5</a:t>
            </a:fld>
            <a:endParaRPr lang="en-US"/>
          </a:p>
        </p:txBody>
      </p:sp>
    </p:spTree>
    <p:extLst>
      <p:ext uri="{BB962C8B-B14F-4D97-AF65-F5344CB8AC3E}">
        <p14:creationId xmlns:p14="http://schemas.microsoft.com/office/powerpoint/2010/main" val="318085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a:t>
            </a:r>
            <a:r>
              <a:rPr lang="en-US" baseline="0" dirty="0"/>
              <a:t> </a:t>
            </a:r>
            <a:r>
              <a:rPr lang="en-US" baseline="0" dirty="0" err="1"/>
              <a:t>tx</a:t>
            </a:r>
            <a:r>
              <a:rPr lang="en-US" baseline="0" dirty="0"/>
              <a:t> expectancy doubled the effect of remifentanil</a:t>
            </a:r>
          </a:p>
          <a:p>
            <a:r>
              <a:rPr lang="en-US" baseline="0" dirty="0"/>
              <a:t>Negative </a:t>
            </a:r>
            <a:r>
              <a:rPr lang="en-US" baseline="0" dirty="0" err="1"/>
              <a:t>tx</a:t>
            </a:r>
            <a:r>
              <a:rPr lang="en-US" baseline="0" dirty="0"/>
              <a:t> expectancy abolished it</a:t>
            </a:r>
          </a:p>
          <a:p>
            <a:endParaRPr lang="en-US" baseline="0" dirty="0"/>
          </a:p>
          <a:p>
            <a:r>
              <a:rPr lang="en-US" baseline="0" dirty="0"/>
              <a:t>Think of the implications for opioid tapering, and particularly when patients are feeling forced to do so.</a:t>
            </a:r>
            <a:endParaRPr lang="en-US" dirty="0"/>
          </a:p>
        </p:txBody>
      </p:sp>
      <p:sp>
        <p:nvSpPr>
          <p:cNvPr id="4" name="Slide Number Placeholder 3"/>
          <p:cNvSpPr>
            <a:spLocks noGrp="1"/>
          </p:cNvSpPr>
          <p:nvPr>
            <p:ph type="sldNum" sz="quarter" idx="10"/>
          </p:nvPr>
        </p:nvSpPr>
        <p:spPr/>
        <p:txBody>
          <a:bodyPr/>
          <a:lstStyle/>
          <a:p>
            <a:fld id="{1CE13775-9F1B-4EF9-B7F5-4275E9EA3127}" type="slidenum">
              <a:rPr lang="en-US" smtClean="0"/>
              <a:t>6</a:t>
            </a:fld>
            <a:endParaRPr lang="en-US"/>
          </a:p>
        </p:txBody>
      </p:sp>
    </p:spTree>
    <p:extLst>
      <p:ext uri="{BB962C8B-B14F-4D97-AF65-F5344CB8AC3E}">
        <p14:creationId xmlns:p14="http://schemas.microsoft.com/office/powerpoint/2010/main" val="75801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participants received all 3 conditions (counter balanced)</a:t>
            </a:r>
          </a:p>
          <a:p>
            <a:r>
              <a:rPr lang="en-US" dirty="0"/>
              <a:t>Patient expectations for pain and analgesia were modulated in this experiment</a:t>
            </a:r>
          </a:p>
        </p:txBody>
      </p:sp>
      <p:sp>
        <p:nvSpPr>
          <p:cNvPr id="4" name="Slide Number Placeholder 3"/>
          <p:cNvSpPr>
            <a:spLocks noGrp="1"/>
          </p:cNvSpPr>
          <p:nvPr>
            <p:ph type="sldNum" sz="quarter" idx="5"/>
          </p:nvPr>
        </p:nvSpPr>
        <p:spPr/>
        <p:txBody>
          <a:bodyPr/>
          <a:lstStyle/>
          <a:p>
            <a:fld id="{1123EA6E-567D-4DA4-AA93-3169FFEF1702}" type="slidenum">
              <a:rPr lang="en-US" smtClean="0"/>
              <a:t>7</a:t>
            </a:fld>
            <a:endParaRPr lang="en-US" dirty="0"/>
          </a:p>
        </p:txBody>
      </p:sp>
    </p:spTree>
    <p:extLst>
      <p:ext uri="{BB962C8B-B14F-4D97-AF65-F5344CB8AC3E}">
        <p14:creationId xmlns:p14="http://schemas.microsoft.com/office/powerpoint/2010/main" val="290023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p>
        </p:txBody>
      </p:sp>
      <p:sp>
        <p:nvSpPr>
          <p:cNvPr id="4099" name="Text Box 2"/>
          <p:cNvSpPr txBox="1">
            <a:spLocks noGrp="1" noChangeArrowheads="1"/>
          </p:cNvSpPr>
          <p:nvPr>
            <p:ph type="body"/>
          </p:nvPr>
        </p:nvSpPr>
        <p:spPr>
          <a:xfrm>
            <a:off x="1185863" y="4787900"/>
            <a:ext cx="5407025" cy="3825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Behavioral effects of the contextual modulation of opioid analgesia. (Left) Pain intensity ratings obtained on the VAS (0 to 100) for the four experimental runs. (Right) Pain unpleasantness ratings obtained at the end of each of the four experimental runs show the same context-dependent pattern. Error bars indicate SEM. *P &lt; 0.05.</a:t>
            </a:r>
          </a:p>
        </p:txBody>
      </p:sp>
    </p:spTree>
    <p:extLst>
      <p:ext uri="{BB962C8B-B14F-4D97-AF65-F5344CB8AC3E}">
        <p14:creationId xmlns:p14="http://schemas.microsoft.com/office/powerpoint/2010/main" val="265326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a:t>
            </a:r>
            <a:r>
              <a:rPr lang="en-US" sz="1800" b="1" dirty="0"/>
              <a:t>By 2015</a:t>
            </a:r>
          </a:p>
          <a:p>
            <a:r>
              <a:rPr lang="en-US" sz="1800" b="1" dirty="0"/>
              <a:t>Being told that opioids will be reduced can induce Nocebo which undermines opioid analgesia precisely when opioid are being reduced.</a:t>
            </a:r>
          </a:p>
          <a:p>
            <a:pPr marL="228571" indent="-228571">
              <a:buAutoNum type="arabicParenBoth"/>
            </a:pPr>
            <a:r>
              <a:rPr lang="en-US" sz="1800" b="1" i="1" dirty="0">
                <a:solidFill>
                  <a:srgbClr val="C00000"/>
                </a:solidFill>
              </a:rPr>
              <a:t>Physiologic and neurobiological adaptations can occur from long-term opioid use</a:t>
            </a:r>
          </a:p>
          <a:p>
            <a:pPr marL="228571" indent="-228571">
              <a:buAutoNum type="arabicParenBoth"/>
            </a:pPr>
            <a:r>
              <a:rPr lang="en-US" sz="1800" dirty="0"/>
              <a:t>Some patients may be benefitting and require opioids.  How do we discern? Data were lacking.</a:t>
            </a:r>
          </a:p>
          <a:p>
            <a:endParaRPr lang="en-US" dirty="0"/>
          </a:p>
          <a:p>
            <a:endParaRPr lang="en-US" dirty="0"/>
          </a:p>
        </p:txBody>
      </p:sp>
      <p:sp>
        <p:nvSpPr>
          <p:cNvPr id="5" name="Date Placeholder 4"/>
          <p:cNvSpPr>
            <a:spLocks noGrp="1"/>
          </p:cNvSpPr>
          <p:nvPr>
            <p:ph type="dt" idx="11"/>
          </p:nvPr>
        </p:nvSpPr>
        <p:spPr/>
        <p:txBody>
          <a:bodyPr/>
          <a:lstStyle/>
          <a:p>
            <a:r>
              <a:rPr lang="en-US"/>
              <a:t>Friday, July 12, 2019</a:t>
            </a:r>
          </a:p>
        </p:txBody>
      </p:sp>
      <p:sp>
        <p:nvSpPr>
          <p:cNvPr id="6" name="Header Placeholder 5"/>
          <p:cNvSpPr>
            <a:spLocks noGrp="1"/>
          </p:cNvSpPr>
          <p:nvPr>
            <p:ph type="hdr" idx="12"/>
          </p:nvPr>
        </p:nvSpPr>
        <p:spPr/>
        <p:txBody>
          <a:bodyPr/>
          <a:lstStyle/>
          <a:p>
            <a:r>
              <a:rPr lang="en-US"/>
              <a:t>Navigating the Challenges in an Era of Opioid Deprescribing: Behavioral Strategies for Patient Engagement and Success</a:t>
            </a:r>
          </a:p>
        </p:txBody>
      </p:sp>
      <p:sp>
        <p:nvSpPr>
          <p:cNvPr id="7" name="Slide Number Placeholder 6"/>
          <p:cNvSpPr>
            <a:spLocks noGrp="1"/>
          </p:cNvSpPr>
          <p:nvPr>
            <p:ph type="sldNum" sz="quarter" idx="13"/>
          </p:nvPr>
        </p:nvSpPr>
        <p:spPr/>
        <p:txBody>
          <a:bodyPr/>
          <a:lstStyle/>
          <a:p>
            <a:fld id="{FB7E138E-DF3E-4C7A-91B7-D8C9EF02F8C3}" type="slidenum">
              <a:rPr lang="en-US" smtClean="0"/>
              <a:t>10</a:t>
            </a:fld>
            <a:endParaRPr lang="en-US"/>
          </a:p>
        </p:txBody>
      </p:sp>
    </p:spTree>
    <p:extLst>
      <p:ext uri="{BB962C8B-B14F-4D97-AF65-F5344CB8AC3E}">
        <p14:creationId xmlns:p14="http://schemas.microsoft.com/office/powerpoint/2010/main" val="302805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9666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8"/>
            <a:ext cx="10277149" cy="650699"/>
          </a:xfrm>
          <a:prstGeom prst="rect">
            <a:avLst/>
          </a:prstGeom>
        </p:spPr>
        <p:txBody>
          <a:bodyPr anchor="b" anchorCtr="0"/>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5" y="1211580"/>
            <a:ext cx="10267951" cy="5012056"/>
          </a:xfrm>
        </p:spPr>
        <p:txBody>
          <a:bodyPr/>
          <a:lstStyle>
            <a:lvl2pPr>
              <a:spcBef>
                <a:spcPts val="6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0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8"/>
            <a:ext cx="10277149" cy="650699"/>
          </a:xfrm>
          <a:prstGeom prst="rect">
            <a:avLst/>
          </a:prstGeom>
        </p:spPr>
        <p:txBody>
          <a:bodyPr anchor="b" anchorCtr="0"/>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5" y="1211580"/>
            <a:ext cx="10267951" cy="5012056"/>
          </a:xfrm>
        </p:spPr>
        <p:txBody>
          <a:bodyPr/>
          <a:lstStyle>
            <a:lvl2pPr>
              <a:spcBef>
                <a:spcPts val="6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02070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966605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6" name="Picture 2" descr="\\192.168.1.4\Data\Agreements\AAPM\aapm.pccs-o\2019 Webinar\2019WebinarEditorial\Graphics\PCSS_Logo_SELECT_rgb_500dpi.jpg"/>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9170112" y="6327975"/>
            <a:ext cx="2499360" cy="5173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endParaRPr lang="en-US" dirty="0"/>
          </a:p>
        </p:txBody>
      </p:sp>
      <p:sp>
        <p:nvSpPr>
          <p:cNvPr id="5" name="TextBox 4"/>
          <p:cNvSpPr txBox="1"/>
          <p:nvPr userDrawn="1"/>
        </p:nvSpPr>
        <p:spPr>
          <a:xfrm>
            <a:off x="11379200" y="6400800"/>
            <a:ext cx="853440" cy="338554"/>
          </a:xfrm>
          <a:prstGeom prst="rect">
            <a:avLst/>
          </a:prstGeom>
          <a:noFill/>
        </p:spPr>
        <p:txBody>
          <a:bodyPr wrap="square" rtlCol="0">
            <a:spAutoFit/>
          </a:bodyPr>
          <a:lstStyle/>
          <a:p>
            <a:pPr algn="ctr"/>
            <a:fld id="{51F37FE3-A539-4241-879C-8CE5329EEACE}" type="slidenum">
              <a:rPr lang="en-US" sz="1600" smtClean="0">
                <a:solidFill>
                  <a:schemeClr val="accent2"/>
                </a:solidFill>
              </a:rPr>
              <a:pPr algn="ctr"/>
              <a:t>‹#›</a:t>
            </a:fld>
            <a:endParaRPr lang="en-US" sz="1600" dirty="0">
              <a:solidFill>
                <a:schemeClr val="accent2"/>
              </a:solidFill>
            </a:endParaRPr>
          </a:p>
        </p:txBody>
      </p:sp>
    </p:spTree>
    <p:custDataLst>
      <p:tags r:id="rId1"/>
    </p:custDataLst>
    <p:extLst>
      <p:ext uri="{BB962C8B-B14F-4D97-AF65-F5344CB8AC3E}">
        <p14:creationId xmlns:p14="http://schemas.microsoft.com/office/powerpoint/2010/main" val="290405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Slide1">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a:lstStyle>
            <a:lvl1pPr>
              <a:defRPr/>
            </a:lvl1pPr>
          </a:lstStyle>
          <a:p>
            <a:r>
              <a:rPr lang="en-US" dirty="0"/>
              <a:t>Title</a:t>
            </a:r>
          </a:p>
        </p:txBody>
      </p:sp>
      <p:sp>
        <p:nvSpPr>
          <p:cNvPr id="3" name="Substituent conținut 2"/>
          <p:cNvSpPr>
            <a:spLocks noGrp="1"/>
          </p:cNvSpPr>
          <p:nvPr>
            <p:ph idx="1" hasCustomPrompt="1"/>
          </p:nvPr>
        </p:nvSpPr>
        <p:spPr/>
        <p:txBody>
          <a:bodyPr/>
          <a:lstStyle/>
          <a:p>
            <a:pPr lvl="0"/>
            <a:r>
              <a:rPr lang="en-US" dirty="0"/>
              <a:t>Subtitle</a:t>
            </a:r>
            <a:endParaRPr lang="ro-RO" dirty="0"/>
          </a:p>
          <a:p>
            <a:pPr lvl="2"/>
            <a:r>
              <a:rPr lang="en-US" dirty="0"/>
              <a:t>Subtitle 2</a:t>
            </a:r>
            <a:endParaRPr lang="ro-RO" dirty="0"/>
          </a:p>
          <a:p>
            <a:pPr lvl="3"/>
            <a:r>
              <a:rPr lang="en-US" dirty="0"/>
              <a:t>Subtitle 3</a:t>
            </a:r>
            <a:endParaRPr lang="ro-RO" dirty="0"/>
          </a:p>
          <a:p>
            <a:pPr lvl="4"/>
            <a:r>
              <a:rPr lang="en-US" dirty="0"/>
              <a:t>Subtitle 4</a:t>
            </a:r>
          </a:p>
        </p:txBody>
      </p:sp>
      <p:sp>
        <p:nvSpPr>
          <p:cNvPr id="4" name="Substituent dată 3"/>
          <p:cNvSpPr>
            <a:spLocks noGrp="1"/>
          </p:cNvSpPr>
          <p:nvPr>
            <p:ph type="dt" sz="half" idx="10"/>
          </p:nvPr>
        </p:nvSpPr>
        <p:spPr/>
        <p:txBody>
          <a:bodyPr/>
          <a:lstStyle/>
          <a:p>
            <a:fld id="{7BF28CB3-9DE6-4DEF-8F18-B77D64EE94AA}" type="datetimeFigureOut">
              <a:rPr lang="en-US" smtClean="0"/>
              <a:t>9/16/2021</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00A3DD1E-1A24-4F3C-A3BB-A75551CF6409}" type="slidenum">
              <a:rPr lang="en-US" smtClean="0"/>
              <a:t>‹#›</a:t>
            </a:fld>
            <a:endParaRPr lang="en-US" dirty="0"/>
          </a:p>
        </p:txBody>
      </p:sp>
    </p:spTree>
    <p:extLst>
      <p:ext uri="{BB962C8B-B14F-4D97-AF65-F5344CB8AC3E}">
        <p14:creationId xmlns:p14="http://schemas.microsoft.com/office/powerpoint/2010/main" val="341797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#PainMed2018</a:t>
            </a:r>
            <a:endParaRPr lang="en-US" dirty="0"/>
          </a:p>
        </p:txBody>
      </p:sp>
      <p:sp>
        <p:nvSpPr>
          <p:cNvPr id="3" name="Footer Placeholder 2"/>
          <p:cNvSpPr>
            <a:spLocks noGrp="1"/>
          </p:cNvSpPr>
          <p:nvPr>
            <p:ph type="ftr" sz="quarter" idx="11"/>
          </p:nvPr>
        </p:nvSpPr>
        <p:spPr/>
        <p:txBody>
          <a:bodyPr/>
          <a:lstStyle/>
          <a:p>
            <a:r>
              <a:rPr lang="en-US"/>
              <a:t>AAPM 34th Annual Meeting | April 26-29, 2018</a:t>
            </a:r>
            <a:endParaRPr lang="en-US" dirty="0"/>
          </a:p>
        </p:txBody>
      </p:sp>
      <p:sp>
        <p:nvSpPr>
          <p:cNvPr id="4" name="Slide Number Placeholder 3"/>
          <p:cNvSpPr>
            <a:spLocks noGrp="1"/>
          </p:cNvSpPr>
          <p:nvPr>
            <p:ph type="sldNum" sz="quarter" idx="12"/>
          </p:nvPr>
        </p:nvSpPr>
        <p:spPr/>
        <p:txBody>
          <a:bodyPr/>
          <a:lstStyle/>
          <a:p>
            <a:fld id="{584CEA1D-4F52-4978-BCAE-DF42E5C749B6}" type="slidenum">
              <a:rPr lang="en-US" smtClean="0"/>
              <a:pPr/>
              <a:t>‹#›</a:t>
            </a:fld>
            <a:endParaRPr lang="en-US" dirty="0"/>
          </a:p>
        </p:txBody>
      </p:sp>
      <p:sp>
        <p:nvSpPr>
          <p:cNvPr id="5" name="Rectangle 4"/>
          <p:cNvSpPr/>
          <p:nvPr userDrawn="1"/>
        </p:nvSpPr>
        <p:spPr>
          <a:xfrm>
            <a:off x="-90792" y="6311900"/>
            <a:ext cx="12373583" cy="546100"/>
          </a:xfrm>
          <a:prstGeom prst="rect">
            <a:avLst/>
          </a:prstGeom>
          <a:solidFill>
            <a:srgbClr val="142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53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Custom Layout short header">
    <p:spTree>
      <p:nvGrpSpPr>
        <p:cNvPr id="1" name=""/>
        <p:cNvGrpSpPr/>
        <p:nvPr/>
      </p:nvGrpSpPr>
      <p:grpSpPr>
        <a:xfrm>
          <a:off x="0" y="0"/>
          <a:ext cx="0" cy="0"/>
          <a:chOff x="0" y="0"/>
          <a:chExt cx="0" cy="0"/>
        </a:xfrm>
      </p:grpSpPr>
      <p:pic>
        <p:nvPicPr>
          <p:cNvPr id="6" name="Picture 2" descr="\\192.168.1.4\Data\Agreements\AAPM\aapm.pccs-o\2019 Webinar\2019WebinarEditorial\Graphics\PCSS_Logo_SELECT_rgb_500dpi.jpg"/>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9170112" y="6327975"/>
            <a:ext cx="2499360" cy="517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userDrawn="1"/>
        </p:nvSpPr>
        <p:spPr bwMode="auto">
          <a:xfrm>
            <a:off x="0" y="1"/>
            <a:ext cx="12192000" cy="1115439"/>
          </a:xfrm>
          <a:prstGeom prst="rect">
            <a:avLst/>
          </a:prstGeom>
          <a:gradFill flip="none" rotWithShape="1">
            <a:gsLst>
              <a:gs pos="50000">
                <a:schemeClr val="accent1"/>
              </a:gs>
              <a:gs pos="0">
                <a:schemeClr val="accent2"/>
              </a:gs>
              <a:gs pos="100000">
                <a:schemeClr val="accent3"/>
              </a:gs>
            </a:gsLst>
            <a:lin ang="0" scaled="1"/>
            <a:tileRect/>
          </a:gradFill>
          <a:ln w="9525">
            <a:noFill/>
            <a:round/>
            <a:headEnd/>
            <a:tailEnd/>
          </a:ln>
        </p:spPr>
        <p:txBody>
          <a:bodyPr lIns="103408" tIns="51705" rIns="103408" bIns="51705"/>
          <a:lstStyle/>
          <a:p>
            <a:pPr eaLnBrk="0" hangingPunct="0"/>
            <a:endParaRPr lang="en-US" sz="2000">
              <a:solidFill>
                <a:srgbClr val="512C5A"/>
              </a:solidFill>
              <a:cs typeface="Arial" charset="0"/>
            </a:endParaRPr>
          </a:p>
        </p:txBody>
      </p:sp>
      <p:sp>
        <p:nvSpPr>
          <p:cNvPr id="8" name="TextBox 7"/>
          <p:cNvSpPr txBox="1"/>
          <p:nvPr userDrawn="1"/>
        </p:nvSpPr>
        <p:spPr>
          <a:xfrm>
            <a:off x="11379200" y="6400800"/>
            <a:ext cx="853440" cy="338554"/>
          </a:xfrm>
          <a:prstGeom prst="rect">
            <a:avLst/>
          </a:prstGeom>
          <a:noFill/>
        </p:spPr>
        <p:txBody>
          <a:bodyPr wrap="square" rtlCol="0">
            <a:spAutoFit/>
          </a:bodyPr>
          <a:lstStyle/>
          <a:p>
            <a:pPr algn="ctr"/>
            <a:fld id="{51F37FE3-A539-4241-879C-8CE5329EEACE}" type="slidenum">
              <a:rPr lang="en-US" sz="1600" smtClean="0">
                <a:solidFill>
                  <a:schemeClr val="accent2"/>
                </a:solidFill>
                <a:latin typeface="Articulate Narrow" panose="02000506040000020004" pitchFamily="2" charset="0"/>
              </a:rPr>
              <a:pPr algn="ctr"/>
              <a:t>‹#›</a:t>
            </a:fld>
            <a:endParaRPr lang="en-US" sz="1600" dirty="0">
              <a:solidFill>
                <a:schemeClr val="accent2"/>
              </a:solidFill>
              <a:latin typeface="Articulate Narrow" panose="02000506040000020004" pitchFamily="2" charset="0"/>
            </a:endParaRPr>
          </a:p>
        </p:txBody>
      </p:sp>
      <p:sp>
        <p:nvSpPr>
          <p:cNvPr id="2" name="Title 1"/>
          <p:cNvSpPr>
            <a:spLocks noGrp="1"/>
          </p:cNvSpPr>
          <p:nvPr>
            <p:ph type="title"/>
          </p:nvPr>
        </p:nvSpPr>
        <p:spPr>
          <a:xfrm>
            <a:off x="304800" y="89309"/>
            <a:ext cx="11582400" cy="975360"/>
          </a:xfrm>
        </p:spPr>
        <p:txBody>
          <a:bodyPr/>
          <a:lstStyle/>
          <a:p>
            <a:r>
              <a:rPr lang="en-US" dirty="0"/>
              <a:t>Click to edit Master title style</a:t>
            </a:r>
          </a:p>
        </p:txBody>
      </p:sp>
      <p:sp>
        <p:nvSpPr>
          <p:cNvPr id="3" name="Footer Placeholder 2"/>
          <p:cNvSpPr>
            <a:spLocks noGrp="1"/>
          </p:cNvSpPr>
          <p:nvPr>
            <p:ph type="ftr" sz="quarter" idx="10"/>
          </p:nvPr>
        </p:nvSpPr>
        <p:spPr>
          <a:xfrm>
            <a:off x="194554" y="6356350"/>
            <a:ext cx="8953511" cy="454820"/>
          </a:xfrm>
        </p:spPr>
        <p:txBody>
          <a:bodyPr/>
          <a:lstStyle/>
          <a:p>
            <a:endParaRPr lang="en-US" dirty="0"/>
          </a:p>
        </p:txBody>
      </p:sp>
      <p:sp>
        <p:nvSpPr>
          <p:cNvPr id="5" name="Content Placeholder 4"/>
          <p:cNvSpPr>
            <a:spLocks noGrp="1"/>
          </p:cNvSpPr>
          <p:nvPr>
            <p:ph sz="quarter" idx="11"/>
          </p:nvPr>
        </p:nvSpPr>
        <p:spPr>
          <a:xfrm>
            <a:off x="304800" y="1245141"/>
            <a:ext cx="11582400" cy="5111209"/>
          </a:xfrm>
        </p:spPr>
        <p:txBody>
          <a:bodyPr/>
          <a:lstStyle>
            <a:lvl5pPr marL="2588619" indent="-383108">
              <a:buClr>
                <a:schemeClr val="accent4">
                  <a:lumMod val="60000"/>
                  <a:lumOff val="40000"/>
                </a:schemeClr>
              </a:buClr>
              <a:buFont typeface="Wingdings 2" panose="05020102010507070707" pitchFamily="18" charset="2"/>
              <a:buChar char="¾"/>
              <a:defRPr sz="2267">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76499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8"/>
            <a:ext cx="10277149" cy="650699"/>
          </a:xfrm>
          <a:prstGeom prst="rect">
            <a:avLst/>
          </a:prstGeom>
        </p:spPr>
        <p:txBody>
          <a:bodyPr anchor="b" anchorCtr="0"/>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5" y="1211580"/>
            <a:ext cx="10267951" cy="5012056"/>
          </a:xfrm>
        </p:spPr>
        <p:txBody>
          <a:bodyPr/>
          <a:lstStyle>
            <a:lvl2pPr>
              <a:spcBef>
                <a:spcPts val="6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87836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9731C-792C-4F16-AF6D-FD3173C1532D}" type="datetime4">
              <a:rPr lang="en-US" smtClean="0"/>
              <a:t>September 16, 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40658480"/>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694" r:id="rId3"/>
    <p:sldLayoutId id="2147483695" r:id="rId4"/>
    <p:sldLayoutId id="2147483699" r:id="rId5"/>
    <p:sldLayoutId id="2147483701" r:id="rId6"/>
    <p:sldLayoutId id="2147483702" r:id="rId7"/>
    <p:sldLayoutId id="2147483705" r:id="rId8"/>
  </p:sldLayoutIdLst>
  <p:hf hdr="0" ftr="0"/>
  <p:txStyles>
    <p:titleStyle>
      <a:lvl1pPr algn="l" defTabSz="914400" rtl="0" eaLnBrk="1" latinLnBrk="0" hangingPunct="1">
        <a:lnSpc>
          <a:spcPct val="90000"/>
        </a:lnSpc>
        <a:spcBef>
          <a:spcPct val="0"/>
        </a:spcBef>
        <a:buNone/>
        <a:defRPr sz="4000" kern="1200">
          <a:solidFill>
            <a:srgbClr val="0F186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8D0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67D9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7D9E"/>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7D9E"/>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7D9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#PainMed2018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AAPM 34th Annual Meeting | April 26-29, 2018</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CEA1D-4F52-4978-BCAE-DF42E5C749B6}" type="slidenum">
              <a:rPr lang="en-US" smtClean="0"/>
              <a:pPr/>
              <a:t>‹#›</a:t>
            </a:fld>
            <a:endParaRPr lang="en-US" dirty="0"/>
          </a:p>
        </p:txBody>
      </p:sp>
    </p:spTree>
    <p:extLst>
      <p:ext uri="{BB962C8B-B14F-4D97-AF65-F5344CB8AC3E}">
        <p14:creationId xmlns:p14="http://schemas.microsoft.com/office/powerpoint/2010/main" val="1677224556"/>
      </p:ext>
    </p:extLst>
  </p:cSld>
  <p:clrMap bg1="lt1" tx1="dk1" bg2="lt2" tx2="dk2" accent1="accent1" accent2="accent2" accent3="accent3" accent4="accent4" accent5="accent5" accent6="accent6" hlink="hlink" folHlink="folHlink"/>
  <p:sldLayoutIdLst>
    <p:sldLayoutId id="214748367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journals.lww.com/painrpts/toc/2020/1000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cid:ii_k2vnx3c81" TargetMode="Externa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A3D92CD1-7E38-4F8A-B993-D2C651F2648C}"/>
              </a:ext>
            </a:extLst>
          </p:cNvPr>
          <p:cNvSpPr txBox="1">
            <a:spLocks/>
          </p:cNvSpPr>
          <p:nvPr/>
        </p:nvSpPr>
        <p:spPr>
          <a:xfrm>
            <a:off x="864049" y="3334704"/>
            <a:ext cx="9667878" cy="2625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Beth Darnall, PhD				                          </a:t>
            </a:r>
          </a:p>
          <a:p>
            <a:pPr marL="0" indent="0">
              <a:lnSpc>
                <a:spcPct val="100000"/>
              </a:lnSpc>
              <a:spcBef>
                <a:spcPts val="0"/>
              </a:spcBef>
              <a:buNone/>
            </a:pPr>
            <a:r>
              <a:rPr lang="en-US" sz="2400" dirty="0"/>
              <a:t>Associate Professor					</a:t>
            </a:r>
          </a:p>
          <a:p>
            <a:pPr marL="0" indent="0">
              <a:lnSpc>
                <a:spcPct val="100000"/>
              </a:lnSpc>
              <a:spcBef>
                <a:spcPts val="0"/>
              </a:spcBef>
              <a:buNone/>
            </a:pPr>
            <a:r>
              <a:rPr lang="en-US" sz="2400" dirty="0"/>
              <a:t>Stanford University School of Medicine	       	              </a:t>
            </a:r>
          </a:p>
          <a:p>
            <a:pPr marL="0" indent="0">
              <a:lnSpc>
                <a:spcPct val="100000"/>
              </a:lnSpc>
              <a:spcBef>
                <a:spcPts val="0"/>
              </a:spcBef>
              <a:buNone/>
            </a:pPr>
            <a:r>
              <a:rPr lang="en-US" sz="2400" dirty="0"/>
              <a:t>Anesthesiology, Perioperative and Pain Medicine		 </a:t>
            </a:r>
          </a:p>
          <a:p>
            <a:pPr marL="0" indent="0">
              <a:lnSpc>
                <a:spcPct val="100000"/>
              </a:lnSpc>
              <a:spcBef>
                <a:spcPts val="0"/>
              </a:spcBef>
              <a:buNone/>
            </a:pPr>
            <a:r>
              <a:rPr lang="en-US" sz="2400" dirty="0"/>
              <a:t>Psychiatry and Behavioral Sciences (by courtesy) </a:t>
            </a:r>
          </a:p>
          <a:p>
            <a:pPr marL="0" indent="0">
              <a:lnSpc>
                <a:spcPct val="100000"/>
              </a:lnSpc>
              <a:spcBef>
                <a:spcPts val="0"/>
              </a:spcBef>
              <a:buNone/>
            </a:pPr>
            <a:r>
              <a:rPr lang="en-US" sz="2400" dirty="0"/>
              <a:t>Wu Tsai Neurosciences Institute (affiliated faculty)</a:t>
            </a:r>
          </a:p>
          <a:p>
            <a:pPr marL="0" indent="0">
              <a:lnSpc>
                <a:spcPct val="100000"/>
              </a:lnSpc>
              <a:spcBef>
                <a:spcPts val="0"/>
              </a:spcBef>
              <a:buNone/>
            </a:pPr>
            <a:r>
              <a:rPr lang="en-US" sz="2400" b="1" dirty="0"/>
              <a:t>     </a:t>
            </a:r>
            <a:r>
              <a:rPr lang="en-US" sz="2400" b="1" dirty="0">
                <a:solidFill>
                  <a:srgbClr val="0070C0"/>
                </a:solidFill>
              </a:rPr>
              <a:t>     @BethDarnall</a:t>
            </a:r>
            <a:endParaRPr lang="en-US" sz="2400" dirty="0"/>
          </a:p>
        </p:txBody>
      </p:sp>
      <p:sp>
        <p:nvSpPr>
          <p:cNvPr id="2" name="Title 1"/>
          <p:cNvSpPr>
            <a:spLocks noGrp="1"/>
          </p:cNvSpPr>
          <p:nvPr>
            <p:ph type="title"/>
          </p:nvPr>
        </p:nvSpPr>
        <p:spPr>
          <a:xfrm>
            <a:off x="-330159" y="1569536"/>
            <a:ext cx="12273280" cy="650699"/>
          </a:xfrm>
        </p:spPr>
        <p:txBody>
          <a:bodyPr>
            <a:noAutofit/>
          </a:bodyPr>
          <a:lstStyle/>
          <a:p>
            <a:pPr algn="ctr">
              <a:lnSpc>
                <a:spcPct val="100000"/>
              </a:lnSpc>
              <a:spcBef>
                <a:spcPts val="1200"/>
              </a:spcBef>
            </a:pPr>
            <a:r>
              <a:rPr lang="en-US" sz="5400" dirty="0"/>
              <a:t> </a:t>
            </a:r>
            <a:br>
              <a:rPr lang="en-US" sz="5400" dirty="0"/>
            </a:br>
            <a:br>
              <a:rPr lang="en-US" sz="5400" dirty="0"/>
            </a:br>
            <a:br>
              <a:rPr lang="en-US" sz="3600" b="1" dirty="0">
                <a:solidFill>
                  <a:srgbClr val="C00000"/>
                </a:solidFill>
                <a:latin typeface="+mn-lt"/>
              </a:rPr>
            </a:br>
            <a:endParaRPr lang="en-US" sz="3600" b="1" dirty="0">
              <a:solidFill>
                <a:srgbClr val="C00000"/>
              </a:solidFill>
              <a:latin typeface="+mn-lt"/>
            </a:endParaRPr>
          </a:p>
        </p:txBody>
      </p:sp>
      <p:sp>
        <p:nvSpPr>
          <p:cNvPr id="5" name="TextBox 4"/>
          <p:cNvSpPr txBox="1"/>
          <p:nvPr/>
        </p:nvSpPr>
        <p:spPr>
          <a:xfrm>
            <a:off x="2022255" y="6648955"/>
            <a:ext cx="10786280" cy="892552"/>
          </a:xfrm>
          <a:prstGeom prst="rect">
            <a:avLst/>
          </a:prstGeom>
          <a:noFill/>
        </p:spPr>
        <p:txBody>
          <a:bodyPr wrap="square" rtlCol="0">
            <a:spAutoFit/>
          </a:bodyPr>
          <a:lstStyle/>
          <a:p>
            <a:r>
              <a:rPr lang="en-US" sz="3200" b="1" dirty="0"/>
              <a:t>  </a:t>
            </a:r>
          </a:p>
          <a:p>
            <a:endParaRPr lang="en-US" sz="2000" dirty="0"/>
          </a:p>
        </p:txBody>
      </p:sp>
      <p:sp>
        <p:nvSpPr>
          <p:cNvPr id="3" name="TextBox 2"/>
          <p:cNvSpPr txBox="1"/>
          <p:nvPr/>
        </p:nvSpPr>
        <p:spPr>
          <a:xfrm>
            <a:off x="512436" y="268852"/>
            <a:ext cx="11471395" cy="1446550"/>
          </a:xfrm>
          <a:prstGeom prst="rect">
            <a:avLst/>
          </a:prstGeom>
          <a:noFill/>
        </p:spPr>
        <p:txBody>
          <a:bodyPr wrap="square" rtlCol="0">
            <a:spAutoFit/>
          </a:bodyPr>
          <a:lstStyle/>
          <a:p>
            <a:r>
              <a:rPr lang="en-US" sz="4400" b="1" dirty="0">
                <a:solidFill>
                  <a:srgbClr val="0070C0"/>
                </a:solidFill>
              </a:rPr>
              <a:t>Patient-Centered Prescription Opioid Tapering: Colorado Leads the Way</a:t>
            </a:r>
          </a:p>
        </p:txBody>
      </p:sp>
      <p:pic>
        <p:nvPicPr>
          <p:cNvPr id="7" name="Picture 4" descr="https://sdweg.files.wordpress.com/2016/09/l62697-new-twitter-logo-494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367" y="5579221"/>
            <a:ext cx="506706" cy="506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9095581" y="4143618"/>
            <a:ext cx="2058842" cy="1536213"/>
          </a:xfrm>
          <a:prstGeom prst="rect">
            <a:avLst/>
          </a:prstGeom>
        </p:spPr>
      </p:pic>
      <p:pic>
        <p:nvPicPr>
          <p:cNvPr id="11" name="Content Placeholder 3" descr="C:\Users\dustin\AppData\Local\Microsoft\Windows\INetCache\Content.Word\empower png (1).png">
            <a:extLst>
              <a:ext uri="{FF2B5EF4-FFF2-40B4-BE49-F238E27FC236}">
                <a16:creationId xmlns:a16="http://schemas.microsoft.com/office/drawing/2014/main" id="{873B4F10-15A8-4E2A-B7C2-93B4B896E6EA}"/>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5565" y="1573030"/>
            <a:ext cx="2911355" cy="1941031"/>
          </a:xfrm>
          <a:prstGeom prst="rect">
            <a:avLst/>
          </a:prstGeom>
          <a:noFill/>
          <a:ln>
            <a:noFill/>
          </a:ln>
        </p:spPr>
      </p:pic>
      <p:pic>
        <p:nvPicPr>
          <p:cNvPr id="10" name="Picture 9" descr="http://cdnph.upi.com/sv/b/i/UPI-1101458130297/2016/1/14581371562401/CDC-issues-restrictive-new-guidelines-for-opioid-painkillers.jpg">
            <a:extLst>
              <a:ext uri="{FF2B5EF4-FFF2-40B4-BE49-F238E27FC236}">
                <a16:creationId xmlns:a16="http://schemas.microsoft.com/office/drawing/2014/main" id="{6D2B7046-5328-4CC1-B8BE-EDD0CC395E4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0800000" flipV="1">
            <a:off x="6534936" y="1715402"/>
            <a:ext cx="1988959" cy="186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0385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92.168.1.4\Data\Agreements\AAPM\aapm.pccs-o\2019 Webinar\2019WebinarEditorial\Graphics\US MAP newer PCSS colors.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5916" y="1114917"/>
            <a:ext cx="9820168" cy="5743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rPr>
              <a:t>Long‐Term Use of Daily Prescription Opioids</a:t>
            </a:r>
            <a:endParaRPr lang="en-US" i="1" dirty="0">
              <a:solidFill>
                <a:schemeClr val="bg1"/>
              </a:solidFill>
            </a:endParaRPr>
          </a:p>
        </p:txBody>
      </p:sp>
      <p:sp>
        <p:nvSpPr>
          <p:cNvPr id="3" name="Footer Placeholder 2"/>
          <p:cNvSpPr>
            <a:spLocks noGrp="1"/>
          </p:cNvSpPr>
          <p:nvPr>
            <p:ph type="ftr" sz="quarter" idx="10"/>
          </p:nvPr>
        </p:nvSpPr>
        <p:spPr>
          <a:xfrm>
            <a:off x="-1458633" y="6301850"/>
            <a:ext cx="8953511" cy="454820"/>
          </a:xfrm>
        </p:spPr>
        <p:txBody>
          <a:bodyPr/>
          <a:lstStyle/>
          <a:p>
            <a:r>
              <a:rPr lang="en-US" dirty="0" err="1">
                <a:solidFill>
                  <a:schemeClr val="accent3">
                    <a:lumMod val="75000"/>
                  </a:schemeClr>
                </a:solidFill>
              </a:rPr>
              <a:t>Mojtabai</a:t>
            </a:r>
            <a:r>
              <a:rPr lang="en-US" dirty="0">
                <a:solidFill>
                  <a:schemeClr val="accent3">
                    <a:lumMod val="75000"/>
                  </a:schemeClr>
                </a:solidFill>
              </a:rPr>
              <a:t> R. </a:t>
            </a:r>
            <a:r>
              <a:rPr lang="en-US" i="1" dirty="0" err="1">
                <a:solidFill>
                  <a:schemeClr val="accent3">
                    <a:lumMod val="75000"/>
                  </a:schemeClr>
                </a:solidFill>
              </a:rPr>
              <a:t>Pharmacoepidemiol</a:t>
            </a:r>
            <a:r>
              <a:rPr lang="en-US" i="1" dirty="0">
                <a:solidFill>
                  <a:schemeClr val="accent3">
                    <a:lumMod val="75000"/>
                  </a:schemeClr>
                </a:solidFill>
              </a:rPr>
              <a:t> Drug </a:t>
            </a:r>
            <a:r>
              <a:rPr lang="en-US" i="1" dirty="0" err="1">
                <a:solidFill>
                  <a:schemeClr val="accent3">
                    <a:lumMod val="75000"/>
                  </a:schemeClr>
                </a:solidFill>
              </a:rPr>
              <a:t>Saf</a:t>
            </a:r>
            <a:r>
              <a:rPr lang="en-US" dirty="0">
                <a:solidFill>
                  <a:schemeClr val="accent3">
                    <a:lumMod val="75000"/>
                  </a:schemeClr>
                </a:solidFill>
              </a:rPr>
              <a:t>. 2018;27:526-534.</a:t>
            </a:r>
          </a:p>
        </p:txBody>
      </p:sp>
      <p:sp>
        <p:nvSpPr>
          <p:cNvPr id="6" name="Rectangle 5"/>
          <p:cNvSpPr/>
          <p:nvPr/>
        </p:nvSpPr>
        <p:spPr>
          <a:xfrm>
            <a:off x="2646311" y="2554855"/>
            <a:ext cx="5359231" cy="1279838"/>
          </a:xfrm>
          <a:prstGeom prst="rect">
            <a:avLst/>
          </a:prstGeom>
          <a:solidFill>
            <a:srgbClr val="FFFFFF">
              <a:alpha val="83137"/>
            </a:srgbClr>
          </a:solidFill>
          <a:ln>
            <a:noFill/>
          </a:ln>
        </p:spPr>
        <p:txBody>
          <a:bodyPr wrap="square" anchor="ctr" anchorCtr="0">
            <a:spAutoFit/>
          </a:bodyPr>
          <a:lstStyle/>
          <a:p>
            <a:pPr marL="571500" indent="-571500" defTabSz="1129690" fontAlgn="base">
              <a:lnSpc>
                <a:spcPct val="85000"/>
              </a:lnSpc>
              <a:spcBef>
                <a:spcPts val="1067"/>
              </a:spcBef>
              <a:spcAft>
                <a:spcPct val="0"/>
              </a:spcAft>
              <a:buClr>
                <a:schemeClr val="accent3"/>
              </a:buClr>
              <a:buFont typeface="Arial" panose="020B0604020202020204" pitchFamily="34" charset="0"/>
              <a:buChar char="•"/>
            </a:pPr>
            <a:r>
              <a:rPr lang="en-US" sz="4000" b="1" dirty="0">
                <a:solidFill>
                  <a:srgbClr val="C00000"/>
                </a:solidFill>
              </a:rPr>
              <a:t>3.4 % of US adults</a:t>
            </a:r>
          </a:p>
          <a:p>
            <a:pPr marL="571500" indent="-571500" defTabSz="1129690" fontAlgn="base">
              <a:lnSpc>
                <a:spcPct val="85000"/>
              </a:lnSpc>
              <a:spcBef>
                <a:spcPts val="1067"/>
              </a:spcBef>
              <a:spcAft>
                <a:spcPct val="0"/>
              </a:spcAft>
              <a:buClr>
                <a:schemeClr val="accent3"/>
              </a:buClr>
              <a:buFont typeface="Arial" panose="020B0604020202020204" pitchFamily="34" charset="0"/>
              <a:buChar char="•"/>
            </a:pPr>
            <a:r>
              <a:rPr lang="en-US" sz="4000" b="1" dirty="0">
                <a:solidFill>
                  <a:srgbClr val="C00000"/>
                </a:solidFill>
              </a:rPr>
              <a:t>11 million individuals</a:t>
            </a:r>
          </a:p>
        </p:txBody>
      </p:sp>
      <p:sp>
        <p:nvSpPr>
          <p:cNvPr id="4" name="Rectangle 3"/>
          <p:cNvSpPr/>
          <p:nvPr/>
        </p:nvSpPr>
        <p:spPr>
          <a:xfrm>
            <a:off x="10633685" y="6249409"/>
            <a:ext cx="1558315" cy="608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757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dnph.upi.com/sv/b/i/UPI-1101458130297/2016/1/14581371562401/CDC-issues-restrictive-new-guidelines-for-opioid-painkiller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flipV="1">
            <a:off x="7513393" y="3022305"/>
            <a:ext cx="3221187" cy="30172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87457" y="556188"/>
            <a:ext cx="7821123" cy="1754326"/>
          </a:xfrm>
          <a:prstGeom prst="rect">
            <a:avLst/>
          </a:prstGeom>
          <a:noFill/>
        </p:spPr>
        <p:txBody>
          <a:bodyPr wrap="square" rtlCol="0">
            <a:spAutoFit/>
          </a:bodyPr>
          <a:lstStyle/>
          <a:p>
            <a:pPr marL="342900" indent="-342900">
              <a:buFont typeface="Arial" panose="020B0604020202020204" pitchFamily="34" charset="0"/>
              <a:buChar char="•"/>
            </a:pPr>
            <a:r>
              <a:rPr lang="en-US" sz="3600" dirty="0"/>
              <a:t>New starts</a:t>
            </a:r>
          </a:p>
          <a:p>
            <a:pPr marL="342900" indent="-342900">
              <a:buFont typeface="Arial" panose="020B0604020202020204" pitchFamily="34" charset="0"/>
              <a:buChar char="•"/>
            </a:pPr>
            <a:r>
              <a:rPr lang="en-US" sz="3600" dirty="0"/>
              <a:t>Provided benchmarks of caution for increasing dose</a:t>
            </a:r>
          </a:p>
        </p:txBody>
      </p:sp>
      <p:pic>
        <p:nvPicPr>
          <p:cNvPr id="2" name="Picture 1">
            <a:extLst>
              <a:ext uri="{FF2B5EF4-FFF2-40B4-BE49-F238E27FC236}">
                <a16:creationId xmlns:a16="http://schemas.microsoft.com/office/drawing/2014/main" id="{71098483-F66B-4198-A400-BB17FFF4F1E0}"/>
              </a:ext>
            </a:extLst>
          </p:cNvPr>
          <p:cNvPicPr>
            <a:picLocks noChangeAspect="1"/>
          </p:cNvPicPr>
          <p:nvPr/>
        </p:nvPicPr>
        <p:blipFill>
          <a:blip r:embed="rId4"/>
          <a:stretch>
            <a:fillRect/>
          </a:stretch>
        </p:blipFill>
        <p:spPr>
          <a:xfrm>
            <a:off x="665729" y="-59286"/>
            <a:ext cx="3177724" cy="2682337"/>
          </a:xfrm>
          <a:prstGeom prst="rect">
            <a:avLst/>
          </a:prstGeom>
        </p:spPr>
      </p:pic>
      <p:sp>
        <p:nvSpPr>
          <p:cNvPr id="3" name="TextBox 2">
            <a:extLst>
              <a:ext uri="{FF2B5EF4-FFF2-40B4-BE49-F238E27FC236}">
                <a16:creationId xmlns:a16="http://schemas.microsoft.com/office/drawing/2014/main" id="{D021F43D-E6EC-4D6E-94EF-413EA42C43FB}"/>
              </a:ext>
            </a:extLst>
          </p:cNvPr>
          <p:cNvSpPr txBox="1"/>
          <p:nvPr/>
        </p:nvSpPr>
        <p:spPr>
          <a:xfrm>
            <a:off x="311969" y="5815423"/>
            <a:ext cx="6814687" cy="923330"/>
          </a:xfrm>
          <a:prstGeom prst="rect">
            <a:avLst/>
          </a:prstGeom>
          <a:noFill/>
        </p:spPr>
        <p:txBody>
          <a:bodyPr wrap="square" rtlCol="0">
            <a:spAutoFit/>
          </a:bodyPr>
          <a:lstStyle/>
          <a:p>
            <a:r>
              <a:rPr lang="en-US" dirty="0"/>
              <a:t>Dowell D, </a:t>
            </a:r>
            <a:r>
              <a:rPr lang="en-US" dirty="0" err="1"/>
              <a:t>Haegerich</a:t>
            </a:r>
            <a:r>
              <a:rPr lang="en-US" dirty="0"/>
              <a:t> TM, Chou R. CDC Guideline for Prescribing Opioids for Chronic Pain — United States, 2016. MMWR </a:t>
            </a:r>
            <a:r>
              <a:rPr lang="en-US" dirty="0" err="1"/>
              <a:t>Recomm</a:t>
            </a:r>
            <a:r>
              <a:rPr lang="en-US" dirty="0"/>
              <a:t> Rep 2016;65(No. RR-1):1–49. </a:t>
            </a:r>
          </a:p>
        </p:txBody>
      </p:sp>
    </p:spTree>
    <p:extLst>
      <p:ext uri="{BB962C8B-B14F-4D97-AF65-F5344CB8AC3E}">
        <p14:creationId xmlns:p14="http://schemas.microsoft.com/office/powerpoint/2010/main" val="427522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83227" y="32716"/>
            <a:ext cx="6205597" cy="6825284"/>
          </a:xfrm>
          <a:prstGeom prst="rect">
            <a:avLst/>
          </a:prstGeom>
        </p:spPr>
      </p:pic>
      <p:sp>
        <p:nvSpPr>
          <p:cNvPr id="2" name="Title 1"/>
          <p:cNvSpPr>
            <a:spLocks noGrp="1"/>
          </p:cNvSpPr>
          <p:nvPr>
            <p:ph type="title"/>
          </p:nvPr>
        </p:nvSpPr>
        <p:spPr>
          <a:xfrm>
            <a:off x="487016" y="327612"/>
            <a:ext cx="11436625" cy="1325563"/>
          </a:xfrm>
        </p:spPr>
        <p:txBody>
          <a:bodyPr>
            <a:normAutofit/>
          </a:bodyPr>
          <a:lstStyle/>
          <a:p>
            <a:r>
              <a:rPr lang="en-US" b="1" dirty="0"/>
              <a:t>Fewer new starts </a:t>
            </a:r>
            <a:r>
              <a:rPr lang="en-US" sz="2400" b="1" dirty="0"/>
              <a:t>is the best way </a:t>
            </a:r>
            <a:br>
              <a:rPr lang="en-US" sz="2400" b="1" dirty="0"/>
            </a:br>
            <a:r>
              <a:rPr lang="en-US" sz="2400" b="1" dirty="0"/>
              <a:t>to decrease opioid prescriptions</a:t>
            </a:r>
          </a:p>
        </p:txBody>
      </p:sp>
      <p:sp>
        <p:nvSpPr>
          <p:cNvPr id="3" name="TextBox 2"/>
          <p:cNvSpPr txBox="1"/>
          <p:nvPr/>
        </p:nvSpPr>
        <p:spPr>
          <a:xfrm>
            <a:off x="487016" y="1779687"/>
            <a:ext cx="9879496" cy="3908762"/>
          </a:xfrm>
          <a:prstGeom prst="rect">
            <a:avLst/>
          </a:prstGeom>
          <a:noFill/>
        </p:spPr>
        <p:txBody>
          <a:bodyPr wrap="square" rtlCol="0">
            <a:spAutoFit/>
          </a:bodyPr>
          <a:lstStyle/>
          <a:p>
            <a:r>
              <a:rPr lang="en-US" sz="2800" b="1" dirty="0">
                <a:solidFill>
                  <a:srgbClr val="C00000"/>
                </a:solidFill>
              </a:rPr>
              <a:t>Patients taking long-term prescription </a:t>
            </a:r>
          </a:p>
          <a:p>
            <a:r>
              <a:rPr lang="en-US" sz="2800" b="1" dirty="0">
                <a:solidFill>
                  <a:srgbClr val="C00000"/>
                </a:solidFill>
              </a:rPr>
              <a:t>opioids require careful considerations</a:t>
            </a:r>
          </a:p>
          <a:p>
            <a:endParaRPr lang="en-US" sz="2400" b="1" dirty="0"/>
          </a:p>
          <a:p>
            <a:endParaRPr lang="en-US" sz="2400" b="1" dirty="0"/>
          </a:p>
          <a:p>
            <a:pPr marL="342900" indent="-342900">
              <a:buFont typeface="Arial" panose="020B0604020202020204" pitchFamily="34" charset="0"/>
              <a:buChar char="•"/>
            </a:pPr>
            <a:r>
              <a:rPr lang="en-US" sz="2400" b="1" dirty="0"/>
              <a:t>Reducing opioid doses creates </a:t>
            </a:r>
            <a:r>
              <a:rPr lang="en-US" sz="4000" b="1" dirty="0"/>
              <a:t>new risks</a:t>
            </a:r>
          </a:p>
          <a:p>
            <a:pPr marL="342900" indent="-342900">
              <a:buFont typeface="Arial" panose="020B0604020202020204" pitchFamily="34" charset="0"/>
              <a:buChar char="•"/>
            </a:pPr>
            <a:r>
              <a:rPr lang="en-US" sz="2400" b="1" dirty="0"/>
              <a:t>Right methodology can be applied to </a:t>
            </a:r>
          </a:p>
          <a:p>
            <a:r>
              <a:rPr lang="en-US" sz="3200" b="1" dirty="0"/>
              <a:t>minimize iatrogenic risks </a:t>
            </a:r>
            <a:r>
              <a:rPr lang="en-US" sz="2400" b="1" dirty="0"/>
              <a:t>from de-prescribing</a:t>
            </a:r>
          </a:p>
          <a:p>
            <a:pPr marL="342900" indent="-342900">
              <a:buFont typeface="Arial" panose="020B0604020202020204" pitchFamily="34" charset="0"/>
              <a:buChar char="•"/>
            </a:pPr>
            <a:endParaRPr lang="en-US" sz="2400" b="1" dirty="0">
              <a:solidFill>
                <a:srgbClr val="C00000"/>
              </a:solidFill>
            </a:endParaRPr>
          </a:p>
          <a:p>
            <a:pPr marL="342900" indent="-342900">
              <a:buFont typeface="Arial" panose="020B0604020202020204" pitchFamily="34" charset="0"/>
              <a:buChar char="•"/>
            </a:pPr>
            <a:r>
              <a:rPr lang="en-US" sz="2400" b="1" dirty="0">
                <a:solidFill>
                  <a:srgbClr val="C00000"/>
                </a:solidFill>
              </a:rPr>
              <a:t>Apply patient-centered principles</a:t>
            </a:r>
          </a:p>
        </p:txBody>
      </p:sp>
      <p:sp>
        <p:nvSpPr>
          <p:cNvPr id="5" name="TextBox 4"/>
          <p:cNvSpPr txBox="1"/>
          <p:nvPr/>
        </p:nvSpPr>
        <p:spPr>
          <a:xfrm>
            <a:off x="11022495" y="6488668"/>
            <a:ext cx="2623931" cy="369332"/>
          </a:xfrm>
          <a:prstGeom prst="rect">
            <a:avLst/>
          </a:prstGeom>
          <a:noFill/>
        </p:spPr>
        <p:txBody>
          <a:bodyPr wrap="square" rtlCol="0">
            <a:spAutoFit/>
          </a:bodyPr>
          <a:lstStyle/>
          <a:p>
            <a:r>
              <a:rPr lang="en-US" dirty="0"/>
              <a:t>Credit: Celia </a:t>
            </a:r>
            <a:r>
              <a:rPr lang="en-US" dirty="0" err="1"/>
              <a:t>Krampien</a:t>
            </a:r>
            <a:endParaRPr lang="en-US" dirty="0"/>
          </a:p>
        </p:txBody>
      </p:sp>
    </p:spTree>
    <p:extLst>
      <p:ext uri="{BB962C8B-B14F-4D97-AF65-F5344CB8AC3E}">
        <p14:creationId xmlns:p14="http://schemas.microsoft.com/office/powerpoint/2010/main" val="25396471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7"/>
          <p:cNvSpPr/>
          <p:nvPr/>
        </p:nvSpPr>
        <p:spPr>
          <a:xfrm>
            <a:off x="3299691" y="2108200"/>
            <a:ext cx="461819" cy="1625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p>
        </p:txBody>
      </p:sp>
      <p:sp>
        <p:nvSpPr>
          <p:cNvPr id="14" name="Line 13"/>
          <p:cNvSpPr/>
          <p:nvPr/>
        </p:nvSpPr>
        <p:spPr>
          <a:xfrm>
            <a:off x="7536411" y="2108200"/>
            <a:ext cx="461819" cy="1625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p>
        </p:txBody>
      </p:sp>
      <p:sp>
        <p:nvSpPr>
          <p:cNvPr id="11" name="Line 10"/>
          <p:cNvSpPr/>
          <p:nvPr/>
        </p:nvSpPr>
        <p:spPr>
          <a:xfrm>
            <a:off x="5418051" y="2108200"/>
            <a:ext cx="461819" cy="1625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p>
        </p:txBody>
      </p:sp>
      <p:sp>
        <p:nvSpPr>
          <p:cNvPr id="17" name="Line 16"/>
          <p:cNvSpPr/>
          <p:nvPr/>
        </p:nvSpPr>
        <p:spPr>
          <a:xfrm>
            <a:off x="9654771" y="2108200"/>
            <a:ext cx="461819" cy="1625600"/>
          </a:xfrm>
          <a:prstGeom prst="rect">
            <a:avLst/>
          </a:prstGeom>
          <a:solidFill>
            <a:srgbClr val="C0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p>
        </p:txBody>
      </p:sp>
      <p:sp>
        <p:nvSpPr>
          <p:cNvPr id="5" name="Line 4"/>
          <p:cNvSpPr/>
          <p:nvPr/>
        </p:nvSpPr>
        <p:spPr>
          <a:xfrm>
            <a:off x="1181331" y="2108200"/>
            <a:ext cx="461819" cy="1625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p>
        </p:txBody>
      </p:sp>
      <p:sp>
        <p:nvSpPr>
          <p:cNvPr id="19" name="Arrpw18"/>
          <p:cNvSpPr/>
          <p:nvPr/>
        </p:nvSpPr>
        <p:spPr>
          <a:xfrm>
            <a:off x="101600" y="2240281"/>
            <a:ext cx="12090400" cy="1385460"/>
          </a:xfrm>
          <a:prstGeom prst="stripedRightArrow">
            <a:avLst>
              <a:gd name="adj1" fmla="val 50000"/>
              <a:gd name="adj2" fmla="val 57333"/>
            </a:avLst>
          </a:prstGeom>
          <a:gradFill flip="none" rotWithShape="1">
            <a:gsLst>
              <a:gs pos="0">
                <a:srgbClr val="00B0F0">
                  <a:lumMod val="50000"/>
                </a:srgbClr>
              </a:gs>
              <a:gs pos="49000">
                <a:srgbClr val="00B0F0">
                  <a:lumMod val="70000"/>
                  <a:lumOff val="30000"/>
                </a:srgbClr>
              </a:gs>
              <a:gs pos="28746">
                <a:srgbClr val="35C9FF">
                  <a:lumMod val="50000"/>
                </a:srgbClr>
              </a:gs>
              <a:gs pos="70840">
                <a:srgbClr val="34C9FF">
                  <a:lumMod val="50000"/>
                </a:srgbClr>
              </a:gs>
              <a:gs pos="91000">
                <a:srgbClr val="00B0F0">
                  <a:lumMod val="80000"/>
                  <a:lumOff val="20000"/>
                </a:srgbClr>
              </a:gs>
              <a:gs pos="8000">
                <a:srgbClr val="00B0F0">
                  <a:lumMod val="80000"/>
                  <a:lumOff val="20000"/>
                </a:srgbClr>
              </a:gs>
              <a:gs pos="100000">
                <a:srgbClr val="00B0F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p>
        </p:txBody>
      </p:sp>
      <p:sp>
        <p:nvSpPr>
          <p:cNvPr id="4" name="zigzag 3"/>
          <p:cNvSpPr/>
          <p:nvPr/>
        </p:nvSpPr>
        <p:spPr>
          <a:xfrm>
            <a:off x="1178560" y="2108200"/>
            <a:ext cx="1625600" cy="1625600"/>
          </a:xfrm>
          <a:prstGeom prst="chevron">
            <a:avLst>
              <a:gd name="adj" fmla="val 65000"/>
            </a:avLst>
          </a:prstGeom>
          <a:gradFill flip="none" rotWithShape="1">
            <a:gsLst>
              <a:gs pos="0">
                <a:schemeClr val="tx2">
                  <a:lumMod val="80000"/>
                </a:schemeClr>
              </a:gs>
              <a:gs pos="49000">
                <a:srgbClr val="2F5897">
                  <a:lumMod val="60000"/>
                  <a:lumOff val="40000"/>
                </a:srgbClr>
              </a:gs>
              <a:gs pos="88000">
                <a:srgbClr val="2F5897">
                  <a:lumMod val="90000"/>
                  <a:lumOff val="10000"/>
                </a:srgbClr>
              </a:gs>
              <a:gs pos="11000">
                <a:srgbClr val="2F5897">
                  <a:lumMod val="90000"/>
                  <a:lumOff val="10000"/>
                </a:srgbClr>
              </a:gs>
              <a:gs pos="100000">
                <a:schemeClr val="tx2">
                  <a:lumMod val="8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solidFill>
                <a:schemeClr val="tx1"/>
              </a:solidFill>
            </a:endParaRPr>
          </a:p>
        </p:txBody>
      </p:sp>
      <p:sp>
        <p:nvSpPr>
          <p:cNvPr id="9" name="zigzag 8"/>
          <p:cNvSpPr/>
          <p:nvPr/>
        </p:nvSpPr>
        <p:spPr>
          <a:xfrm>
            <a:off x="3296920" y="2108200"/>
            <a:ext cx="1625600" cy="1625600"/>
          </a:xfrm>
          <a:prstGeom prst="chevron">
            <a:avLst>
              <a:gd name="adj" fmla="val 65000"/>
            </a:avLst>
          </a:prstGeom>
          <a:gradFill flip="none" rotWithShape="1">
            <a:gsLst>
              <a:gs pos="0">
                <a:schemeClr val="accent2">
                  <a:lumMod val="80000"/>
                </a:schemeClr>
              </a:gs>
              <a:gs pos="49000">
                <a:schemeClr val="accent2">
                  <a:lumMod val="60000"/>
                  <a:lumOff val="40000"/>
                </a:schemeClr>
              </a:gs>
              <a:gs pos="88000">
                <a:schemeClr val="accent2">
                  <a:lumMod val="90000"/>
                  <a:lumOff val="10000"/>
                </a:schemeClr>
              </a:gs>
              <a:gs pos="11000">
                <a:schemeClr val="accent2">
                  <a:lumMod val="90000"/>
                  <a:lumOff val="10000"/>
                </a:schemeClr>
              </a:gs>
              <a:gs pos="100000">
                <a:schemeClr val="accent2">
                  <a:lumMod val="8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solidFill>
                <a:schemeClr val="tx1"/>
              </a:solidFill>
            </a:endParaRPr>
          </a:p>
        </p:txBody>
      </p:sp>
      <p:sp>
        <p:nvSpPr>
          <p:cNvPr id="12" name="zigzag 11"/>
          <p:cNvSpPr/>
          <p:nvPr/>
        </p:nvSpPr>
        <p:spPr>
          <a:xfrm>
            <a:off x="5415280" y="2108200"/>
            <a:ext cx="1625600" cy="1625600"/>
          </a:xfrm>
          <a:prstGeom prst="chevron">
            <a:avLst>
              <a:gd name="adj" fmla="val 65000"/>
            </a:avLst>
          </a:prstGeom>
          <a:gradFill flip="none" rotWithShape="1">
            <a:gsLst>
              <a:gs pos="0">
                <a:schemeClr val="accent3">
                  <a:lumMod val="80000"/>
                </a:schemeClr>
              </a:gs>
              <a:gs pos="49000">
                <a:schemeClr val="accent3">
                  <a:lumMod val="60000"/>
                  <a:lumOff val="40000"/>
                </a:schemeClr>
              </a:gs>
              <a:gs pos="88000">
                <a:schemeClr val="accent3">
                  <a:lumMod val="90000"/>
                  <a:lumOff val="10000"/>
                </a:schemeClr>
              </a:gs>
              <a:gs pos="11000">
                <a:schemeClr val="accent3">
                  <a:lumMod val="90000"/>
                  <a:lumOff val="10000"/>
                </a:schemeClr>
              </a:gs>
              <a:gs pos="100000">
                <a:schemeClr val="accent3">
                  <a:lumMod val="8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solidFill>
                <a:schemeClr val="tx1"/>
              </a:solidFill>
            </a:endParaRPr>
          </a:p>
        </p:txBody>
      </p:sp>
      <p:sp>
        <p:nvSpPr>
          <p:cNvPr id="15" name="zigzag 14"/>
          <p:cNvSpPr/>
          <p:nvPr/>
        </p:nvSpPr>
        <p:spPr>
          <a:xfrm>
            <a:off x="7533640" y="2108200"/>
            <a:ext cx="1625600" cy="1625600"/>
          </a:xfrm>
          <a:prstGeom prst="chevron">
            <a:avLst>
              <a:gd name="adj" fmla="val 65000"/>
            </a:avLst>
          </a:prstGeom>
          <a:gradFill flip="none" rotWithShape="1">
            <a:gsLst>
              <a:gs pos="0">
                <a:schemeClr val="accent5">
                  <a:lumMod val="80000"/>
                </a:schemeClr>
              </a:gs>
              <a:gs pos="49000">
                <a:schemeClr val="accent5">
                  <a:lumMod val="60000"/>
                  <a:lumOff val="40000"/>
                </a:schemeClr>
              </a:gs>
              <a:gs pos="88000">
                <a:schemeClr val="accent5">
                  <a:lumMod val="90000"/>
                  <a:lumOff val="10000"/>
                </a:schemeClr>
              </a:gs>
              <a:gs pos="11000">
                <a:schemeClr val="accent5">
                  <a:lumMod val="90000"/>
                  <a:lumOff val="10000"/>
                </a:schemeClr>
              </a:gs>
              <a:gs pos="100000">
                <a:schemeClr val="accent5">
                  <a:lumMod val="8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solidFill>
                <a:schemeClr val="tx1"/>
              </a:solidFill>
            </a:endParaRPr>
          </a:p>
        </p:txBody>
      </p:sp>
      <p:sp>
        <p:nvSpPr>
          <p:cNvPr id="18" name="zigzag 17"/>
          <p:cNvSpPr/>
          <p:nvPr/>
        </p:nvSpPr>
        <p:spPr>
          <a:xfrm>
            <a:off x="9652000" y="2108200"/>
            <a:ext cx="1625600" cy="1625600"/>
          </a:xfrm>
          <a:prstGeom prst="chevron">
            <a:avLst>
              <a:gd name="adj" fmla="val 65000"/>
            </a:avLst>
          </a:prstGeom>
          <a:gradFill flip="none" rotWithShape="1">
            <a:gsLst>
              <a:gs pos="0">
                <a:srgbClr val="FFC000">
                  <a:lumMod val="80000"/>
                </a:srgbClr>
              </a:gs>
              <a:gs pos="49000">
                <a:srgbClr val="FFC000">
                  <a:lumMod val="60000"/>
                  <a:lumOff val="40000"/>
                </a:srgbClr>
              </a:gs>
              <a:gs pos="88000">
                <a:srgbClr val="FFC000">
                  <a:lumMod val="90000"/>
                  <a:lumOff val="10000"/>
                </a:srgbClr>
              </a:gs>
              <a:gs pos="11000">
                <a:srgbClr val="FFC000">
                  <a:lumMod val="90000"/>
                  <a:lumOff val="10000"/>
                </a:srgbClr>
              </a:gs>
              <a:gs pos="100000">
                <a:srgbClr val="FFC000">
                  <a:lumMod val="80000"/>
                </a:srgb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400" dirty="0">
              <a:solidFill>
                <a:schemeClr val="tx1"/>
              </a:solidFill>
            </a:endParaRPr>
          </a:p>
        </p:txBody>
      </p:sp>
      <p:sp>
        <p:nvSpPr>
          <p:cNvPr id="20" name="Text 19"/>
          <p:cNvSpPr txBox="1"/>
          <p:nvPr/>
        </p:nvSpPr>
        <p:spPr>
          <a:xfrm>
            <a:off x="568960" y="2715816"/>
            <a:ext cx="1117600" cy="410369"/>
          </a:xfrm>
          <a:prstGeom prst="rect">
            <a:avLst/>
          </a:prstGeom>
          <a:noFill/>
        </p:spPr>
        <p:txBody>
          <a:bodyPr wrap="square" rtlCol="0">
            <a:normAutofit/>
          </a:bodyPr>
          <a:lstStyle/>
          <a:p>
            <a:pPr algn="r"/>
            <a:r>
              <a:rPr lang="en-US" sz="1867" dirty="0">
                <a:solidFill>
                  <a:schemeClr val="bg2"/>
                </a:solidFill>
                <a:effectLst>
                  <a:outerShdw blurRad="38100" dist="38100" dir="2700000" algn="tl">
                    <a:srgbClr val="000000">
                      <a:alpha val="43137"/>
                    </a:srgbClr>
                  </a:outerShdw>
                </a:effectLst>
              </a:rPr>
              <a:t>Nov 2018</a:t>
            </a:r>
          </a:p>
        </p:txBody>
      </p:sp>
      <p:sp>
        <p:nvSpPr>
          <p:cNvPr id="21" name="Text 20"/>
          <p:cNvSpPr txBox="1"/>
          <p:nvPr/>
        </p:nvSpPr>
        <p:spPr>
          <a:xfrm>
            <a:off x="2763520" y="2715816"/>
            <a:ext cx="1117600" cy="410369"/>
          </a:xfrm>
          <a:prstGeom prst="rect">
            <a:avLst/>
          </a:prstGeom>
          <a:noFill/>
        </p:spPr>
        <p:txBody>
          <a:bodyPr wrap="square" rtlCol="0">
            <a:normAutofit/>
          </a:bodyPr>
          <a:lstStyle/>
          <a:p>
            <a:pPr algn="r"/>
            <a:r>
              <a:rPr lang="en-US" sz="1867" dirty="0">
                <a:solidFill>
                  <a:schemeClr val="bg2"/>
                </a:solidFill>
                <a:effectLst>
                  <a:outerShdw blurRad="38100" dist="38100" dir="2700000" algn="tl">
                    <a:srgbClr val="000000">
                      <a:alpha val="43137"/>
                    </a:srgbClr>
                  </a:outerShdw>
                </a:effectLst>
              </a:rPr>
              <a:t>Dec 2018</a:t>
            </a:r>
          </a:p>
        </p:txBody>
      </p:sp>
      <p:sp>
        <p:nvSpPr>
          <p:cNvPr id="22" name="Text 21"/>
          <p:cNvSpPr txBox="1"/>
          <p:nvPr/>
        </p:nvSpPr>
        <p:spPr>
          <a:xfrm>
            <a:off x="5008685" y="2715816"/>
            <a:ext cx="1117600" cy="410369"/>
          </a:xfrm>
          <a:prstGeom prst="rect">
            <a:avLst/>
          </a:prstGeom>
          <a:noFill/>
        </p:spPr>
        <p:txBody>
          <a:bodyPr wrap="square" rtlCol="0">
            <a:normAutofit fontScale="92500"/>
          </a:bodyPr>
          <a:lstStyle/>
          <a:p>
            <a:pPr algn="r"/>
            <a:r>
              <a:rPr lang="en-US" sz="1867" dirty="0">
                <a:solidFill>
                  <a:schemeClr val="bg2"/>
                </a:solidFill>
                <a:effectLst>
                  <a:outerShdw blurRad="38100" dist="38100" dir="2700000" algn="tl">
                    <a:srgbClr val="000000">
                      <a:alpha val="43137"/>
                    </a:srgbClr>
                  </a:outerShdw>
                </a:effectLst>
              </a:rPr>
              <a:t>April 2019</a:t>
            </a:r>
          </a:p>
        </p:txBody>
      </p:sp>
      <p:sp>
        <p:nvSpPr>
          <p:cNvPr id="23" name="Text 22"/>
          <p:cNvSpPr txBox="1"/>
          <p:nvPr/>
        </p:nvSpPr>
        <p:spPr>
          <a:xfrm>
            <a:off x="7132320" y="2715816"/>
            <a:ext cx="1117600" cy="410369"/>
          </a:xfrm>
          <a:prstGeom prst="rect">
            <a:avLst/>
          </a:prstGeom>
          <a:noFill/>
        </p:spPr>
        <p:txBody>
          <a:bodyPr wrap="square" rtlCol="0">
            <a:normAutofit fontScale="92500"/>
          </a:bodyPr>
          <a:lstStyle/>
          <a:p>
            <a:pPr algn="r"/>
            <a:r>
              <a:rPr lang="en-US" sz="1867" dirty="0">
                <a:solidFill>
                  <a:schemeClr val="bg2"/>
                </a:solidFill>
                <a:effectLst>
                  <a:outerShdw blurRad="38100" dist="38100" dir="2700000" algn="tl">
                    <a:srgbClr val="000000">
                      <a:alpha val="43137"/>
                    </a:srgbClr>
                  </a:outerShdw>
                </a:effectLst>
              </a:rPr>
              <a:t>April 2019</a:t>
            </a:r>
          </a:p>
        </p:txBody>
      </p:sp>
      <p:sp>
        <p:nvSpPr>
          <p:cNvPr id="24" name="Text 23"/>
          <p:cNvSpPr txBox="1"/>
          <p:nvPr/>
        </p:nvSpPr>
        <p:spPr>
          <a:xfrm>
            <a:off x="9347200" y="2715816"/>
            <a:ext cx="1117600" cy="410369"/>
          </a:xfrm>
          <a:prstGeom prst="rect">
            <a:avLst/>
          </a:prstGeom>
          <a:noFill/>
        </p:spPr>
        <p:txBody>
          <a:bodyPr wrap="square" rtlCol="0">
            <a:normAutofit fontScale="92500"/>
          </a:bodyPr>
          <a:lstStyle/>
          <a:p>
            <a:pPr algn="r"/>
            <a:r>
              <a:rPr lang="en-US" sz="1867" dirty="0">
                <a:solidFill>
                  <a:schemeClr val="bg2"/>
                </a:solidFill>
                <a:effectLst>
                  <a:outerShdw blurRad="38100" dist="38100" dir="2700000" algn="tl">
                    <a:srgbClr val="000000">
                      <a:alpha val="43137"/>
                    </a:srgbClr>
                  </a:outerShdw>
                </a:effectLst>
              </a:rPr>
              <a:t>April 2019</a:t>
            </a:r>
          </a:p>
        </p:txBody>
      </p:sp>
      <p:grpSp>
        <p:nvGrpSpPr>
          <p:cNvPr id="26" name="Group 25"/>
          <p:cNvGrpSpPr/>
          <p:nvPr/>
        </p:nvGrpSpPr>
        <p:grpSpPr>
          <a:xfrm>
            <a:off x="665797" y="3063692"/>
            <a:ext cx="1625600" cy="1994648"/>
            <a:chOff x="365261" y="1457085"/>
            <a:chExt cx="1219200" cy="1495986"/>
          </a:xfrm>
        </p:grpSpPr>
        <p:sp>
          <p:nvSpPr>
            <p:cNvPr id="27" name="Text 26"/>
            <p:cNvSpPr txBox="1"/>
            <p:nvPr/>
          </p:nvSpPr>
          <p:spPr>
            <a:xfrm>
              <a:off x="365261" y="1457085"/>
              <a:ext cx="1219200" cy="369332"/>
            </a:xfrm>
            <a:prstGeom prst="rect">
              <a:avLst/>
            </a:prstGeom>
            <a:noFill/>
          </p:spPr>
          <p:txBody>
            <a:bodyPr wrap="square" rtlCol="0">
              <a:normAutofit/>
            </a:bodyPr>
            <a:lstStyle/>
            <a:p>
              <a:endParaRPr lang="en-US" sz="2400" dirty="0">
                <a:solidFill>
                  <a:schemeClr val="tx1">
                    <a:lumMod val="65000"/>
                    <a:lumOff val="35000"/>
                  </a:schemeClr>
                </a:solidFill>
              </a:endParaRPr>
            </a:p>
          </p:txBody>
        </p:sp>
        <p:sp>
          <p:nvSpPr>
            <p:cNvPr id="28" name="Text 27"/>
            <p:cNvSpPr txBox="1"/>
            <p:nvPr/>
          </p:nvSpPr>
          <p:spPr>
            <a:xfrm>
              <a:off x="419100" y="1783520"/>
              <a:ext cx="1118075" cy="1169551"/>
            </a:xfrm>
            <a:prstGeom prst="rect">
              <a:avLst/>
            </a:prstGeom>
            <a:noFill/>
          </p:spPr>
          <p:txBody>
            <a:bodyPr wrap="square" rtlCol="0">
              <a:normAutofit/>
            </a:bodyPr>
            <a:lstStyle/>
            <a:p>
              <a:endParaRPr lang="en-US" sz="1333" dirty="0">
                <a:solidFill>
                  <a:schemeClr val="tx1">
                    <a:lumMod val="65000"/>
                    <a:lumOff val="35000"/>
                  </a:schemeClr>
                </a:solidFill>
                <a:latin typeface="+mj-lt"/>
              </a:endParaRPr>
            </a:p>
          </p:txBody>
        </p:sp>
      </p:grpSp>
      <p:grpSp>
        <p:nvGrpSpPr>
          <p:cNvPr id="29" name="Group 28"/>
          <p:cNvGrpSpPr/>
          <p:nvPr/>
        </p:nvGrpSpPr>
        <p:grpSpPr>
          <a:xfrm>
            <a:off x="5415280" y="4064358"/>
            <a:ext cx="1756479" cy="2281846"/>
            <a:chOff x="282663" y="1506437"/>
            <a:chExt cx="1317359" cy="1711385"/>
          </a:xfrm>
        </p:grpSpPr>
        <p:sp>
          <p:nvSpPr>
            <p:cNvPr id="30" name="Text 29"/>
            <p:cNvSpPr txBox="1"/>
            <p:nvPr/>
          </p:nvSpPr>
          <p:spPr>
            <a:xfrm>
              <a:off x="295692" y="1506437"/>
              <a:ext cx="1219200" cy="369332"/>
            </a:xfrm>
            <a:prstGeom prst="rect">
              <a:avLst/>
            </a:prstGeom>
            <a:noFill/>
          </p:spPr>
          <p:txBody>
            <a:bodyPr wrap="square" rtlCol="0">
              <a:noAutofit/>
            </a:bodyPr>
            <a:lstStyle/>
            <a:p>
              <a:r>
                <a:rPr lang="en-US" sz="1700" dirty="0">
                  <a:solidFill>
                    <a:schemeClr val="tx1">
                      <a:lumMod val="65000"/>
                      <a:lumOff val="35000"/>
                    </a:schemeClr>
                  </a:solidFill>
                </a:rPr>
                <a:t>HP3 Letter</a:t>
              </a:r>
            </a:p>
          </p:txBody>
        </p:sp>
        <p:sp>
          <p:nvSpPr>
            <p:cNvPr id="31" name="Text 30"/>
            <p:cNvSpPr txBox="1"/>
            <p:nvPr/>
          </p:nvSpPr>
          <p:spPr>
            <a:xfrm>
              <a:off x="282663" y="2048271"/>
              <a:ext cx="1317359" cy="1169551"/>
            </a:xfrm>
            <a:prstGeom prst="rect">
              <a:avLst/>
            </a:prstGeom>
            <a:noFill/>
          </p:spPr>
          <p:txBody>
            <a:bodyPr wrap="square" rtlCol="0">
              <a:noAutofit/>
            </a:bodyPr>
            <a:lstStyle/>
            <a:p>
              <a:r>
                <a:rPr lang="en-US" sz="1400" dirty="0"/>
                <a:t>Kertesz, Satel, et al. </a:t>
              </a:r>
            </a:p>
            <a:p>
              <a:pPr marL="285750" indent="-285750">
                <a:buFont typeface="Arial" panose="020B0604020202020204" pitchFamily="34" charset="0"/>
                <a:buChar char="•"/>
              </a:pPr>
              <a:r>
                <a:rPr lang="en-US" sz="1400" dirty="0"/>
                <a:t>300+ signatories</a:t>
              </a:r>
            </a:p>
            <a:p>
              <a:pPr marL="285750" indent="-285750">
                <a:buFont typeface="Arial" panose="020B0604020202020204" pitchFamily="34" charset="0"/>
                <a:buChar char="•"/>
              </a:pPr>
              <a:r>
                <a:rPr lang="en-US" sz="1400" dirty="0"/>
                <a:t>3 former U.S. Drug Czars</a:t>
              </a:r>
            </a:p>
            <a:p>
              <a:pPr marL="285750" indent="-285750">
                <a:buFont typeface="Arial" panose="020B0604020202020204" pitchFamily="34" charset="0"/>
                <a:buChar char="•"/>
              </a:pPr>
              <a:r>
                <a:rPr lang="en-US" sz="1400" dirty="0"/>
                <a:t>AMA signs support</a:t>
              </a:r>
            </a:p>
          </p:txBody>
        </p:sp>
      </p:grpSp>
      <p:grpSp>
        <p:nvGrpSpPr>
          <p:cNvPr id="32" name="Group 31"/>
          <p:cNvGrpSpPr/>
          <p:nvPr/>
        </p:nvGrpSpPr>
        <p:grpSpPr>
          <a:xfrm>
            <a:off x="3190240" y="4038600"/>
            <a:ext cx="1846060" cy="2359035"/>
            <a:chOff x="419100" y="1457085"/>
            <a:chExt cx="1384545" cy="1769276"/>
          </a:xfrm>
        </p:grpSpPr>
        <p:sp>
          <p:nvSpPr>
            <p:cNvPr id="33" name="Text 32"/>
            <p:cNvSpPr txBox="1"/>
            <p:nvPr/>
          </p:nvSpPr>
          <p:spPr>
            <a:xfrm>
              <a:off x="419100" y="1457085"/>
              <a:ext cx="1384545" cy="369332"/>
            </a:xfrm>
            <a:prstGeom prst="rect">
              <a:avLst/>
            </a:prstGeom>
            <a:noFill/>
          </p:spPr>
          <p:txBody>
            <a:bodyPr wrap="square" rtlCol="0">
              <a:noAutofit/>
            </a:bodyPr>
            <a:lstStyle/>
            <a:p>
              <a:r>
                <a:rPr lang="en-US" sz="1700" dirty="0">
                  <a:solidFill>
                    <a:schemeClr val="tx1">
                      <a:lumMod val="65000"/>
                      <a:lumOff val="35000"/>
                    </a:schemeClr>
                  </a:solidFill>
                </a:rPr>
                <a:t>Human Rights Watch</a:t>
              </a:r>
            </a:p>
          </p:txBody>
        </p:sp>
        <p:sp>
          <p:nvSpPr>
            <p:cNvPr id="34" name="Text 33"/>
            <p:cNvSpPr txBox="1"/>
            <p:nvPr/>
          </p:nvSpPr>
          <p:spPr>
            <a:xfrm>
              <a:off x="419100" y="2056810"/>
              <a:ext cx="1118075" cy="1169551"/>
            </a:xfrm>
            <a:prstGeom prst="rect">
              <a:avLst/>
            </a:prstGeom>
            <a:noFill/>
          </p:spPr>
          <p:txBody>
            <a:bodyPr wrap="square" rtlCol="0">
              <a:normAutofit/>
            </a:bodyPr>
            <a:lstStyle/>
            <a:p>
              <a:r>
                <a:rPr lang="en-US" sz="1400" dirty="0">
                  <a:latin typeface="Calibri" panose="020F0502020204030204" pitchFamily="34" charset="0"/>
                </a:rPr>
                <a:t>Declares the issue a “human rights violation”</a:t>
              </a:r>
            </a:p>
            <a:p>
              <a:endParaRPr lang="en-US" sz="1400" dirty="0">
                <a:latin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rPr>
                <a:t>Laura Mills</a:t>
              </a:r>
            </a:p>
            <a:p>
              <a:endParaRPr lang="en-US" sz="1333" dirty="0">
                <a:solidFill>
                  <a:schemeClr val="tx1">
                    <a:lumMod val="65000"/>
                    <a:lumOff val="35000"/>
                  </a:schemeClr>
                </a:solidFill>
                <a:latin typeface="+mj-lt"/>
              </a:endParaRPr>
            </a:p>
          </p:txBody>
        </p:sp>
      </p:grpSp>
      <p:grpSp>
        <p:nvGrpSpPr>
          <p:cNvPr id="35" name="Group 34"/>
          <p:cNvGrpSpPr/>
          <p:nvPr/>
        </p:nvGrpSpPr>
        <p:grpSpPr>
          <a:xfrm>
            <a:off x="7601056" y="4032418"/>
            <a:ext cx="1653697" cy="2313786"/>
            <a:chOff x="383068" y="1495345"/>
            <a:chExt cx="1240273" cy="1735339"/>
          </a:xfrm>
        </p:grpSpPr>
        <p:sp>
          <p:nvSpPr>
            <p:cNvPr id="36" name="Text 35"/>
            <p:cNvSpPr txBox="1"/>
            <p:nvPr/>
          </p:nvSpPr>
          <p:spPr>
            <a:xfrm>
              <a:off x="404141" y="1495345"/>
              <a:ext cx="1219200" cy="369332"/>
            </a:xfrm>
            <a:prstGeom prst="rect">
              <a:avLst/>
            </a:prstGeom>
            <a:noFill/>
          </p:spPr>
          <p:txBody>
            <a:bodyPr wrap="square" rtlCol="0">
              <a:normAutofit/>
            </a:bodyPr>
            <a:lstStyle/>
            <a:p>
              <a:r>
                <a:rPr lang="en-US" sz="2400" dirty="0">
                  <a:solidFill>
                    <a:schemeClr val="tx1">
                      <a:lumMod val="65000"/>
                      <a:lumOff val="35000"/>
                    </a:schemeClr>
                  </a:solidFill>
                </a:rPr>
                <a:t>FDA</a:t>
              </a:r>
            </a:p>
          </p:txBody>
        </p:sp>
        <p:sp>
          <p:nvSpPr>
            <p:cNvPr id="37" name="Text 36"/>
            <p:cNvSpPr txBox="1"/>
            <p:nvPr/>
          </p:nvSpPr>
          <p:spPr>
            <a:xfrm>
              <a:off x="383068" y="2061133"/>
              <a:ext cx="1118075" cy="1169551"/>
            </a:xfrm>
            <a:prstGeom prst="rect">
              <a:avLst/>
            </a:prstGeom>
            <a:noFill/>
          </p:spPr>
          <p:txBody>
            <a:bodyPr wrap="square" rtlCol="0">
              <a:normAutofit/>
            </a:bodyPr>
            <a:lstStyle/>
            <a:p>
              <a:r>
                <a:rPr lang="en-US" sz="1400" dirty="0">
                  <a:latin typeface="Calibri" panose="020F0502020204030204" pitchFamily="34" charset="0"/>
                </a:rPr>
                <a:t>Clarifies labeling and cautions against abrupt discontinuation</a:t>
              </a:r>
            </a:p>
            <a:p>
              <a:endParaRPr lang="en-US" sz="1333" dirty="0">
                <a:solidFill>
                  <a:schemeClr val="tx1">
                    <a:lumMod val="65000"/>
                    <a:lumOff val="35000"/>
                  </a:schemeClr>
                </a:solidFill>
                <a:latin typeface="+mj-lt"/>
              </a:endParaRPr>
            </a:p>
          </p:txBody>
        </p:sp>
      </p:grpSp>
      <p:grpSp>
        <p:nvGrpSpPr>
          <p:cNvPr id="38" name="Group 37"/>
          <p:cNvGrpSpPr/>
          <p:nvPr/>
        </p:nvGrpSpPr>
        <p:grpSpPr>
          <a:xfrm>
            <a:off x="9719416" y="4040570"/>
            <a:ext cx="1907392" cy="2299112"/>
            <a:chOff x="410629" y="1444379"/>
            <a:chExt cx="1430544" cy="1724334"/>
          </a:xfrm>
        </p:grpSpPr>
        <p:sp>
          <p:nvSpPr>
            <p:cNvPr id="39" name="Text 38"/>
            <p:cNvSpPr txBox="1"/>
            <p:nvPr/>
          </p:nvSpPr>
          <p:spPr>
            <a:xfrm>
              <a:off x="419100" y="1444379"/>
              <a:ext cx="1219200" cy="369332"/>
            </a:xfrm>
            <a:prstGeom prst="rect">
              <a:avLst/>
            </a:prstGeom>
            <a:noFill/>
          </p:spPr>
          <p:txBody>
            <a:bodyPr wrap="square" rtlCol="0">
              <a:normAutofit/>
            </a:bodyPr>
            <a:lstStyle/>
            <a:p>
              <a:r>
                <a:rPr lang="en-US" sz="2400" dirty="0">
                  <a:solidFill>
                    <a:schemeClr val="tx1">
                      <a:lumMod val="65000"/>
                      <a:lumOff val="35000"/>
                    </a:schemeClr>
                  </a:solidFill>
                </a:rPr>
                <a:t>CDC</a:t>
              </a:r>
            </a:p>
          </p:txBody>
        </p:sp>
        <p:sp>
          <p:nvSpPr>
            <p:cNvPr id="40" name="Text 39"/>
            <p:cNvSpPr txBox="1"/>
            <p:nvPr/>
          </p:nvSpPr>
          <p:spPr>
            <a:xfrm>
              <a:off x="410629" y="1999162"/>
              <a:ext cx="1430544" cy="1169551"/>
            </a:xfrm>
            <a:prstGeom prst="rect">
              <a:avLst/>
            </a:prstGeom>
            <a:noFill/>
          </p:spPr>
          <p:txBody>
            <a:bodyPr wrap="square" rtlCol="0">
              <a:normAutofit/>
            </a:bodyPr>
            <a:lstStyle/>
            <a:p>
              <a:r>
                <a:rPr lang="en-US" sz="1400" dirty="0">
                  <a:latin typeface="Calibri" panose="020F0502020204030204" pitchFamily="34" charset="0"/>
                </a:rPr>
                <a:t>Dowell et al. Clarification of opioid prescribing guidelines publish in </a:t>
              </a:r>
              <a:r>
                <a:rPr lang="en-US" sz="1400" i="1" dirty="0">
                  <a:latin typeface="Calibri" panose="020F0502020204030204" pitchFamily="34" charset="0"/>
                </a:rPr>
                <a:t>NEJM</a:t>
              </a:r>
              <a:r>
                <a:rPr lang="en-US" sz="1400" dirty="0">
                  <a:latin typeface="Calibri" panose="020F0502020204030204" pitchFamily="34" charset="0"/>
                </a:rPr>
                <a:t>. </a:t>
              </a:r>
            </a:p>
            <a:p>
              <a:endParaRPr lang="en-US" sz="1333" dirty="0">
                <a:solidFill>
                  <a:schemeClr val="tx1">
                    <a:lumMod val="65000"/>
                    <a:lumOff val="35000"/>
                  </a:schemeClr>
                </a:solidFill>
                <a:latin typeface="+mj-lt"/>
              </a:endParaRPr>
            </a:p>
          </p:txBody>
        </p:sp>
      </p:grpSp>
      <p:sp>
        <p:nvSpPr>
          <p:cNvPr id="41" name="Rectangle 40"/>
          <p:cNvSpPr/>
          <p:nvPr/>
        </p:nvSpPr>
        <p:spPr>
          <a:xfrm>
            <a:off x="0" y="0"/>
            <a:ext cx="12192000" cy="1092200"/>
          </a:xfrm>
          <a:prstGeom prst="rect">
            <a:avLst/>
          </a:prstGeom>
          <a:gradFill>
            <a:gsLst>
              <a:gs pos="100000">
                <a:schemeClr val="bg1">
                  <a:lumMod val="75000"/>
                </a:schemeClr>
              </a:gs>
              <a:gs pos="71000">
                <a:srgbClr val="E3E3E3">
                  <a:lumMod val="96000"/>
                  <a:lumOff val="4000"/>
                </a:srgb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Text 54"/>
          <p:cNvSpPr txBox="1"/>
          <p:nvPr/>
        </p:nvSpPr>
        <p:spPr>
          <a:xfrm>
            <a:off x="406400" y="216696"/>
            <a:ext cx="11379200" cy="615553"/>
          </a:xfrm>
          <a:prstGeom prst="rect">
            <a:avLst/>
          </a:prstGeom>
          <a:noFill/>
        </p:spPr>
        <p:txBody>
          <a:bodyPr wrap="square" rtlCol="0">
            <a:normAutofit/>
          </a:bodyPr>
          <a:lstStyle/>
          <a:p>
            <a:pPr algn="ctr"/>
            <a:endParaRPr lang="en-US" sz="3200" dirty="0">
              <a:solidFill>
                <a:schemeClr val="tx1">
                  <a:lumMod val="65000"/>
                  <a:lumOff val="35000"/>
                </a:schemeClr>
              </a:solidFill>
            </a:endParaRPr>
          </a:p>
        </p:txBody>
      </p:sp>
      <p:sp>
        <p:nvSpPr>
          <p:cNvPr id="43" name="Rectangle 42"/>
          <p:cNvSpPr/>
          <p:nvPr/>
        </p:nvSpPr>
        <p:spPr>
          <a:xfrm>
            <a:off x="0" y="1092200"/>
            <a:ext cx="12192000" cy="101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53"/>
          <p:cNvSpPr txBox="1"/>
          <p:nvPr/>
        </p:nvSpPr>
        <p:spPr>
          <a:xfrm>
            <a:off x="-406400" y="283141"/>
            <a:ext cx="12801600" cy="672305"/>
          </a:xfrm>
          <a:prstGeom prst="rect">
            <a:avLst/>
          </a:prstGeom>
          <a:noFill/>
        </p:spPr>
        <p:txBody>
          <a:bodyPr wrap="square" rtlCol="0">
            <a:noAutofit/>
          </a:bodyPr>
          <a:lstStyle/>
          <a:p>
            <a:pPr algn="ctr"/>
            <a:r>
              <a:rPr lang="en-US" sz="3200" dirty="0">
                <a:solidFill>
                  <a:schemeClr val="tx1">
                    <a:lumMod val="65000"/>
                    <a:lumOff val="35000"/>
                  </a:schemeClr>
                </a:solidFill>
              </a:rPr>
              <a:t>Growing Outcry Against Iatrogenic Opioid Reduction Risks and Harms</a:t>
            </a:r>
          </a:p>
        </p:txBody>
      </p:sp>
      <p:sp>
        <p:nvSpPr>
          <p:cNvPr id="45" name="Text 32"/>
          <p:cNvSpPr txBox="1"/>
          <p:nvPr/>
        </p:nvSpPr>
        <p:spPr>
          <a:xfrm>
            <a:off x="238839" y="4064863"/>
            <a:ext cx="2600960" cy="629365"/>
          </a:xfrm>
          <a:prstGeom prst="rect">
            <a:avLst/>
          </a:prstGeom>
          <a:noFill/>
        </p:spPr>
        <p:txBody>
          <a:bodyPr wrap="square" rtlCol="0">
            <a:normAutofit fontScale="70000" lnSpcReduction="20000"/>
          </a:bodyPr>
          <a:lstStyle/>
          <a:p>
            <a:r>
              <a:rPr lang="en-US" sz="2400" dirty="0">
                <a:solidFill>
                  <a:schemeClr val="tx1">
                    <a:lumMod val="65000"/>
                    <a:lumOff val="35000"/>
                  </a:schemeClr>
                </a:solidFill>
              </a:rPr>
              <a:t>International Stakeholder Letter publishes</a:t>
            </a:r>
          </a:p>
        </p:txBody>
      </p:sp>
      <p:sp>
        <p:nvSpPr>
          <p:cNvPr id="46" name="Text 33"/>
          <p:cNvSpPr txBox="1"/>
          <p:nvPr/>
        </p:nvSpPr>
        <p:spPr>
          <a:xfrm>
            <a:off x="406400" y="4841723"/>
            <a:ext cx="2015852" cy="1303727"/>
          </a:xfrm>
          <a:prstGeom prst="rect">
            <a:avLst/>
          </a:prstGeom>
          <a:noFill/>
        </p:spPr>
        <p:txBody>
          <a:bodyPr wrap="square" rtlCol="0">
            <a:normAutofit/>
          </a:bodyPr>
          <a:lstStyle/>
          <a:p>
            <a:r>
              <a:rPr lang="en-US" sz="1400" dirty="0">
                <a:latin typeface="Calibri" panose="020F0502020204030204" pitchFamily="34" charset="0"/>
                <a:cs typeface="Calibri" panose="020F0502020204030204" pitchFamily="34" charset="0"/>
              </a:rPr>
              <a:t>Darnall BD, Juurlink D, Kerns R, et al.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Reuters Wire service</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&gt;20 news outlets worldwide</a:t>
            </a:r>
          </a:p>
          <a:p>
            <a:endParaRPr lang="en-US" sz="1333" dirty="0">
              <a:solidFill>
                <a:schemeClr val="tx1">
                  <a:lumMod val="65000"/>
                  <a:lumOff val="35000"/>
                </a:schemeClr>
              </a:solidFill>
              <a:latin typeface="+mj-lt"/>
            </a:endParaRPr>
          </a:p>
        </p:txBody>
      </p:sp>
    </p:spTree>
    <p:extLst>
      <p:ext uri="{BB962C8B-B14F-4D97-AF65-F5344CB8AC3E}">
        <p14:creationId xmlns:p14="http://schemas.microsoft.com/office/powerpoint/2010/main" val="254226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3862"/>
            <a:ext cx="10515600" cy="1325563"/>
          </a:xfrm>
        </p:spPr>
        <p:txBody>
          <a:bodyPr>
            <a:normAutofit fontScale="90000"/>
          </a:bodyPr>
          <a:lstStyle/>
          <a:p>
            <a:br>
              <a:rPr lang="en-US" dirty="0"/>
            </a:br>
            <a:br>
              <a:rPr lang="en-US" dirty="0"/>
            </a:br>
            <a:endParaRPr lang="en-US" dirty="0"/>
          </a:p>
        </p:txBody>
      </p:sp>
      <p:pic>
        <p:nvPicPr>
          <p:cNvPr id="3" name="Picture 2"/>
          <p:cNvPicPr>
            <a:picLocks noChangeAspect="1"/>
          </p:cNvPicPr>
          <p:nvPr/>
        </p:nvPicPr>
        <p:blipFill>
          <a:blip r:embed="rId3"/>
          <a:stretch>
            <a:fillRect/>
          </a:stretch>
        </p:blipFill>
        <p:spPr>
          <a:xfrm>
            <a:off x="346421" y="4192426"/>
            <a:ext cx="10031129" cy="2775005"/>
          </a:xfrm>
          <a:prstGeom prst="rect">
            <a:avLst/>
          </a:prstGeom>
        </p:spPr>
      </p:pic>
      <p:pic>
        <p:nvPicPr>
          <p:cNvPr id="5" name="Picture 4"/>
          <p:cNvPicPr>
            <a:picLocks noChangeAspect="1"/>
          </p:cNvPicPr>
          <p:nvPr/>
        </p:nvPicPr>
        <p:blipFill>
          <a:blip r:embed="rId4"/>
          <a:stretch>
            <a:fillRect/>
          </a:stretch>
        </p:blipFill>
        <p:spPr>
          <a:xfrm>
            <a:off x="6080625" y="2599285"/>
            <a:ext cx="5426048" cy="2387461"/>
          </a:xfrm>
          <a:prstGeom prst="rect">
            <a:avLst/>
          </a:prstGeom>
        </p:spPr>
      </p:pic>
      <p:pic>
        <p:nvPicPr>
          <p:cNvPr id="6" name="Picture 5"/>
          <p:cNvPicPr>
            <a:picLocks noChangeAspect="1"/>
          </p:cNvPicPr>
          <p:nvPr/>
        </p:nvPicPr>
        <p:blipFill>
          <a:blip r:embed="rId5"/>
          <a:stretch>
            <a:fillRect/>
          </a:stretch>
        </p:blipFill>
        <p:spPr>
          <a:xfrm>
            <a:off x="219777" y="2371503"/>
            <a:ext cx="4427188" cy="1128670"/>
          </a:xfrm>
          <a:prstGeom prst="rect">
            <a:avLst/>
          </a:prstGeom>
        </p:spPr>
      </p:pic>
      <p:pic>
        <p:nvPicPr>
          <p:cNvPr id="4" name="Picture 3"/>
          <p:cNvPicPr>
            <a:picLocks noChangeAspect="1"/>
          </p:cNvPicPr>
          <p:nvPr/>
        </p:nvPicPr>
        <p:blipFill>
          <a:blip r:embed="rId6"/>
          <a:stretch>
            <a:fillRect/>
          </a:stretch>
        </p:blipFill>
        <p:spPr>
          <a:xfrm>
            <a:off x="0" y="371867"/>
            <a:ext cx="6080625" cy="1799296"/>
          </a:xfrm>
          <a:prstGeom prst="rect">
            <a:avLst/>
          </a:prstGeom>
        </p:spPr>
      </p:pic>
      <p:pic>
        <p:nvPicPr>
          <p:cNvPr id="7" name="Picture 6"/>
          <p:cNvPicPr>
            <a:picLocks noChangeAspect="1"/>
          </p:cNvPicPr>
          <p:nvPr/>
        </p:nvPicPr>
        <p:blipFill>
          <a:blip r:embed="rId7"/>
          <a:stretch>
            <a:fillRect/>
          </a:stretch>
        </p:blipFill>
        <p:spPr>
          <a:xfrm>
            <a:off x="5265388" y="648540"/>
            <a:ext cx="1962150" cy="457200"/>
          </a:xfrm>
          <a:prstGeom prst="rect">
            <a:avLst/>
          </a:prstGeom>
        </p:spPr>
      </p:pic>
      <p:pic>
        <p:nvPicPr>
          <p:cNvPr id="8" name="Picture 7">
            <a:extLst>
              <a:ext uri="{FF2B5EF4-FFF2-40B4-BE49-F238E27FC236}">
                <a16:creationId xmlns:a16="http://schemas.microsoft.com/office/drawing/2014/main" id="{F0FE3FA9-D789-4611-8C48-CF563CB7CACD}"/>
              </a:ext>
            </a:extLst>
          </p:cNvPr>
          <p:cNvPicPr>
            <a:picLocks noChangeAspect="1"/>
          </p:cNvPicPr>
          <p:nvPr/>
        </p:nvPicPr>
        <p:blipFill>
          <a:blip r:embed="rId8"/>
          <a:stretch>
            <a:fillRect/>
          </a:stretch>
        </p:blipFill>
        <p:spPr>
          <a:xfrm>
            <a:off x="6080625" y="415682"/>
            <a:ext cx="5622576" cy="1755481"/>
          </a:xfrm>
          <a:prstGeom prst="rect">
            <a:avLst/>
          </a:prstGeom>
        </p:spPr>
      </p:pic>
    </p:spTree>
    <p:extLst>
      <p:ext uri="{BB962C8B-B14F-4D97-AF65-F5344CB8AC3E}">
        <p14:creationId xmlns:p14="http://schemas.microsoft.com/office/powerpoint/2010/main" val="293852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70FB-F64F-499B-8DE0-8DEA47E126EB}"/>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9AFCFB02-3C1F-4486-B2A5-0B535E5D2F39}"/>
              </a:ext>
            </a:extLst>
          </p:cNvPr>
          <p:cNvSpPr>
            <a:spLocks noGrp="1"/>
          </p:cNvSpPr>
          <p:nvPr>
            <p:ph sz="quarter" idx="10"/>
          </p:nvPr>
        </p:nvSpPr>
        <p:spPr/>
        <p:txBody>
          <a:bodyPr/>
          <a:lstStyle/>
          <a:p>
            <a:endParaRPr lang="en-US"/>
          </a:p>
        </p:txBody>
      </p:sp>
      <p:pic>
        <p:nvPicPr>
          <p:cNvPr id="9" name="Picture 8">
            <a:extLst>
              <a:ext uri="{FF2B5EF4-FFF2-40B4-BE49-F238E27FC236}">
                <a16:creationId xmlns:a16="http://schemas.microsoft.com/office/drawing/2014/main" id="{0E9D4165-FC7E-45DF-94F4-BB88CABAFF5C}"/>
              </a:ext>
            </a:extLst>
          </p:cNvPr>
          <p:cNvPicPr>
            <a:picLocks noChangeAspect="1"/>
          </p:cNvPicPr>
          <p:nvPr/>
        </p:nvPicPr>
        <p:blipFill>
          <a:blip r:embed="rId2"/>
          <a:stretch>
            <a:fillRect/>
          </a:stretch>
        </p:blipFill>
        <p:spPr>
          <a:xfrm>
            <a:off x="297241" y="880879"/>
            <a:ext cx="11244943" cy="4308810"/>
          </a:xfrm>
          <a:prstGeom prst="rect">
            <a:avLst/>
          </a:prstGeom>
        </p:spPr>
      </p:pic>
    </p:spTree>
    <p:extLst>
      <p:ext uri="{BB962C8B-B14F-4D97-AF65-F5344CB8AC3E}">
        <p14:creationId xmlns:p14="http://schemas.microsoft.com/office/powerpoint/2010/main" val="264239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What we are getting wrong</a:t>
            </a:r>
          </a:p>
        </p:txBody>
      </p:sp>
      <p:sp>
        <p:nvSpPr>
          <p:cNvPr id="3" name="TextBox 2"/>
          <p:cNvSpPr txBox="1"/>
          <p:nvPr/>
        </p:nvSpPr>
        <p:spPr>
          <a:xfrm>
            <a:off x="838200" y="1690688"/>
            <a:ext cx="10896600" cy="4524315"/>
          </a:xfrm>
          <a:prstGeom prst="rect">
            <a:avLst/>
          </a:prstGeom>
          <a:noFill/>
        </p:spPr>
        <p:txBody>
          <a:bodyPr wrap="square" rtlCol="0">
            <a:spAutoFit/>
          </a:bodyPr>
          <a:lstStyle/>
          <a:p>
            <a:pPr marL="457200" indent="-457200">
              <a:buFont typeface="Arial" panose="020B0604020202020204" pitchFamily="34" charset="0"/>
              <a:buChar char="•"/>
            </a:pPr>
            <a:r>
              <a:rPr lang="en-AU" sz="3200" dirty="0"/>
              <a:t>Lack of patient-</a:t>
            </a:r>
            <a:r>
              <a:rPr lang="en-AU" sz="3200" dirty="0" err="1"/>
              <a:t>centered</a:t>
            </a:r>
            <a:r>
              <a:rPr lang="en-AU" sz="3200" dirty="0"/>
              <a:t> pain care</a:t>
            </a:r>
          </a:p>
          <a:p>
            <a:pPr marL="457200" indent="-457200">
              <a:buFont typeface="Arial" panose="020B0604020202020204" pitchFamily="34" charset="0"/>
              <a:buChar char="•"/>
            </a:pPr>
            <a:r>
              <a:rPr lang="en-AU" sz="3200" dirty="0"/>
              <a:t>Failure to integrate PROs  (ask the patients!)</a:t>
            </a:r>
            <a:endParaRPr lang="en-US" sz="3200" dirty="0"/>
          </a:p>
          <a:p>
            <a:pPr marL="457200" lvl="0" indent="-457200">
              <a:buFont typeface="Arial" panose="020B0604020202020204" pitchFamily="34" charset="0"/>
              <a:buChar char="•"/>
            </a:pPr>
            <a:r>
              <a:rPr lang="en-AU" sz="3200" dirty="0"/>
              <a:t>One-size-fits-all practices that gravely increase risks for some</a:t>
            </a:r>
          </a:p>
          <a:p>
            <a:pPr marL="457200" lvl="0" indent="-457200">
              <a:buFont typeface="Arial" panose="020B0604020202020204" pitchFamily="34" charset="0"/>
              <a:buChar char="•"/>
            </a:pPr>
            <a:r>
              <a:rPr lang="en-US" sz="3200" dirty="0"/>
              <a:t>Lack of flexible policies that support clinicians and patients</a:t>
            </a:r>
          </a:p>
          <a:p>
            <a:pPr marL="457200" lvl="0" indent="-457200">
              <a:buFont typeface="Arial" panose="020B0604020202020204" pitchFamily="34" charset="0"/>
              <a:buChar char="•"/>
            </a:pPr>
            <a:r>
              <a:rPr lang="en-US" sz="3200" dirty="0"/>
              <a:t>Lack of meaningful access to comprehensive pain care</a:t>
            </a:r>
          </a:p>
          <a:p>
            <a:pPr marL="457200" lvl="0" indent="-457200">
              <a:buFont typeface="Arial" panose="020B0604020202020204" pitchFamily="34" charset="0"/>
              <a:buChar char="•"/>
            </a:pPr>
            <a:r>
              <a:rPr lang="en-AU" sz="3200" dirty="0"/>
              <a:t>Failure to implement tapers properly:  phenotype, screen properly, mitigate risks, tailor OUD care, monitor closely when tapering is undertaken, provide support, minimize nocebo, and maintain flexibility based on patient response to taper</a:t>
            </a:r>
            <a:endParaRPr lang="en-US" sz="3200" dirty="0"/>
          </a:p>
        </p:txBody>
      </p:sp>
    </p:spTree>
    <p:extLst>
      <p:ext uri="{BB962C8B-B14F-4D97-AF65-F5344CB8AC3E}">
        <p14:creationId xmlns:p14="http://schemas.microsoft.com/office/powerpoint/2010/main" val="20710001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6" y="-111607"/>
            <a:ext cx="10515600" cy="1325563"/>
          </a:xfrm>
        </p:spPr>
        <p:txBody>
          <a:bodyPr>
            <a:normAutofit/>
          </a:bodyPr>
          <a:lstStyle/>
          <a:p>
            <a:r>
              <a:rPr lang="en-US" sz="5400" b="1" dirty="0">
                <a:solidFill>
                  <a:srgbClr val="C00000"/>
                </a:solidFill>
              </a:rPr>
              <a:t>Tapering the wrong way</a:t>
            </a:r>
          </a:p>
        </p:txBody>
      </p:sp>
      <p:sp>
        <p:nvSpPr>
          <p:cNvPr id="3" name="TextBox 2"/>
          <p:cNvSpPr txBox="1"/>
          <p:nvPr/>
        </p:nvSpPr>
        <p:spPr>
          <a:xfrm>
            <a:off x="4374420" y="1141346"/>
            <a:ext cx="10804071" cy="7294305"/>
          </a:xfrm>
          <a:prstGeom prst="rect">
            <a:avLst/>
          </a:prstGeom>
          <a:noFill/>
        </p:spPr>
        <p:txBody>
          <a:bodyPr wrap="square" rtlCol="0">
            <a:spAutoFit/>
          </a:bodyPr>
          <a:lstStyle/>
          <a:p>
            <a:pPr marL="571500" indent="-571500">
              <a:buFont typeface="Arial" panose="020B0604020202020204" pitchFamily="34" charset="0"/>
              <a:buChar char="•"/>
            </a:pPr>
            <a:r>
              <a:rPr lang="en-US" sz="3600" dirty="0"/>
              <a:t>Withdrawal Symptoms</a:t>
            </a:r>
          </a:p>
          <a:p>
            <a:pPr marL="571500" indent="-571500">
              <a:buFont typeface="Arial" panose="020B0604020202020204" pitchFamily="34" charset="0"/>
              <a:buChar char="•"/>
            </a:pPr>
            <a:r>
              <a:rPr lang="en-US" sz="3600" dirty="0"/>
              <a:t>Discomfort</a:t>
            </a:r>
          </a:p>
          <a:p>
            <a:pPr marL="571500" indent="-571500">
              <a:buFont typeface="Arial" panose="020B0604020202020204" pitchFamily="34" charset="0"/>
              <a:buChar char="•"/>
            </a:pPr>
            <a:r>
              <a:rPr lang="en-US" sz="3600" dirty="0"/>
              <a:t>Distress</a:t>
            </a:r>
          </a:p>
          <a:p>
            <a:pPr marL="571500" indent="-571500">
              <a:buFont typeface="Arial" panose="020B0604020202020204" pitchFamily="34" charset="0"/>
              <a:buChar char="•"/>
            </a:pPr>
            <a:r>
              <a:rPr lang="en-US" sz="3600" dirty="0"/>
              <a:t>Failed tapers</a:t>
            </a:r>
          </a:p>
          <a:p>
            <a:pPr marL="571500" indent="-571500">
              <a:buFont typeface="Arial" panose="020B0604020202020204" pitchFamily="34" charset="0"/>
              <a:buChar char="•"/>
            </a:pPr>
            <a:r>
              <a:rPr lang="en-US" sz="3600" dirty="0"/>
              <a:t>False belief that outpatient tapering </a:t>
            </a:r>
          </a:p>
          <a:p>
            <a:r>
              <a:rPr lang="en-US" sz="3600" dirty="0"/>
              <a:t>      is impossible</a:t>
            </a:r>
          </a:p>
          <a:p>
            <a:pPr marL="571500" indent="-571500">
              <a:buFont typeface="Arial" panose="020B0604020202020204" pitchFamily="34" charset="0"/>
              <a:buChar char="•"/>
            </a:pPr>
            <a:r>
              <a:rPr lang="en-US" sz="3600" dirty="0"/>
              <a:t>Remaining on high doses</a:t>
            </a:r>
          </a:p>
          <a:p>
            <a:pPr marL="571500" indent="-571500">
              <a:buFont typeface="Arial" panose="020B0604020202020204" pitchFamily="34" charset="0"/>
              <a:buChar char="•"/>
            </a:pPr>
            <a:r>
              <a:rPr lang="en-US" sz="3600" dirty="0"/>
              <a:t>Overdose </a:t>
            </a:r>
          </a:p>
          <a:p>
            <a:pPr marL="571500" indent="-571500">
              <a:buFont typeface="Arial" panose="020B0604020202020204" pitchFamily="34" charset="0"/>
              <a:buChar char="•"/>
            </a:pPr>
            <a:r>
              <a:rPr lang="en-US" sz="3600" dirty="0"/>
              <a:t>Suicidal ideation</a:t>
            </a:r>
          </a:p>
          <a:p>
            <a:pPr marL="571500" indent="-571500">
              <a:buFont typeface="Arial" panose="020B0604020202020204" pitchFamily="34" charset="0"/>
              <a:buChar char="•"/>
            </a:pPr>
            <a:r>
              <a:rPr lang="en-US" sz="3600" dirty="0"/>
              <a:t>Suicide</a:t>
            </a:r>
          </a:p>
          <a:p>
            <a:endParaRPr lang="en-US" sz="3600" dirty="0"/>
          </a:p>
          <a:p>
            <a:endParaRPr lang="en-US" sz="3600" dirty="0"/>
          </a:p>
          <a:p>
            <a:endParaRPr lang="en-US" dirty="0"/>
          </a:p>
          <a:p>
            <a:endParaRPr lang="en-US" dirty="0"/>
          </a:p>
        </p:txBody>
      </p:sp>
      <p:sp>
        <p:nvSpPr>
          <p:cNvPr id="4" name="TextBox 3"/>
          <p:cNvSpPr txBox="1"/>
          <p:nvPr/>
        </p:nvSpPr>
        <p:spPr>
          <a:xfrm>
            <a:off x="276062" y="2191181"/>
            <a:ext cx="3380014" cy="1200329"/>
          </a:xfrm>
          <a:prstGeom prst="rect">
            <a:avLst/>
          </a:prstGeom>
          <a:noFill/>
        </p:spPr>
        <p:txBody>
          <a:bodyPr wrap="square" rtlCol="0">
            <a:spAutoFit/>
          </a:bodyPr>
          <a:lstStyle/>
          <a:p>
            <a:r>
              <a:rPr lang="en-US" sz="3600" dirty="0">
                <a:solidFill>
                  <a:srgbClr val="0070C0"/>
                </a:solidFill>
              </a:rPr>
              <a:t>Aggressive </a:t>
            </a:r>
          </a:p>
          <a:p>
            <a:r>
              <a:rPr lang="en-US" sz="3600" dirty="0">
                <a:solidFill>
                  <a:srgbClr val="0070C0"/>
                </a:solidFill>
              </a:rPr>
              <a:t>Taper</a:t>
            </a:r>
          </a:p>
        </p:txBody>
      </p:sp>
      <p:sp>
        <p:nvSpPr>
          <p:cNvPr id="5" name="TextBox 4"/>
          <p:cNvSpPr txBox="1"/>
          <p:nvPr/>
        </p:nvSpPr>
        <p:spPr>
          <a:xfrm>
            <a:off x="276062" y="4011396"/>
            <a:ext cx="3380014" cy="1200329"/>
          </a:xfrm>
          <a:prstGeom prst="rect">
            <a:avLst/>
          </a:prstGeom>
          <a:noFill/>
        </p:spPr>
        <p:txBody>
          <a:bodyPr wrap="square" rtlCol="0">
            <a:spAutoFit/>
          </a:bodyPr>
          <a:lstStyle/>
          <a:p>
            <a:r>
              <a:rPr lang="en-US" sz="3600" dirty="0">
                <a:solidFill>
                  <a:srgbClr val="0070C0"/>
                </a:solidFill>
              </a:rPr>
              <a:t>Forced</a:t>
            </a:r>
          </a:p>
          <a:p>
            <a:r>
              <a:rPr lang="en-US" sz="3600" dirty="0">
                <a:solidFill>
                  <a:srgbClr val="0070C0"/>
                </a:solidFill>
              </a:rPr>
              <a:t>Taper </a:t>
            </a:r>
          </a:p>
        </p:txBody>
      </p:sp>
      <p:sp>
        <p:nvSpPr>
          <p:cNvPr id="8" name="Chevron 7"/>
          <p:cNvSpPr/>
          <p:nvPr/>
        </p:nvSpPr>
        <p:spPr>
          <a:xfrm>
            <a:off x="2591671" y="3168406"/>
            <a:ext cx="1240971" cy="10660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992152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426" y="2054779"/>
            <a:ext cx="10515600" cy="1325563"/>
          </a:xfrm>
        </p:spPr>
        <p:txBody>
          <a:bodyPr>
            <a:normAutofit/>
          </a:bodyPr>
          <a:lstStyle/>
          <a:p>
            <a:r>
              <a:rPr lang="en-US" sz="5400" dirty="0">
                <a:solidFill>
                  <a:srgbClr val="C00000"/>
                </a:solidFill>
              </a:rPr>
              <a:t> Treat the person, not the pill</a:t>
            </a:r>
          </a:p>
        </p:txBody>
      </p:sp>
    </p:spTree>
    <p:extLst>
      <p:ext uri="{BB962C8B-B14F-4D97-AF65-F5344CB8AC3E}">
        <p14:creationId xmlns:p14="http://schemas.microsoft.com/office/powerpoint/2010/main" val="27629276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92.168.1.4\Data\Agreements\AAPM\aapm.pccs-o\2019 Webinar\2019WebinarEditorial\Graphics\Nurse with clipboard pink.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72324"/>
            <a:ext cx="12192000" cy="69303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noChangeAspect="1"/>
          </p:cNvGrpSpPr>
          <p:nvPr/>
        </p:nvGrpSpPr>
        <p:grpSpPr>
          <a:xfrm>
            <a:off x="6032855" y="1091174"/>
            <a:ext cx="3537283" cy="3224092"/>
            <a:chOff x="4395558" y="944764"/>
            <a:chExt cx="2792593" cy="2545336"/>
          </a:xfrm>
        </p:grpSpPr>
        <p:grpSp>
          <p:nvGrpSpPr>
            <p:cNvPr id="4" name="Group 3"/>
            <p:cNvGrpSpPr>
              <a:grpSpLocks noChangeAspect="1"/>
            </p:cNvGrpSpPr>
            <p:nvPr/>
          </p:nvGrpSpPr>
          <p:grpSpPr>
            <a:xfrm>
              <a:off x="4395558" y="944764"/>
              <a:ext cx="2792593" cy="2545336"/>
              <a:chOff x="4380677" y="1049272"/>
              <a:chExt cx="2685187" cy="2447444"/>
            </a:xfrm>
          </p:grpSpPr>
          <p:sp>
            <p:nvSpPr>
              <p:cNvPr id="5" name="Freeform 4"/>
              <p:cNvSpPr/>
              <p:nvPr/>
            </p:nvSpPr>
            <p:spPr>
              <a:xfrm>
                <a:off x="4883384" y="1049272"/>
                <a:ext cx="1619637" cy="1619639"/>
              </a:xfrm>
              <a:custGeom>
                <a:avLst/>
                <a:gdLst>
                  <a:gd name="connsiteX0" fmla="*/ 0 w 1634725"/>
                  <a:gd name="connsiteY0" fmla="*/ 817363 h 1634725"/>
                  <a:gd name="connsiteX1" fmla="*/ 817363 w 1634725"/>
                  <a:gd name="connsiteY1" fmla="*/ 0 h 1634725"/>
                  <a:gd name="connsiteX2" fmla="*/ 1634726 w 1634725"/>
                  <a:gd name="connsiteY2" fmla="*/ 817363 h 1634725"/>
                  <a:gd name="connsiteX3" fmla="*/ 817363 w 1634725"/>
                  <a:gd name="connsiteY3" fmla="*/ 1634726 h 1634725"/>
                  <a:gd name="connsiteX4" fmla="*/ 0 w 1634725"/>
                  <a:gd name="connsiteY4" fmla="*/ 817363 h 163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25" h="1634725">
                    <a:moveTo>
                      <a:pt x="0" y="817363"/>
                    </a:moveTo>
                    <a:cubicBezTo>
                      <a:pt x="0" y="365946"/>
                      <a:pt x="365946" y="0"/>
                      <a:pt x="817363" y="0"/>
                    </a:cubicBezTo>
                    <a:cubicBezTo>
                      <a:pt x="1268780" y="0"/>
                      <a:pt x="1634726" y="365946"/>
                      <a:pt x="1634726" y="817363"/>
                    </a:cubicBezTo>
                    <a:cubicBezTo>
                      <a:pt x="1634726" y="1268780"/>
                      <a:pt x="1268780" y="1634726"/>
                      <a:pt x="817363" y="1634726"/>
                    </a:cubicBezTo>
                    <a:cubicBezTo>
                      <a:pt x="365946" y="1634726"/>
                      <a:pt x="0" y="1268780"/>
                      <a:pt x="0" y="817363"/>
                    </a:cubicBezTo>
                    <a:close/>
                  </a:path>
                </a:pathLst>
              </a:custGeom>
              <a:solidFill>
                <a:schemeClr val="tx2">
                  <a:lumMod val="60000"/>
                  <a:lumOff val="40000"/>
                  <a:alpha val="60000"/>
                </a:scheme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0617" tIns="381436" rIns="290619" bIns="817363" numCol="1" spcCol="1270" anchor="ctr" anchorCtr="0">
                <a:noAutofit/>
              </a:bodyPr>
              <a:lstStyle/>
              <a:p>
                <a:pPr algn="ctr" defTabSz="770447">
                  <a:lnSpc>
                    <a:spcPct val="90000"/>
                  </a:lnSpc>
                  <a:spcBef>
                    <a:spcPct val="0"/>
                  </a:spcBef>
                  <a:spcAft>
                    <a:spcPct val="35000"/>
                  </a:spcAft>
                </a:pPr>
                <a:endParaRPr lang="en-US" sz="1933" b="1" spc="-13" dirty="0"/>
              </a:p>
            </p:txBody>
          </p:sp>
          <p:sp>
            <p:nvSpPr>
              <p:cNvPr id="6" name="Freeform 5"/>
              <p:cNvSpPr/>
              <p:nvPr/>
            </p:nvSpPr>
            <p:spPr>
              <a:xfrm>
                <a:off x="5431139" y="1861991"/>
                <a:ext cx="1634725" cy="1634725"/>
              </a:xfrm>
              <a:custGeom>
                <a:avLst/>
                <a:gdLst>
                  <a:gd name="connsiteX0" fmla="*/ 0 w 1634725"/>
                  <a:gd name="connsiteY0" fmla="*/ 817363 h 1634725"/>
                  <a:gd name="connsiteX1" fmla="*/ 817363 w 1634725"/>
                  <a:gd name="connsiteY1" fmla="*/ 0 h 1634725"/>
                  <a:gd name="connsiteX2" fmla="*/ 1634726 w 1634725"/>
                  <a:gd name="connsiteY2" fmla="*/ 817363 h 1634725"/>
                  <a:gd name="connsiteX3" fmla="*/ 817363 w 1634725"/>
                  <a:gd name="connsiteY3" fmla="*/ 1634726 h 1634725"/>
                  <a:gd name="connsiteX4" fmla="*/ 0 w 1634725"/>
                  <a:gd name="connsiteY4" fmla="*/ 817363 h 163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25" h="1634725">
                    <a:moveTo>
                      <a:pt x="0" y="817363"/>
                    </a:moveTo>
                    <a:cubicBezTo>
                      <a:pt x="0" y="365946"/>
                      <a:pt x="365946" y="0"/>
                      <a:pt x="817363" y="0"/>
                    </a:cubicBezTo>
                    <a:cubicBezTo>
                      <a:pt x="1268780" y="0"/>
                      <a:pt x="1634726" y="365946"/>
                      <a:pt x="1634726" y="817363"/>
                    </a:cubicBezTo>
                    <a:cubicBezTo>
                      <a:pt x="1634726" y="1268780"/>
                      <a:pt x="1268780" y="1634726"/>
                      <a:pt x="817363" y="1634726"/>
                    </a:cubicBezTo>
                    <a:cubicBezTo>
                      <a:pt x="365946" y="1634726"/>
                      <a:pt x="0" y="1268780"/>
                      <a:pt x="0" y="817363"/>
                    </a:cubicBezTo>
                    <a:close/>
                  </a:path>
                </a:pathLst>
              </a:custGeom>
              <a:solidFill>
                <a:srgbClr val="F8D048">
                  <a:alpha val="6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66605" tIns="563072" rIns="205248" bIns="417764" numCol="1" spcCol="1270" anchor="ctr" anchorCtr="0">
                <a:noAutofit/>
              </a:bodyPr>
              <a:lstStyle/>
              <a:p>
                <a:pPr algn="ctr" defTabSz="770447">
                  <a:lnSpc>
                    <a:spcPct val="90000"/>
                  </a:lnSpc>
                  <a:spcBef>
                    <a:spcPct val="0"/>
                  </a:spcBef>
                  <a:spcAft>
                    <a:spcPct val="35000"/>
                  </a:spcAft>
                </a:pPr>
                <a:endParaRPr lang="en-US" b="1" dirty="0"/>
              </a:p>
            </p:txBody>
          </p:sp>
          <p:sp>
            <p:nvSpPr>
              <p:cNvPr id="7" name="Freeform 6"/>
              <p:cNvSpPr/>
              <p:nvPr/>
            </p:nvSpPr>
            <p:spPr>
              <a:xfrm>
                <a:off x="4380677" y="1861991"/>
                <a:ext cx="1634725" cy="1634725"/>
              </a:xfrm>
              <a:custGeom>
                <a:avLst/>
                <a:gdLst>
                  <a:gd name="connsiteX0" fmla="*/ 0 w 1634725"/>
                  <a:gd name="connsiteY0" fmla="*/ 817363 h 1634725"/>
                  <a:gd name="connsiteX1" fmla="*/ 817363 w 1634725"/>
                  <a:gd name="connsiteY1" fmla="*/ 0 h 1634725"/>
                  <a:gd name="connsiteX2" fmla="*/ 1634726 w 1634725"/>
                  <a:gd name="connsiteY2" fmla="*/ 817363 h 1634725"/>
                  <a:gd name="connsiteX3" fmla="*/ 817363 w 1634725"/>
                  <a:gd name="connsiteY3" fmla="*/ 1634726 h 1634725"/>
                  <a:gd name="connsiteX4" fmla="*/ 0 w 1634725"/>
                  <a:gd name="connsiteY4" fmla="*/ 817363 h 163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25" h="1634725">
                    <a:moveTo>
                      <a:pt x="0" y="817363"/>
                    </a:moveTo>
                    <a:cubicBezTo>
                      <a:pt x="0" y="365946"/>
                      <a:pt x="365946" y="0"/>
                      <a:pt x="817363" y="0"/>
                    </a:cubicBezTo>
                    <a:cubicBezTo>
                      <a:pt x="1268780" y="0"/>
                      <a:pt x="1634726" y="365946"/>
                      <a:pt x="1634726" y="817363"/>
                    </a:cubicBezTo>
                    <a:cubicBezTo>
                      <a:pt x="1634726" y="1268780"/>
                      <a:pt x="1268780" y="1634726"/>
                      <a:pt x="817363" y="1634726"/>
                    </a:cubicBezTo>
                    <a:cubicBezTo>
                      <a:pt x="365946" y="1634726"/>
                      <a:pt x="0" y="1268780"/>
                      <a:pt x="0" y="817363"/>
                    </a:cubicBezTo>
                    <a:close/>
                  </a:path>
                </a:pathLst>
              </a:custGeom>
              <a:solidFill>
                <a:schemeClr val="accent6">
                  <a:lumMod val="60000"/>
                  <a:lumOff val="40000"/>
                  <a:alpha val="60000"/>
                </a:scheme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563072" rIns="731520" bIns="417764" numCol="1" spcCol="1270" anchor="ctr" anchorCtr="0">
                <a:noAutofit/>
              </a:bodyPr>
              <a:lstStyle/>
              <a:p>
                <a:pPr algn="ctr" defTabSz="770447">
                  <a:lnSpc>
                    <a:spcPct val="90000"/>
                  </a:lnSpc>
                  <a:spcBef>
                    <a:spcPct val="0"/>
                  </a:spcBef>
                  <a:spcAft>
                    <a:spcPct val="35000"/>
                  </a:spcAft>
                </a:pPr>
                <a:r>
                  <a:rPr lang="en-US" sz="2400" b="1" dirty="0"/>
                  <a:t>Biological</a:t>
                </a:r>
              </a:p>
            </p:txBody>
          </p:sp>
        </p:grpSp>
        <p:sp>
          <p:nvSpPr>
            <p:cNvPr id="8" name="Rectangle 7"/>
            <p:cNvSpPr/>
            <p:nvPr/>
          </p:nvSpPr>
          <p:spPr>
            <a:xfrm>
              <a:off x="6142840" y="2557141"/>
              <a:ext cx="995262" cy="269709"/>
            </a:xfrm>
            <a:prstGeom prst="rect">
              <a:avLst/>
            </a:prstGeom>
          </p:spPr>
          <p:txBody>
            <a:bodyPr wrap="none">
              <a:spAutoFit/>
            </a:bodyPr>
            <a:lstStyle/>
            <a:p>
              <a:pPr algn="ctr" defTabSz="770447">
                <a:lnSpc>
                  <a:spcPct val="90000"/>
                </a:lnSpc>
                <a:spcBef>
                  <a:spcPct val="0"/>
                </a:spcBef>
                <a:spcAft>
                  <a:spcPct val="35000"/>
                </a:spcAft>
              </a:pPr>
              <a:r>
                <a:rPr lang="en-US" b="1" spc="-27" dirty="0"/>
                <a:t>Sociological</a:t>
              </a:r>
            </a:p>
          </p:txBody>
        </p:sp>
        <p:sp>
          <p:nvSpPr>
            <p:cNvPr id="9" name="Rectangle 8"/>
            <p:cNvSpPr/>
            <p:nvPr/>
          </p:nvSpPr>
          <p:spPr>
            <a:xfrm>
              <a:off x="5022963" y="1443370"/>
              <a:ext cx="1466900" cy="364472"/>
            </a:xfrm>
            <a:prstGeom prst="rect">
              <a:avLst/>
            </a:prstGeom>
          </p:spPr>
          <p:txBody>
            <a:bodyPr wrap="none">
              <a:spAutoFit/>
            </a:bodyPr>
            <a:lstStyle/>
            <a:p>
              <a:pPr algn="ctr"/>
              <a:r>
                <a:rPr lang="en-US" sz="2400" b="1" spc="-13" dirty="0"/>
                <a:t>Psychological</a:t>
              </a:r>
              <a:endParaRPr lang="en-US" sz="2400" dirty="0"/>
            </a:p>
          </p:txBody>
        </p:sp>
      </p:grpSp>
      <p:cxnSp>
        <p:nvCxnSpPr>
          <p:cNvPr id="12" name="Straight Arrow Connector 11"/>
          <p:cNvCxnSpPr/>
          <p:nvPr/>
        </p:nvCxnSpPr>
        <p:spPr>
          <a:xfrm>
            <a:off x="7791335" y="3180357"/>
            <a:ext cx="3015" cy="1463040"/>
          </a:xfrm>
          <a:prstGeom prst="straightConnector1">
            <a:avLst/>
          </a:prstGeom>
          <a:ln w="381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956520" y="4528896"/>
            <a:ext cx="1697358" cy="1095957"/>
          </a:xfrm>
          <a:prstGeom prst="ellipse">
            <a:avLst/>
          </a:prstGeom>
          <a:ln w="38100">
            <a:solidFill>
              <a:schemeClr val="accent2"/>
            </a:solidFill>
          </a:ln>
        </p:spPr>
        <p:txBody>
          <a:bodyPr wrap="none" lIns="0" tIns="60960" rIns="0" bIns="0" anchor="ctr" anchorCtr="0">
            <a:spAutoFit/>
          </a:bodyPr>
          <a:lstStyle/>
          <a:p>
            <a:pPr algn="ctr" defTabSz="770447">
              <a:lnSpc>
                <a:spcPct val="85000"/>
              </a:lnSpc>
              <a:spcBef>
                <a:spcPct val="0"/>
              </a:spcBef>
              <a:spcAft>
                <a:spcPct val="35000"/>
              </a:spcAft>
            </a:pPr>
            <a:r>
              <a:rPr lang="en-US" sz="2267" b="1" spc="-13" dirty="0">
                <a:solidFill>
                  <a:schemeClr val="accent5"/>
                </a:solidFill>
              </a:rPr>
              <a:t>Opioid </a:t>
            </a:r>
          </a:p>
          <a:p>
            <a:pPr algn="ctr" defTabSz="770447">
              <a:lnSpc>
                <a:spcPct val="85000"/>
              </a:lnSpc>
              <a:spcBef>
                <a:spcPct val="0"/>
              </a:spcBef>
              <a:spcAft>
                <a:spcPct val="35000"/>
              </a:spcAft>
            </a:pPr>
            <a:r>
              <a:rPr lang="en-US" sz="2267" b="1" spc="-13" dirty="0">
                <a:solidFill>
                  <a:schemeClr val="accent5"/>
                </a:solidFill>
              </a:rPr>
              <a:t>Reduction</a:t>
            </a:r>
          </a:p>
        </p:txBody>
      </p:sp>
      <p:sp>
        <p:nvSpPr>
          <p:cNvPr id="15" name="TextBox 14"/>
          <p:cNvSpPr txBox="1"/>
          <p:nvPr/>
        </p:nvSpPr>
        <p:spPr>
          <a:xfrm>
            <a:off x="0" y="1773959"/>
            <a:ext cx="4267200" cy="1754326"/>
          </a:xfrm>
          <a:prstGeom prst="rect">
            <a:avLst/>
          </a:prstGeom>
          <a:solidFill>
            <a:srgbClr val="B453A0">
              <a:alpha val="50196"/>
            </a:srgbClr>
          </a:solidFill>
        </p:spPr>
        <p:txBody>
          <a:bodyPr wrap="square" rtlCol="0">
            <a:spAutoFit/>
          </a:bodyPr>
          <a:lstStyle/>
          <a:p>
            <a:pPr algn="ctr">
              <a:lnSpc>
                <a:spcPct val="90000"/>
              </a:lnSpc>
            </a:pPr>
            <a:r>
              <a:rPr lang="en-US" sz="4000" b="1" dirty="0"/>
              <a:t>The biopsychosocial model of </a:t>
            </a:r>
            <a:r>
              <a:rPr lang="en-US" sz="4000" b="1" dirty="0">
                <a:solidFill>
                  <a:srgbClr val="FFFF00"/>
                </a:solidFill>
              </a:rPr>
              <a:t>tapering</a:t>
            </a:r>
          </a:p>
        </p:txBody>
      </p:sp>
      <p:sp>
        <p:nvSpPr>
          <p:cNvPr id="3" name="TextBox 2"/>
          <p:cNvSpPr txBox="1"/>
          <p:nvPr/>
        </p:nvSpPr>
        <p:spPr>
          <a:xfrm>
            <a:off x="7524681" y="2530790"/>
            <a:ext cx="548227" cy="738664"/>
          </a:xfrm>
          <a:prstGeom prst="rect">
            <a:avLst/>
          </a:prstGeom>
          <a:noFill/>
        </p:spPr>
        <p:txBody>
          <a:bodyPr wrap="none" lIns="0" tIns="0" rIns="0" bIns="0" rtlCol="0" anchor="ctr" anchorCtr="0">
            <a:spAutoFit/>
          </a:bodyPr>
          <a:lstStyle/>
          <a:p>
            <a:pPr algn="ctr"/>
            <a:r>
              <a:rPr lang="en-US" sz="4800" dirty="0">
                <a:solidFill>
                  <a:schemeClr val="accent2"/>
                </a:solidFill>
                <a:latin typeface="Wingdings" panose="05000000000000000000" pitchFamily="2" charset="2"/>
                <a:sym typeface="Wingdings 2"/>
              </a:rPr>
              <a:t></a:t>
            </a:r>
            <a:endParaRPr lang="en-US" sz="4800" dirty="0">
              <a:solidFill>
                <a:schemeClr val="accent2"/>
              </a:solidFill>
              <a:latin typeface="Wingdings" panose="05000000000000000000" pitchFamily="2" charset="2"/>
            </a:endParaRPr>
          </a:p>
        </p:txBody>
      </p:sp>
    </p:spTree>
    <p:custDataLst>
      <p:tags r:id="rId1"/>
    </p:custDataLst>
    <p:extLst>
      <p:ext uri="{BB962C8B-B14F-4D97-AF65-F5344CB8AC3E}">
        <p14:creationId xmlns:p14="http://schemas.microsoft.com/office/powerpoint/2010/main" val="294234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E07869-46DD-4DFE-8A81-2B04CAC9973E}"/>
              </a:ext>
            </a:extLst>
          </p:cNvPr>
          <p:cNvPicPr>
            <a:picLocks noChangeAspect="1"/>
          </p:cNvPicPr>
          <p:nvPr/>
        </p:nvPicPr>
        <p:blipFill>
          <a:blip r:embed="rId3"/>
          <a:stretch>
            <a:fillRect/>
          </a:stretch>
        </p:blipFill>
        <p:spPr>
          <a:xfrm>
            <a:off x="-19410" y="4920491"/>
            <a:ext cx="1204033" cy="1209935"/>
          </a:xfrm>
          <a:prstGeom prst="rect">
            <a:avLst/>
          </a:prstGeom>
        </p:spPr>
      </p:pic>
      <p:sp>
        <p:nvSpPr>
          <p:cNvPr id="4" name="Rectangle 3"/>
          <p:cNvSpPr/>
          <p:nvPr/>
        </p:nvSpPr>
        <p:spPr>
          <a:xfrm>
            <a:off x="9075107" y="6286142"/>
            <a:ext cx="2074100" cy="6701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564" y="1761574"/>
            <a:ext cx="8981052" cy="650699"/>
          </a:xfrm>
        </p:spPr>
        <p:txBody>
          <a:bodyPr>
            <a:normAutofit fontScale="90000"/>
          </a:bodyPr>
          <a:lstStyle/>
          <a:p>
            <a:pPr>
              <a:lnSpc>
                <a:spcPct val="70000"/>
              </a:lnSpc>
            </a:pPr>
            <a:br>
              <a:rPr lang="en-US" sz="4000" dirty="0">
                <a:solidFill>
                  <a:schemeClr val="tx1"/>
                </a:solidFill>
              </a:rPr>
            </a:br>
            <a:r>
              <a:rPr lang="en-US" sz="3100" b="1" dirty="0">
                <a:solidFill>
                  <a:schemeClr val="tx1"/>
                </a:solidFill>
              </a:rPr>
              <a:t>Contracts and Grants</a:t>
            </a:r>
          </a:p>
        </p:txBody>
      </p:sp>
      <p:sp>
        <p:nvSpPr>
          <p:cNvPr id="3" name="Content Placeholder 2"/>
          <p:cNvSpPr>
            <a:spLocks noGrp="1"/>
          </p:cNvSpPr>
          <p:nvPr>
            <p:ph sz="quarter" idx="10"/>
          </p:nvPr>
        </p:nvSpPr>
        <p:spPr>
          <a:xfrm>
            <a:off x="362674" y="1670315"/>
            <a:ext cx="11466651" cy="2314930"/>
          </a:xfrm>
        </p:spPr>
        <p:txBody>
          <a:bodyPr>
            <a:noAutofit/>
          </a:bodyPr>
          <a:lstStyle/>
          <a:p>
            <a:pPr>
              <a:lnSpc>
                <a:spcPct val="130000"/>
              </a:lnSpc>
              <a:spcBef>
                <a:spcPts val="0"/>
              </a:spcBef>
            </a:pPr>
            <a:endParaRPr lang="en-US" sz="3600" dirty="0">
              <a:solidFill>
                <a:schemeClr val="tx1"/>
              </a:solidFill>
            </a:endParaRPr>
          </a:p>
          <a:p>
            <a:pPr>
              <a:lnSpc>
                <a:spcPct val="110000"/>
              </a:lnSpc>
              <a:spcBef>
                <a:spcPts val="0"/>
              </a:spcBef>
            </a:pPr>
            <a:r>
              <a:rPr lang="en-US" dirty="0">
                <a:solidFill>
                  <a:schemeClr val="tx1"/>
                </a:solidFill>
              </a:rPr>
              <a:t>NIH / NIDA </a:t>
            </a:r>
            <a:r>
              <a:rPr lang="en-US" sz="2400" dirty="0">
                <a:solidFill>
                  <a:schemeClr val="tx1"/>
                </a:solidFill>
              </a:rPr>
              <a:t>Brief digital treatment for chronic pain</a:t>
            </a:r>
          </a:p>
          <a:p>
            <a:pPr>
              <a:lnSpc>
                <a:spcPct val="110000"/>
              </a:lnSpc>
              <a:spcBef>
                <a:spcPts val="0"/>
              </a:spcBef>
            </a:pPr>
            <a:r>
              <a:rPr lang="en-US" dirty="0">
                <a:solidFill>
                  <a:schemeClr val="tx1"/>
                </a:solidFill>
              </a:rPr>
              <a:t>PCORI</a:t>
            </a:r>
            <a:r>
              <a:rPr lang="en-US" sz="3600" dirty="0">
                <a:solidFill>
                  <a:schemeClr val="tx1"/>
                </a:solidFill>
              </a:rPr>
              <a:t> </a:t>
            </a:r>
            <a:r>
              <a:rPr lang="en-US" sz="2400" dirty="0">
                <a:solidFill>
                  <a:schemeClr val="tx1"/>
                </a:solidFill>
              </a:rPr>
              <a:t>Patient-Centered Opioid and Pain Reduction </a:t>
            </a:r>
          </a:p>
          <a:p>
            <a:pPr>
              <a:lnSpc>
                <a:spcPct val="110000"/>
              </a:lnSpc>
              <a:spcBef>
                <a:spcPts val="0"/>
              </a:spcBef>
            </a:pPr>
            <a:r>
              <a:rPr lang="en-US" dirty="0">
                <a:solidFill>
                  <a:schemeClr val="tx1"/>
                </a:solidFill>
              </a:rPr>
              <a:t>NIH / NCCIH</a:t>
            </a:r>
            <a:r>
              <a:rPr lang="en-US" dirty="0"/>
              <a:t>  </a:t>
            </a:r>
            <a:r>
              <a:rPr lang="en-US" sz="2400" dirty="0"/>
              <a:t>Behavioral Treatment for Chronic Pain</a:t>
            </a:r>
            <a:endParaRPr lang="en-US" sz="3600" dirty="0"/>
          </a:p>
        </p:txBody>
      </p:sp>
      <p:sp>
        <p:nvSpPr>
          <p:cNvPr id="5" name="TextBox 4"/>
          <p:cNvSpPr txBox="1"/>
          <p:nvPr/>
        </p:nvSpPr>
        <p:spPr>
          <a:xfrm>
            <a:off x="227639" y="1014867"/>
            <a:ext cx="9951453" cy="523220"/>
          </a:xfrm>
          <a:prstGeom prst="rect">
            <a:avLst/>
          </a:prstGeom>
          <a:noFill/>
        </p:spPr>
        <p:txBody>
          <a:bodyPr wrap="square" rtlCol="0">
            <a:spAutoFit/>
          </a:bodyPr>
          <a:lstStyle/>
          <a:p>
            <a:pPr lvl="0" defTabSz="457200">
              <a:defRPr/>
            </a:pPr>
            <a:r>
              <a:rPr lang="en-US" sz="2800" b="1" dirty="0">
                <a:solidFill>
                  <a:srgbClr val="C00000"/>
                </a:solidFill>
                <a:latin typeface="+mj-lt"/>
              </a:rPr>
              <a:t>Chief Science Advisor: AppliedVR</a:t>
            </a:r>
          </a:p>
        </p:txBody>
      </p:sp>
      <p:pic>
        <p:nvPicPr>
          <p:cNvPr id="7" name="Content Placeholder 4">
            <a:extLst>
              <a:ext uri="{FF2B5EF4-FFF2-40B4-BE49-F238E27FC236}">
                <a16:creationId xmlns:a16="http://schemas.microsoft.com/office/drawing/2014/main" id="{2C9F72E1-3028-463D-A3CD-DEFE34C7FA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83144" y="4564189"/>
            <a:ext cx="1245925" cy="205702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4682E0E-98A8-4F5A-89D5-15DF9337FF8C}"/>
              </a:ext>
            </a:extLst>
          </p:cNvPr>
          <p:cNvPicPr>
            <a:picLocks noChangeAspect="1"/>
          </p:cNvPicPr>
          <p:nvPr/>
        </p:nvPicPr>
        <p:blipFill>
          <a:blip r:embed="rId5"/>
          <a:stretch>
            <a:fillRect/>
          </a:stretch>
        </p:blipFill>
        <p:spPr>
          <a:xfrm>
            <a:off x="4764703" y="4564189"/>
            <a:ext cx="1245924" cy="18328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a16="http://schemas.microsoft.com/office/drawing/2014/main" id="{36964100-B9A4-42E0-9F52-692F6A7FB44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01585" y="4624969"/>
            <a:ext cx="1155648" cy="173347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56217B2-B4B0-4290-B425-3EA644E6EC3F}"/>
              </a:ext>
            </a:extLst>
          </p:cNvPr>
          <p:cNvPicPr>
            <a:picLocks noChangeAspect="1"/>
          </p:cNvPicPr>
          <p:nvPr/>
        </p:nvPicPr>
        <p:blipFill>
          <a:blip r:embed="rId7"/>
          <a:stretch>
            <a:fillRect/>
          </a:stretch>
        </p:blipFill>
        <p:spPr>
          <a:xfrm>
            <a:off x="599675" y="4626988"/>
            <a:ext cx="1175999" cy="173347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6" name="Picture 2">
            <a:extLst>
              <a:ext uri="{FF2B5EF4-FFF2-40B4-BE49-F238E27FC236}">
                <a16:creationId xmlns:a16="http://schemas.microsoft.com/office/drawing/2014/main" id="{0D8DD73F-A78E-413B-A6FE-A2269EE1DE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293" y="1073876"/>
            <a:ext cx="2752140" cy="144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C1E690F-7ABB-4E1C-9767-7C451C3FAF87}"/>
              </a:ext>
            </a:extLst>
          </p:cNvPr>
          <p:cNvPicPr>
            <a:picLocks noChangeAspect="1"/>
          </p:cNvPicPr>
          <p:nvPr/>
        </p:nvPicPr>
        <p:blipFill>
          <a:blip r:embed="rId9"/>
          <a:stretch>
            <a:fillRect/>
          </a:stretch>
        </p:blipFill>
        <p:spPr>
          <a:xfrm>
            <a:off x="5820934" y="513996"/>
            <a:ext cx="3052336" cy="839061"/>
          </a:xfrm>
          <a:prstGeom prst="rect">
            <a:avLst/>
          </a:prstGeom>
        </p:spPr>
      </p:pic>
      <p:pic>
        <p:nvPicPr>
          <p:cNvPr id="12" name="Picture 11"/>
          <p:cNvPicPr>
            <a:picLocks noChangeAspect="1"/>
          </p:cNvPicPr>
          <p:nvPr/>
        </p:nvPicPr>
        <p:blipFill>
          <a:blip r:embed="rId10"/>
          <a:stretch>
            <a:fillRect/>
          </a:stretch>
        </p:blipFill>
        <p:spPr>
          <a:xfrm>
            <a:off x="6389127" y="4610089"/>
            <a:ext cx="1153739" cy="1781931"/>
          </a:xfrm>
          <a:prstGeom prst="rect">
            <a:avLst/>
          </a:prstGeom>
          <a:effectLst>
            <a:outerShdw blurRad="698500" dist="50800" dir="8100000" algn="ctr" rotWithShape="0">
              <a:srgbClr val="000000">
                <a:alpha val="43137"/>
              </a:srgbClr>
            </a:outerShdw>
          </a:effectLst>
          <a:scene3d>
            <a:camera prst="orthographicFront"/>
            <a:lightRig rig="threePt" dir="t"/>
          </a:scene3d>
          <a:sp3d>
            <a:bevelT w="127000" h="63500"/>
          </a:sp3d>
        </p:spPr>
      </p:pic>
      <p:pic>
        <p:nvPicPr>
          <p:cNvPr id="16" name="Picture 4" descr="http://policymed.typepad.com/.a/6a00e5520572bb88340168e5c5e437970c-pi">
            <a:extLst>
              <a:ext uri="{FF2B5EF4-FFF2-40B4-BE49-F238E27FC236}">
                <a16:creationId xmlns:a16="http://schemas.microsoft.com/office/drawing/2014/main" id="{7CDE2E24-FE85-4EC2-B258-033C1D34EF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18380" y="498075"/>
            <a:ext cx="2535702" cy="150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311566-D6E5-4F0E-A9DB-14E810760420}"/>
              </a:ext>
            </a:extLst>
          </p:cNvPr>
          <p:cNvSpPr txBox="1"/>
          <p:nvPr/>
        </p:nvSpPr>
        <p:spPr>
          <a:xfrm>
            <a:off x="8058649" y="3131386"/>
            <a:ext cx="4149176" cy="3139321"/>
          </a:xfrm>
          <a:prstGeom prst="rect">
            <a:avLst/>
          </a:prstGeom>
          <a:noFill/>
        </p:spPr>
        <p:txBody>
          <a:bodyPr wrap="square" rtlCol="0">
            <a:spAutoFit/>
          </a:bodyPr>
          <a:lstStyle/>
          <a:p>
            <a:endParaRPr lang="en-US" b="1" dirty="0"/>
          </a:p>
          <a:p>
            <a:r>
              <a:rPr lang="en-US" b="1" dirty="0"/>
              <a:t>Board of Directors</a:t>
            </a:r>
          </a:p>
          <a:p>
            <a:pPr marL="285750" indent="-285750">
              <a:buFont typeface="Arial" panose="020B0604020202020204" pitchFamily="34" charset="0"/>
              <a:buChar char="•"/>
            </a:pPr>
            <a:r>
              <a:rPr lang="en-US" dirty="0"/>
              <a:t>   American Academy of Pain Medicine</a:t>
            </a:r>
          </a:p>
          <a:p>
            <a:pPr marL="285750" indent="-285750">
              <a:buFont typeface="Arial" panose="020B0604020202020204" pitchFamily="34" charset="0"/>
              <a:buChar char="•"/>
            </a:pPr>
            <a:r>
              <a:rPr lang="en-US" dirty="0"/>
              <a:t>   Institute for Brain Potential</a:t>
            </a:r>
          </a:p>
          <a:p>
            <a:pPr marL="285750" indent="-285750">
              <a:buFont typeface="Arial" panose="020B0604020202020204" pitchFamily="34" charset="0"/>
              <a:buChar char="•"/>
            </a:pPr>
            <a:endParaRPr lang="en-US" dirty="0"/>
          </a:p>
          <a:p>
            <a:r>
              <a:rPr lang="en-US" b="1" dirty="0"/>
              <a:t>Scientific Member</a:t>
            </a:r>
          </a:p>
          <a:p>
            <a:pPr marL="285750" indent="-285750">
              <a:buFont typeface="Arial" panose="020B0604020202020204" pitchFamily="34" charset="0"/>
              <a:buChar char="•"/>
            </a:pPr>
            <a:r>
              <a:rPr lang="en-US" dirty="0"/>
              <a:t>    CDC Opioid Workgroup</a:t>
            </a:r>
          </a:p>
          <a:p>
            <a:pPr marL="285750" indent="-285750">
              <a:buFont typeface="Arial" panose="020B0604020202020204" pitchFamily="34" charset="0"/>
              <a:buChar char="•"/>
            </a:pPr>
            <a:r>
              <a:rPr lang="en-US" dirty="0"/>
              <a:t>    NIH Interagency Pain Research    </a:t>
            </a:r>
          </a:p>
          <a:p>
            <a:r>
              <a:rPr lang="en-US" dirty="0"/>
              <a:t>         Coordinating Committee (IPRCC)</a:t>
            </a:r>
          </a:p>
          <a:p>
            <a:endParaRPr lang="en-US" dirty="0"/>
          </a:p>
          <a:p>
            <a:endParaRPr lang="en-US" dirty="0"/>
          </a:p>
        </p:txBody>
      </p:sp>
      <p:sp>
        <p:nvSpPr>
          <p:cNvPr id="13" name="TextBox 12">
            <a:extLst>
              <a:ext uri="{FF2B5EF4-FFF2-40B4-BE49-F238E27FC236}">
                <a16:creationId xmlns:a16="http://schemas.microsoft.com/office/drawing/2014/main" id="{C72402A3-9379-4D6E-B784-7AD0F6DA5B1A}"/>
              </a:ext>
            </a:extLst>
          </p:cNvPr>
          <p:cNvSpPr txBox="1"/>
          <p:nvPr/>
        </p:nvSpPr>
        <p:spPr>
          <a:xfrm>
            <a:off x="227639" y="229637"/>
            <a:ext cx="5691963" cy="646331"/>
          </a:xfrm>
          <a:prstGeom prst="rect">
            <a:avLst/>
          </a:prstGeom>
          <a:noFill/>
        </p:spPr>
        <p:txBody>
          <a:bodyPr wrap="square" rtlCol="0">
            <a:spAutoFit/>
          </a:bodyPr>
          <a:lstStyle/>
          <a:p>
            <a:r>
              <a:rPr lang="en-US" sz="3600" dirty="0"/>
              <a:t>Disclosures</a:t>
            </a:r>
          </a:p>
        </p:txBody>
      </p:sp>
    </p:spTree>
    <p:extLst>
      <p:ext uri="{BB962C8B-B14F-4D97-AF65-F5344CB8AC3E}">
        <p14:creationId xmlns:p14="http://schemas.microsoft.com/office/powerpoint/2010/main" val="82038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dn.psychologytoday.com/sites/default/files/field_blog_entry_images/question-mark-1019820_640%28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23" y="377784"/>
            <a:ext cx="6190538" cy="61905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51479" y="192382"/>
            <a:ext cx="11451771" cy="1124825"/>
          </a:xfrm>
        </p:spPr>
        <p:txBody>
          <a:bodyPr>
            <a:normAutofit/>
          </a:bodyPr>
          <a:lstStyle/>
          <a:p>
            <a:r>
              <a:rPr lang="en-US" sz="3600" dirty="0"/>
              <a:t> </a:t>
            </a:r>
          </a:p>
        </p:txBody>
      </p:sp>
      <p:pic>
        <p:nvPicPr>
          <p:cNvPr id="5" name="Picture 4" descr="http://cdnph.upi.com/sv/b/i/UPI-1101458130297/2016/1/14581371562401/CDC-issues-restrictive-new-guidelines-for-opioid-painkiller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5184103" y="1575956"/>
            <a:ext cx="5377449" cy="4638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i.istockimg.com/file_thumbview_approve/8756238/3/stock-photo-8756238-empty-prescription-medicine-bottl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65475" y="3979243"/>
            <a:ext cx="1462050" cy="186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6956"/>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035" y="689700"/>
            <a:ext cx="10277149" cy="650699"/>
          </a:xfrm>
        </p:spPr>
        <p:txBody>
          <a:bodyPr>
            <a:noAutofit/>
          </a:bodyPr>
          <a:lstStyle/>
          <a:p>
            <a:r>
              <a:rPr lang="en-US" sz="6000" dirty="0"/>
              <a:t>  </a:t>
            </a:r>
            <a:r>
              <a:rPr lang="en-US" sz="6000" dirty="0">
                <a:solidFill>
                  <a:srgbClr val="0070C0"/>
                </a:solidFill>
              </a:rPr>
              <a:t>Tapering Opioids</a:t>
            </a:r>
          </a:p>
        </p:txBody>
      </p:sp>
      <p:sp>
        <p:nvSpPr>
          <p:cNvPr id="3" name="TextBox 2"/>
          <p:cNvSpPr txBox="1"/>
          <p:nvPr/>
        </p:nvSpPr>
        <p:spPr>
          <a:xfrm>
            <a:off x="1265035" y="2150592"/>
            <a:ext cx="9163479" cy="2339102"/>
          </a:xfrm>
          <a:prstGeom prst="rect">
            <a:avLst/>
          </a:prstGeom>
          <a:noFill/>
        </p:spPr>
        <p:txBody>
          <a:bodyPr wrap="square" rtlCol="0">
            <a:spAutoFit/>
          </a:bodyPr>
          <a:lstStyle/>
          <a:p>
            <a:r>
              <a:rPr lang="en-US" sz="3200" dirty="0"/>
              <a:t>Patients’ number one concern/fear?</a:t>
            </a:r>
          </a:p>
          <a:p>
            <a:endParaRPr lang="en-US" sz="3200" dirty="0"/>
          </a:p>
          <a:p>
            <a:endParaRPr lang="en-US" sz="3200" dirty="0"/>
          </a:p>
          <a:p>
            <a:endParaRPr lang="en-US" sz="3200" dirty="0"/>
          </a:p>
          <a:p>
            <a:endParaRPr lang="en-US" dirty="0"/>
          </a:p>
        </p:txBody>
      </p:sp>
      <p:pic>
        <p:nvPicPr>
          <p:cNvPr id="5" name="Picture 8" descr="http://i.istockimg.com/file_thumbview_approve/8756238/3/stock-photo-8756238-empty-prescription-medicine-bott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93630" y="1894114"/>
            <a:ext cx="3898370" cy="496388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ak3.picdn.net/shutterstock/videos/820933/thum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71" y="3028297"/>
            <a:ext cx="6797724" cy="38297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9317" y="3709996"/>
            <a:ext cx="2810107" cy="523220"/>
          </a:xfrm>
          <a:prstGeom prst="rect">
            <a:avLst/>
          </a:prstGeom>
          <a:noFill/>
        </p:spPr>
        <p:txBody>
          <a:bodyPr wrap="square" rtlCol="0">
            <a:spAutoFit/>
          </a:bodyPr>
          <a:lstStyle/>
          <a:p>
            <a:r>
              <a:rPr lang="en-US" sz="2800" dirty="0">
                <a:solidFill>
                  <a:srgbClr val="C00000"/>
                </a:solidFill>
              </a:rPr>
              <a:t>Not Interested!</a:t>
            </a:r>
          </a:p>
        </p:txBody>
      </p:sp>
    </p:spTree>
    <p:extLst>
      <p:ext uri="{BB962C8B-B14F-4D97-AF65-F5344CB8AC3E}">
        <p14:creationId xmlns:p14="http://schemas.microsoft.com/office/powerpoint/2010/main" val="11067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stretch>
            <a:fillRect/>
          </a:stretch>
        </p:blipFill>
        <p:spPr>
          <a:xfrm>
            <a:off x="631370" y="0"/>
            <a:ext cx="11560629" cy="3878716"/>
          </a:xfrm>
          <a:prstGeom prst="rect">
            <a:avLst/>
          </a:prstGeom>
        </p:spPr>
      </p:pic>
      <p:pic>
        <p:nvPicPr>
          <p:cNvPr id="4" name="Picture 3"/>
          <p:cNvPicPr>
            <a:picLocks noChangeAspect="1"/>
          </p:cNvPicPr>
          <p:nvPr/>
        </p:nvPicPr>
        <p:blipFill>
          <a:blip r:embed="rId4"/>
          <a:stretch>
            <a:fillRect/>
          </a:stretch>
        </p:blipFill>
        <p:spPr>
          <a:xfrm>
            <a:off x="3024781" y="3878716"/>
            <a:ext cx="6773805" cy="602116"/>
          </a:xfrm>
          <a:prstGeom prst="rect">
            <a:avLst/>
          </a:prstGeom>
        </p:spPr>
      </p:pic>
      <p:pic>
        <p:nvPicPr>
          <p:cNvPr id="5" name="Picture 4"/>
          <p:cNvPicPr>
            <a:picLocks noChangeAspect="1"/>
          </p:cNvPicPr>
          <p:nvPr/>
        </p:nvPicPr>
        <p:blipFill>
          <a:blip r:embed="rId5"/>
          <a:stretch>
            <a:fillRect/>
          </a:stretch>
        </p:blipFill>
        <p:spPr>
          <a:xfrm>
            <a:off x="2743046" y="4959783"/>
            <a:ext cx="7337273" cy="1667562"/>
          </a:xfrm>
          <a:prstGeom prst="rect">
            <a:avLst/>
          </a:prstGeom>
        </p:spPr>
      </p:pic>
    </p:spTree>
    <p:extLst>
      <p:ext uri="{BB962C8B-B14F-4D97-AF65-F5344CB8AC3E}">
        <p14:creationId xmlns:p14="http://schemas.microsoft.com/office/powerpoint/2010/main" val="5972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Community-Based Solutions are Needed</a:t>
            </a:r>
          </a:p>
        </p:txBody>
      </p:sp>
      <p:sp>
        <p:nvSpPr>
          <p:cNvPr id="3" name="TextBox 2"/>
          <p:cNvSpPr txBox="1"/>
          <p:nvPr/>
        </p:nvSpPr>
        <p:spPr>
          <a:xfrm>
            <a:off x="1131244" y="1690688"/>
            <a:ext cx="10809514" cy="5078313"/>
          </a:xfrm>
          <a:prstGeom prst="rect">
            <a:avLst/>
          </a:prstGeom>
          <a:noFill/>
        </p:spPr>
        <p:txBody>
          <a:bodyPr wrap="square" rtlCol="0">
            <a:spAutoFit/>
          </a:bodyPr>
          <a:lstStyle/>
          <a:p>
            <a:pPr marL="457200" indent="-457200">
              <a:buFont typeface="Arial" panose="020B0604020202020204" pitchFamily="34" charset="0"/>
              <a:buChar char="•"/>
            </a:pPr>
            <a:r>
              <a:rPr lang="en-US" sz="3200" dirty="0"/>
              <a:t>Low-cost</a:t>
            </a:r>
          </a:p>
          <a:p>
            <a:pPr marL="457200" indent="-457200">
              <a:buFont typeface="Arial" panose="020B0604020202020204" pitchFamily="34" charset="0"/>
              <a:buChar char="•"/>
            </a:pPr>
            <a:r>
              <a:rPr lang="en-US" sz="3200" dirty="0"/>
              <a:t>Low-risk</a:t>
            </a:r>
          </a:p>
          <a:p>
            <a:pPr marL="457200" indent="-457200">
              <a:buFont typeface="Arial" panose="020B0604020202020204" pitchFamily="34" charset="0"/>
              <a:buChar char="•"/>
            </a:pPr>
            <a:r>
              <a:rPr lang="en-US" sz="3200" dirty="0"/>
              <a:t>Scalable</a:t>
            </a:r>
          </a:p>
          <a:p>
            <a:pPr marL="457200" indent="-457200">
              <a:buFont typeface="Arial" panose="020B0604020202020204" pitchFamily="34" charset="0"/>
              <a:buChar char="•"/>
            </a:pPr>
            <a:r>
              <a:rPr lang="en-US" sz="3200" dirty="0"/>
              <a:t>Effectively reduce health risks</a:t>
            </a:r>
          </a:p>
          <a:p>
            <a:pPr marL="457200" indent="-457200">
              <a:buFont typeface="Arial" panose="020B0604020202020204" pitchFamily="34" charset="0"/>
              <a:buChar char="•"/>
            </a:pPr>
            <a:r>
              <a:rPr lang="en-US" sz="3200" dirty="0"/>
              <a:t>Provide education and support</a:t>
            </a:r>
          </a:p>
          <a:p>
            <a:pPr marL="457200" indent="-457200">
              <a:buFont typeface="Arial" panose="020B0604020202020204" pitchFamily="34" charset="0"/>
              <a:buChar char="•"/>
            </a:pPr>
            <a:r>
              <a:rPr lang="en-US" sz="3200" dirty="0"/>
              <a:t>Structured</a:t>
            </a:r>
          </a:p>
          <a:p>
            <a:pPr marL="457200" indent="-457200">
              <a:buFont typeface="Arial" panose="020B0604020202020204" pitchFamily="34" charset="0"/>
              <a:buChar char="•"/>
            </a:pPr>
            <a:r>
              <a:rPr lang="en-US" sz="3200" dirty="0"/>
              <a:t>Address anxiety of patients and prescribers alike</a:t>
            </a:r>
          </a:p>
          <a:p>
            <a:pPr marL="457200" indent="-457200">
              <a:buFont typeface="Arial" panose="020B0604020202020204" pitchFamily="34" charset="0"/>
              <a:buChar char="•"/>
            </a:pPr>
            <a:r>
              <a:rPr lang="en-US" sz="3200" dirty="0"/>
              <a:t>Promote patient trust and a good doctor-patient bond</a:t>
            </a:r>
          </a:p>
          <a:p>
            <a:pPr marL="457200" indent="-457200">
              <a:buFont typeface="Arial" panose="020B0604020202020204" pitchFamily="34" charset="0"/>
              <a:buChar char="•"/>
            </a:pPr>
            <a:r>
              <a:rPr lang="en-US" sz="3200" b="1" dirty="0">
                <a:solidFill>
                  <a:srgbClr val="C00000"/>
                </a:solidFill>
              </a:rPr>
              <a:t>Enhance patient willingness to try a gentle opioid taper</a:t>
            </a:r>
          </a:p>
          <a:p>
            <a:endParaRPr lang="en-US" dirty="0"/>
          </a:p>
          <a:p>
            <a:endParaRPr lang="en-US" dirty="0"/>
          </a:p>
        </p:txBody>
      </p:sp>
    </p:spTree>
    <p:extLst>
      <p:ext uri="{BB962C8B-B14F-4D97-AF65-F5344CB8AC3E}">
        <p14:creationId xmlns:p14="http://schemas.microsoft.com/office/powerpoint/2010/main" val="421814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F1435C-260D-44A9-BCC4-BCE888545278}"/>
              </a:ext>
            </a:extLst>
          </p:cNvPr>
          <p:cNvPicPr>
            <a:picLocks noChangeAspect="1"/>
          </p:cNvPicPr>
          <p:nvPr/>
        </p:nvPicPr>
        <p:blipFill>
          <a:blip r:embed="rId3"/>
          <a:stretch>
            <a:fillRect/>
          </a:stretch>
        </p:blipFill>
        <p:spPr>
          <a:xfrm>
            <a:off x="1025215" y="-859201"/>
            <a:ext cx="8368684" cy="7545299"/>
          </a:xfrm>
          <a:prstGeom prst="rect">
            <a:avLst/>
          </a:prstGeom>
        </p:spPr>
      </p:pic>
      <p:pic>
        <p:nvPicPr>
          <p:cNvPr id="6" name="Picture 5">
            <a:extLst>
              <a:ext uri="{FF2B5EF4-FFF2-40B4-BE49-F238E27FC236}">
                <a16:creationId xmlns:a16="http://schemas.microsoft.com/office/drawing/2014/main" id="{DA840D09-AD55-45CE-B76F-F8B9FBC5FCF5}"/>
              </a:ext>
            </a:extLst>
          </p:cNvPr>
          <p:cNvPicPr>
            <a:picLocks noChangeAspect="1"/>
          </p:cNvPicPr>
          <p:nvPr/>
        </p:nvPicPr>
        <p:blipFill>
          <a:blip r:embed="rId4"/>
          <a:stretch>
            <a:fillRect/>
          </a:stretch>
        </p:blipFill>
        <p:spPr>
          <a:xfrm>
            <a:off x="1269988" y="379791"/>
            <a:ext cx="5106692" cy="665079"/>
          </a:xfrm>
          <a:prstGeom prst="rect">
            <a:avLst/>
          </a:prstGeom>
        </p:spPr>
      </p:pic>
      <p:pic>
        <p:nvPicPr>
          <p:cNvPr id="4" name="Picture 3">
            <a:extLst>
              <a:ext uri="{FF2B5EF4-FFF2-40B4-BE49-F238E27FC236}">
                <a16:creationId xmlns:a16="http://schemas.microsoft.com/office/drawing/2014/main" id="{CF952022-9D83-4329-AFA1-C441DCFA7C90}"/>
              </a:ext>
            </a:extLst>
          </p:cNvPr>
          <p:cNvPicPr>
            <a:picLocks noChangeAspect="1"/>
          </p:cNvPicPr>
          <p:nvPr/>
        </p:nvPicPr>
        <p:blipFill>
          <a:blip r:embed="rId5"/>
          <a:stretch>
            <a:fillRect/>
          </a:stretch>
        </p:blipFill>
        <p:spPr>
          <a:xfrm>
            <a:off x="9989433" y="544760"/>
            <a:ext cx="1777731" cy="1326461"/>
          </a:xfrm>
          <a:prstGeom prst="rect">
            <a:avLst/>
          </a:prstGeom>
        </p:spPr>
      </p:pic>
    </p:spTree>
    <p:extLst>
      <p:ext uri="{BB962C8B-B14F-4D97-AF65-F5344CB8AC3E}">
        <p14:creationId xmlns:p14="http://schemas.microsoft.com/office/powerpoint/2010/main" val="234805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463493"/>
            <a:ext cx="12191999" cy="8505724"/>
          </a:xfrm>
          <a:prstGeom prst="rect">
            <a:avLst/>
          </a:prstGeom>
        </p:spPr>
      </p:pic>
      <p:sp>
        <p:nvSpPr>
          <p:cNvPr id="2" name="Title 1"/>
          <p:cNvSpPr>
            <a:spLocks noGrp="1"/>
          </p:cNvSpPr>
          <p:nvPr>
            <p:ph type="title"/>
          </p:nvPr>
        </p:nvSpPr>
        <p:spPr>
          <a:xfrm>
            <a:off x="2032000" y="-95193"/>
            <a:ext cx="10515600" cy="1325563"/>
          </a:xfrm>
        </p:spPr>
        <p:txBody>
          <a:bodyPr>
            <a:normAutofit/>
          </a:bodyPr>
          <a:lstStyle/>
          <a:p>
            <a:r>
              <a:rPr lang="en-US" sz="6600" dirty="0">
                <a:solidFill>
                  <a:srgbClr val="FFFF00"/>
                </a:solidFill>
              </a:rPr>
              <a:t>Minimize Nocebo</a:t>
            </a:r>
          </a:p>
        </p:txBody>
      </p:sp>
      <p:sp>
        <p:nvSpPr>
          <p:cNvPr id="4" name="Rectangle 3"/>
          <p:cNvSpPr/>
          <p:nvPr/>
        </p:nvSpPr>
        <p:spPr>
          <a:xfrm>
            <a:off x="6219870" y="6292334"/>
            <a:ext cx="5815951" cy="646331"/>
          </a:xfrm>
          <a:prstGeom prst="rect">
            <a:avLst/>
          </a:prstGeom>
        </p:spPr>
        <p:txBody>
          <a:bodyPr wrap="none">
            <a:spAutoFit/>
          </a:bodyPr>
          <a:lstStyle/>
          <a:p>
            <a:r>
              <a:rPr lang="en-US" dirty="0">
                <a:solidFill>
                  <a:srgbClr val="FFFF00"/>
                </a:solidFill>
              </a:rPr>
              <a:t>Darnall BD &amp; Colloca L. </a:t>
            </a:r>
            <a:r>
              <a:rPr lang="en-US" i="1" dirty="0" err="1">
                <a:solidFill>
                  <a:srgbClr val="FFFF00"/>
                </a:solidFill>
              </a:rPr>
              <a:t>Int</a:t>
            </a:r>
            <a:r>
              <a:rPr lang="en-US" i="1" dirty="0">
                <a:solidFill>
                  <a:srgbClr val="FFFF00"/>
                </a:solidFill>
              </a:rPr>
              <a:t> Rev </a:t>
            </a:r>
            <a:r>
              <a:rPr lang="en-US" i="1" dirty="0" err="1">
                <a:solidFill>
                  <a:srgbClr val="FFFF00"/>
                </a:solidFill>
              </a:rPr>
              <a:t>Neurobiol</a:t>
            </a:r>
            <a:r>
              <a:rPr lang="en-US" dirty="0">
                <a:solidFill>
                  <a:srgbClr val="FFFF00"/>
                </a:solidFill>
              </a:rPr>
              <a:t>. 2018;139:129-157</a:t>
            </a:r>
          </a:p>
          <a:p>
            <a:r>
              <a:rPr lang="en-US" dirty="0">
                <a:solidFill>
                  <a:srgbClr val="FFFF00"/>
                </a:solidFill>
              </a:rPr>
              <a:t>Darnall BD &amp; Fields HL. </a:t>
            </a:r>
            <a:r>
              <a:rPr lang="en-US" i="1" dirty="0">
                <a:solidFill>
                  <a:srgbClr val="FFFF00"/>
                </a:solidFill>
              </a:rPr>
              <a:t>Pain. </a:t>
            </a:r>
            <a:r>
              <a:rPr lang="en-US">
                <a:solidFill>
                  <a:srgbClr val="FFFF00"/>
                </a:solidFill>
              </a:rPr>
              <a:t>Aug, </a:t>
            </a:r>
            <a:r>
              <a:rPr lang="en-US" dirty="0">
                <a:solidFill>
                  <a:srgbClr val="FFFF00"/>
                </a:solidFill>
              </a:rPr>
              <a:t>2021 </a:t>
            </a:r>
            <a:r>
              <a:rPr lang="en-US" b="0" i="0" dirty="0">
                <a:solidFill>
                  <a:srgbClr val="FFFF00"/>
                </a:solidFill>
                <a:effectLst/>
                <a:latin typeface="BlinkMacSystemFont"/>
              </a:rPr>
              <a:t>PMID: 34382602</a:t>
            </a:r>
            <a:endParaRPr lang="en-US" dirty="0">
              <a:solidFill>
                <a:srgbClr val="FFFF00"/>
              </a:solidFill>
            </a:endParaRPr>
          </a:p>
        </p:txBody>
      </p:sp>
    </p:spTree>
    <p:extLst>
      <p:ext uri="{BB962C8B-B14F-4D97-AF65-F5344CB8AC3E}">
        <p14:creationId xmlns:p14="http://schemas.microsoft.com/office/powerpoint/2010/main" val="26000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84" y="715558"/>
            <a:ext cx="10277149" cy="650699"/>
          </a:xfrm>
        </p:spPr>
        <p:txBody>
          <a:bodyPr>
            <a:noAutofit/>
          </a:bodyPr>
          <a:lstStyle/>
          <a:p>
            <a:r>
              <a:rPr lang="en-US" sz="4400" b="1" dirty="0">
                <a:solidFill>
                  <a:srgbClr val="0070C0"/>
                </a:solidFill>
              </a:rPr>
              <a:t>Opioid Cessation vs. Opioid Reduction </a:t>
            </a:r>
          </a:p>
        </p:txBody>
      </p:sp>
      <p:pic>
        <p:nvPicPr>
          <p:cNvPr id="4" name="Picture 3" descr="http://cdnph.upi.com/sv/b/i/UPI-1101458130297/2016/1/14581371562401/CDC-issues-restrictive-new-guidelines-for-opioid-painkiller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5654290" y="2292183"/>
            <a:ext cx="3459194" cy="2946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istockimg.com/file_thumbview_approve/8756238/3/stock-photo-8756238-empty-prescription-medicine-bottle.jpg">
            <a:extLst>
              <a:ext uri="{FF2B5EF4-FFF2-40B4-BE49-F238E27FC236}">
                <a16:creationId xmlns:a16="http://schemas.microsoft.com/office/drawing/2014/main" id="{CB600B8A-E5AD-426B-967C-61FA54A734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77679" y="2164832"/>
            <a:ext cx="2183411" cy="2780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2EAEC3-013A-4C1E-9994-96DE7286688C}"/>
              </a:ext>
            </a:extLst>
          </p:cNvPr>
          <p:cNvSpPr txBox="1"/>
          <p:nvPr/>
        </p:nvSpPr>
        <p:spPr>
          <a:xfrm>
            <a:off x="4140029" y="3706454"/>
            <a:ext cx="1383632" cy="707886"/>
          </a:xfrm>
          <a:prstGeom prst="rect">
            <a:avLst/>
          </a:prstGeom>
          <a:noFill/>
        </p:spPr>
        <p:txBody>
          <a:bodyPr wrap="square" rtlCol="0">
            <a:spAutoFit/>
          </a:bodyPr>
          <a:lstStyle/>
          <a:p>
            <a:r>
              <a:rPr lang="en-US" sz="4000" dirty="0"/>
              <a:t>VS.</a:t>
            </a:r>
          </a:p>
        </p:txBody>
      </p:sp>
    </p:spTree>
    <p:extLst>
      <p:ext uri="{BB962C8B-B14F-4D97-AF65-F5344CB8AC3E}">
        <p14:creationId xmlns:p14="http://schemas.microsoft.com/office/powerpoint/2010/main" val="2868702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07" y="430943"/>
            <a:ext cx="10664118" cy="650699"/>
          </a:xfrm>
        </p:spPr>
        <p:txBody>
          <a:bodyPr>
            <a:normAutofit/>
          </a:bodyPr>
          <a:lstStyle/>
          <a:p>
            <a:r>
              <a:rPr lang="en-US" sz="3600" dirty="0">
                <a:solidFill>
                  <a:srgbClr val="C00000"/>
                </a:solidFill>
              </a:rPr>
              <a:t>We Optimized Patient Choice and Control in Their Taper</a:t>
            </a:r>
          </a:p>
        </p:txBody>
      </p:sp>
      <p:sp>
        <p:nvSpPr>
          <p:cNvPr id="3" name="Content Placeholder 2"/>
          <p:cNvSpPr>
            <a:spLocks noGrp="1"/>
          </p:cNvSpPr>
          <p:nvPr>
            <p:ph sz="quarter" idx="10"/>
          </p:nvPr>
        </p:nvSpPr>
        <p:spPr>
          <a:xfrm>
            <a:off x="616551" y="1291946"/>
            <a:ext cx="11273028" cy="5012056"/>
          </a:xfrm>
        </p:spPr>
        <p:txBody>
          <a:bodyPr/>
          <a:lstStyle/>
          <a:p>
            <a:r>
              <a:rPr lang="en-US" dirty="0"/>
              <a:t>Participation was VOLUNTARY</a:t>
            </a:r>
          </a:p>
          <a:p>
            <a:r>
              <a:rPr lang="en-US" dirty="0"/>
              <a:t>Patients could control the pace of their taper</a:t>
            </a:r>
          </a:p>
          <a:p>
            <a:r>
              <a:rPr lang="en-US" dirty="0"/>
              <a:t>Patients could pause their taper</a:t>
            </a:r>
          </a:p>
          <a:p>
            <a:r>
              <a:rPr lang="en-US" dirty="0"/>
              <a:t>Patients were free to drop out of the study at any time</a:t>
            </a:r>
          </a:p>
          <a:p>
            <a:r>
              <a:rPr lang="en-US" dirty="0"/>
              <a:t>The taper goal was not zero unless the patient chose that goal</a:t>
            </a:r>
          </a:p>
          <a:p>
            <a:r>
              <a:rPr lang="en-US" dirty="0"/>
              <a:t>The taper was NOT to a pre-defined opioid dose</a:t>
            </a:r>
          </a:p>
          <a:p>
            <a:r>
              <a:rPr lang="en-US" dirty="0"/>
              <a:t>Patients partnered with their doctor to achieve their </a:t>
            </a:r>
            <a:r>
              <a:rPr lang="en-US" i="1" dirty="0"/>
              <a:t>lowest comfortable dose</a:t>
            </a:r>
            <a:r>
              <a:rPr lang="en-US" dirty="0"/>
              <a:t> over 4 months</a:t>
            </a:r>
          </a:p>
          <a:p>
            <a:r>
              <a:rPr lang="en-US" dirty="0"/>
              <a:t>The taper was NOT unidirectional</a:t>
            </a:r>
          </a:p>
          <a:p>
            <a:endParaRPr lang="en-US" dirty="0"/>
          </a:p>
        </p:txBody>
      </p:sp>
      <p:sp>
        <p:nvSpPr>
          <p:cNvPr id="4" name="TextBox 3"/>
          <p:cNvSpPr txBox="1"/>
          <p:nvPr/>
        </p:nvSpPr>
        <p:spPr>
          <a:xfrm>
            <a:off x="314131" y="5934670"/>
            <a:ext cx="1187786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Darnall BD &amp; Colloca L. Optimizing Placebo and Minimizing Nocebo to Reduce Pain, Catastrophizing, and Opioid Use. </a:t>
            </a:r>
            <a:r>
              <a:rPr lang="en-US" sz="1400" i="1" dirty="0" err="1"/>
              <a:t>Int</a:t>
            </a:r>
            <a:r>
              <a:rPr lang="en-US" sz="1400" i="1" dirty="0"/>
              <a:t> Rev </a:t>
            </a:r>
            <a:r>
              <a:rPr lang="en-US" sz="1400" i="1" dirty="0" err="1"/>
              <a:t>Neurobiol</a:t>
            </a:r>
            <a:r>
              <a:rPr lang="en-US" sz="1400" dirty="0"/>
              <a:t>. 2018;139:129-1572018;139:129-157.</a:t>
            </a:r>
          </a:p>
          <a:p>
            <a:pPr marL="285750" indent="-285750">
              <a:buFont typeface="Arial" panose="020B0604020202020204" pitchFamily="34" charset="0"/>
              <a:buChar char="•"/>
            </a:pPr>
            <a:r>
              <a:rPr lang="en-US" sz="1400" dirty="0"/>
              <a:t>U.S. HHS Guide for Clinicians on the Appropriate Dosage Reduction or Discontinuation of Long-Term Opioid Analgesics (2019) </a:t>
            </a:r>
          </a:p>
        </p:txBody>
      </p:sp>
    </p:spTree>
    <p:extLst>
      <p:ext uri="{BB962C8B-B14F-4D97-AF65-F5344CB8AC3E}">
        <p14:creationId xmlns:p14="http://schemas.microsoft.com/office/powerpoint/2010/main" val="137883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07" y="244549"/>
            <a:ext cx="10277149" cy="650699"/>
          </a:xfrm>
        </p:spPr>
        <p:txBody>
          <a:bodyPr>
            <a:noAutofit/>
          </a:bodyPr>
          <a:lstStyle/>
          <a:p>
            <a:r>
              <a:rPr lang="en-US" sz="4400" dirty="0"/>
              <a:t>Study Variables</a:t>
            </a:r>
          </a:p>
        </p:txBody>
      </p:sp>
      <p:sp>
        <p:nvSpPr>
          <p:cNvPr id="3" name="TextBox 2"/>
          <p:cNvSpPr txBox="1"/>
          <p:nvPr/>
        </p:nvSpPr>
        <p:spPr>
          <a:xfrm>
            <a:off x="831375" y="1534916"/>
            <a:ext cx="1121380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Demographics (Gender, Age)</a:t>
            </a:r>
          </a:p>
          <a:p>
            <a:pPr marL="457200" indent="-457200">
              <a:buFont typeface="Arial" panose="020B0604020202020204" pitchFamily="34" charset="0"/>
              <a:buChar char="•"/>
            </a:pPr>
            <a:r>
              <a:rPr lang="en-US" sz="2800" dirty="0"/>
              <a:t>Pain Treatment History (Pain Dx, Duration of Opioid Use)</a:t>
            </a:r>
          </a:p>
          <a:p>
            <a:endParaRPr lang="en-US" sz="2800" dirty="0"/>
          </a:p>
          <a:p>
            <a:pPr marL="457200" indent="-457200">
              <a:buFont typeface="Arial" panose="020B0604020202020204" pitchFamily="34" charset="0"/>
              <a:buChar char="•"/>
            </a:pPr>
            <a:r>
              <a:rPr lang="en-US" sz="2800" dirty="0">
                <a:solidFill>
                  <a:srgbClr val="0070C0"/>
                </a:solidFill>
              </a:rPr>
              <a:t>Opioid Dose (MEDD)</a:t>
            </a:r>
          </a:p>
          <a:p>
            <a:pPr marL="457200" indent="-457200">
              <a:buFont typeface="Arial" panose="020B0604020202020204" pitchFamily="34" charset="0"/>
              <a:buChar char="•"/>
            </a:pPr>
            <a:r>
              <a:rPr lang="en-US" sz="2800" dirty="0">
                <a:solidFill>
                  <a:srgbClr val="0070C0"/>
                </a:solidFill>
              </a:rPr>
              <a:t>Average Pain Intensity (0-10)</a:t>
            </a:r>
          </a:p>
          <a:p>
            <a:pPr marL="457200" indent="-457200">
              <a:buFont typeface="Arial" panose="020B0604020202020204" pitchFamily="34" charset="0"/>
              <a:buChar char="•"/>
            </a:pPr>
            <a:r>
              <a:rPr lang="en-US" sz="2800" dirty="0">
                <a:solidFill>
                  <a:srgbClr val="0070C0"/>
                </a:solidFill>
              </a:rPr>
              <a:t>Pain Catastrophizing Scale </a:t>
            </a:r>
          </a:p>
          <a:p>
            <a:pPr marL="457200" indent="-457200">
              <a:buFont typeface="Arial" panose="020B0604020202020204" pitchFamily="34" charset="0"/>
              <a:buChar char="•"/>
            </a:pPr>
            <a:r>
              <a:rPr lang="en-US" sz="2800" dirty="0">
                <a:solidFill>
                  <a:srgbClr val="0070C0"/>
                </a:solidFill>
              </a:rPr>
              <a:t>PROMIS Measures </a:t>
            </a:r>
          </a:p>
          <a:p>
            <a:pPr marL="457200" indent="-457200">
              <a:buFont typeface="Arial" panose="020B0604020202020204" pitchFamily="34" charset="0"/>
              <a:buChar char="•"/>
            </a:pPr>
            <a:r>
              <a:rPr lang="en-US" sz="2800" dirty="0">
                <a:solidFill>
                  <a:srgbClr val="0070C0"/>
                </a:solidFill>
              </a:rPr>
              <a:t>Marijuana use  (Y/N)</a:t>
            </a:r>
          </a:p>
          <a:p>
            <a:endParaRPr lang="en-US" sz="2800" dirty="0"/>
          </a:p>
          <a:p>
            <a:endParaRPr lang="en-US" sz="2800" dirty="0"/>
          </a:p>
        </p:txBody>
      </p:sp>
      <p:sp>
        <p:nvSpPr>
          <p:cNvPr id="5" name="Right Arrow 4"/>
          <p:cNvSpPr/>
          <p:nvPr/>
        </p:nvSpPr>
        <p:spPr>
          <a:xfrm>
            <a:off x="7493503" y="3677970"/>
            <a:ext cx="1201271" cy="502022"/>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7493503" y="2941572"/>
            <a:ext cx="0" cy="2017213"/>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864293" y="3677970"/>
            <a:ext cx="3200400" cy="523220"/>
          </a:xfrm>
          <a:prstGeom prst="rect">
            <a:avLst/>
          </a:prstGeom>
          <a:noFill/>
        </p:spPr>
        <p:txBody>
          <a:bodyPr wrap="square" rtlCol="0">
            <a:spAutoFit/>
          </a:bodyPr>
          <a:lstStyle/>
          <a:p>
            <a:r>
              <a:rPr lang="en-US" sz="2800" dirty="0">
                <a:solidFill>
                  <a:srgbClr val="0070C0"/>
                </a:solidFill>
              </a:rPr>
              <a:t> 16 Weeks</a:t>
            </a:r>
          </a:p>
        </p:txBody>
      </p:sp>
    </p:spTree>
    <p:extLst>
      <p:ext uri="{BB962C8B-B14F-4D97-AF65-F5344CB8AC3E}">
        <p14:creationId xmlns:p14="http://schemas.microsoft.com/office/powerpoint/2010/main" val="3466676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579" y="457048"/>
            <a:ext cx="10277149" cy="650699"/>
          </a:xfrm>
        </p:spPr>
        <p:txBody>
          <a:bodyPr>
            <a:noAutofit/>
          </a:bodyPr>
          <a:lstStyle/>
          <a:p>
            <a:r>
              <a:rPr lang="en-US" sz="4400" b="1" dirty="0"/>
              <a:t>Sample Characteristics  (N=51)</a:t>
            </a:r>
          </a:p>
        </p:txBody>
      </p:sp>
      <p:sp>
        <p:nvSpPr>
          <p:cNvPr id="3" name="TextBox 2"/>
          <p:cNvSpPr txBox="1"/>
          <p:nvPr/>
        </p:nvSpPr>
        <p:spPr>
          <a:xfrm>
            <a:off x="979579" y="1472404"/>
            <a:ext cx="11707721" cy="5016758"/>
          </a:xfrm>
          <a:prstGeom prst="rect">
            <a:avLst/>
          </a:prstGeom>
          <a:noFill/>
        </p:spPr>
        <p:txBody>
          <a:bodyPr wrap="square" rtlCol="0">
            <a:spAutoFit/>
          </a:bodyPr>
          <a:lstStyle/>
          <a:p>
            <a:pPr marL="457200" indent="-457200">
              <a:buFont typeface="Arial" panose="020B0604020202020204" pitchFamily="34" charset="0"/>
              <a:buChar char="•"/>
            </a:pPr>
            <a:r>
              <a:rPr lang="en-US" sz="4000" dirty="0"/>
              <a:t>55% female</a:t>
            </a:r>
          </a:p>
          <a:p>
            <a:pPr marL="457200" indent="-457200">
              <a:buFont typeface="Arial" panose="020B0604020202020204" pitchFamily="34" charset="0"/>
              <a:buChar char="•"/>
            </a:pPr>
            <a:r>
              <a:rPr lang="en-US" sz="4000" dirty="0"/>
              <a:t>52 years of age  (range = 25 – 72)</a:t>
            </a:r>
          </a:p>
          <a:p>
            <a:pPr marL="457200" indent="-457200">
              <a:buFont typeface="Arial" panose="020B0604020202020204" pitchFamily="34" charset="0"/>
              <a:buChar char="•"/>
            </a:pPr>
            <a:r>
              <a:rPr lang="en-US" sz="4000" dirty="0"/>
              <a:t>6 years on opioids (range = 1 – 38)</a:t>
            </a:r>
          </a:p>
          <a:p>
            <a:pPr marL="457200" indent="-457200">
              <a:buFont typeface="Arial" panose="020B0604020202020204" pitchFamily="34" charset="0"/>
              <a:buChar char="•"/>
            </a:pPr>
            <a:r>
              <a:rPr lang="en-US" sz="4000" dirty="0"/>
              <a:t>Moderate pain intensity</a:t>
            </a:r>
          </a:p>
          <a:p>
            <a:pPr marL="457200" indent="-457200">
              <a:buFont typeface="Arial" panose="020B0604020202020204" pitchFamily="34" charset="0"/>
              <a:buChar char="•"/>
            </a:pPr>
            <a:r>
              <a:rPr lang="en-US" sz="4000" dirty="0"/>
              <a:t>Marijuana:  37% (18)</a:t>
            </a:r>
          </a:p>
          <a:p>
            <a:pPr marL="457200" indent="-457200">
              <a:buFont typeface="Arial" panose="020B0604020202020204" pitchFamily="34" charset="0"/>
              <a:buChar char="•"/>
            </a:pPr>
            <a:r>
              <a:rPr lang="en-US" sz="4000" dirty="0"/>
              <a:t>Opioid MEDD = 288 (60, 1005)</a:t>
            </a:r>
          </a:p>
          <a:p>
            <a:endParaRPr lang="en-US" sz="2800" dirty="0"/>
          </a:p>
          <a:p>
            <a:endParaRPr lang="en-US" sz="2800" dirty="0"/>
          </a:p>
          <a:p>
            <a:r>
              <a:rPr lang="en-US" sz="2400" b="1" dirty="0"/>
              <a:t>Darnall BD</a:t>
            </a:r>
            <a:r>
              <a:rPr lang="en-US" sz="2400" dirty="0"/>
              <a:t>, Ziadni MS, Mackey IG, Kao MC, Flood P  (FEB 2018; </a:t>
            </a:r>
            <a:r>
              <a:rPr lang="en-US" sz="2400" i="1" dirty="0"/>
              <a:t>JAMA Int Med)</a:t>
            </a:r>
          </a:p>
        </p:txBody>
      </p:sp>
    </p:spTree>
    <p:extLst>
      <p:ext uri="{BB962C8B-B14F-4D97-AF65-F5344CB8AC3E}">
        <p14:creationId xmlns:p14="http://schemas.microsoft.com/office/powerpoint/2010/main" val="11135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92.168.1.4\Data\Agreements\AAPM\aapm.pccs-o\2019 Webinar\2019WebinarEditorial\Graphics\US MAP newer PCSS colors.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54374" y="1114917"/>
            <a:ext cx="9820168" cy="5743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rPr>
              <a:t>2011 IOM Report:  </a:t>
            </a:r>
            <a:r>
              <a:rPr lang="en-US" i="1" dirty="0">
                <a:solidFill>
                  <a:schemeClr val="bg1"/>
                </a:solidFill>
              </a:rPr>
              <a:t>Relieving Pain in America</a:t>
            </a:r>
            <a:r>
              <a:rPr lang="en-US" dirty="0">
                <a:solidFill>
                  <a:schemeClr val="bg1"/>
                </a:solidFill>
              </a:rPr>
              <a:t> </a:t>
            </a:r>
            <a:endParaRPr lang="en-US" i="1" dirty="0">
              <a:solidFill>
                <a:schemeClr val="bg1"/>
              </a:solidFill>
            </a:endParaRPr>
          </a:p>
        </p:txBody>
      </p:sp>
      <p:sp>
        <p:nvSpPr>
          <p:cNvPr id="6" name="Rectangle 5"/>
          <p:cNvSpPr/>
          <p:nvPr/>
        </p:nvSpPr>
        <p:spPr>
          <a:xfrm>
            <a:off x="3218424" y="2310417"/>
            <a:ext cx="4439065" cy="2062103"/>
          </a:xfrm>
          <a:prstGeom prst="rect">
            <a:avLst/>
          </a:prstGeom>
          <a:solidFill>
            <a:srgbClr val="FFFFFF">
              <a:alpha val="83137"/>
            </a:srgbClr>
          </a:solidFill>
          <a:ln>
            <a:noFill/>
          </a:ln>
        </p:spPr>
        <p:txBody>
          <a:bodyPr wrap="square" anchor="ctr" anchorCtr="0">
            <a:spAutoFit/>
          </a:bodyPr>
          <a:lstStyle/>
          <a:p>
            <a:pPr marL="571500" indent="-571500">
              <a:buFont typeface="Arial" panose="020B0604020202020204" pitchFamily="34" charset="0"/>
              <a:buChar char="•"/>
            </a:pPr>
            <a:r>
              <a:rPr lang="en-US" sz="3200" dirty="0"/>
              <a:t>100 million adults</a:t>
            </a:r>
          </a:p>
          <a:p>
            <a:pPr marL="571500" indent="-571500">
              <a:buFont typeface="Arial" panose="020B0604020202020204" pitchFamily="34" charset="0"/>
              <a:buChar char="•"/>
            </a:pPr>
            <a:r>
              <a:rPr lang="en-US" sz="3200" dirty="0"/>
              <a:t>$635 billion annually</a:t>
            </a:r>
          </a:p>
          <a:p>
            <a:pPr marL="571500" indent="-571500">
              <a:buFont typeface="Arial" panose="020B0604020202020204" pitchFamily="34" charset="0"/>
              <a:buChar char="•"/>
            </a:pPr>
            <a:r>
              <a:rPr lang="en-US" sz="3200" dirty="0"/>
              <a:t>Erodes quality of life, </a:t>
            </a:r>
          </a:p>
          <a:p>
            <a:r>
              <a:rPr lang="en-US" sz="3200" dirty="0"/>
              <a:t>      confers suffering</a:t>
            </a:r>
          </a:p>
        </p:txBody>
      </p:sp>
      <p:sp>
        <p:nvSpPr>
          <p:cNvPr id="4" name="Rectangle 3"/>
          <p:cNvSpPr/>
          <p:nvPr/>
        </p:nvSpPr>
        <p:spPr>
          <a:xfrm>
            <a:off x="10633685" y="6249409"/>
            <a:ext cx="1558315" cy="608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095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76961" y="80666"/>
          <a:ext cx="7997927" cy="6212058"/>
        </p:xfrm>
        <a:graphic>
          <a:graphicData uri="http://schemas.openxmlformats.org/drawingml/2006/table">
            <a:tbl>
              <a:tblPr firstRow="1" firstCol="1" bandRow="1">
                <a:tableStyleId>{5C22544A-7EE6-4342-B048-85BDC9FD1C3A}</a:tableStyleId>
              </a:tblPr>
              <a:tblGrid>
                <a:gridCol w="2865119">
                  <a:extLst>
                    <a:ext uri="{9D8B030D-6E8A-4147-A177-3AD203B41FA5}">
                      <a16:colId xmlns:a16="http://schemas.microsoft.com/office/drawing/2014/main" val="1876521915"/>
                    </a:ext>
                  </a:extLst>
                </a:gridCol>
                <a:gridCol w="2221569">
                  <a:extLst>
                    <a:ext uri="{9D8B030D-6E8A-4147-A177-3AD203B41FA5}">
                      <a16:colId xmlns:a16="http://schemas.microsoft.com/office/drawing/2014/main" val="4082240643"/>
                    </a:ext>
                  </a:extLst>
                </a:gridCol>
                <a:gridCol w="1936666">
                  <a:extLst>
                    <a:ext uri="{9D8B030D-6E8A-4147-A177-3AD203B41FA5}">
                      <a16:colId xmlns:a16="http://schemas.microsoft.com/office/drawing/2014/main" val="3784907488"/>
                    </a:ext>
                  </a:extLst>
                </a:gridCol>
                <a:gridCol w="974573">
                  <a:extLst>
                    <a:ext uri="{9D8B030D-6E8A-4147-A177-3AD203B41FA5}">
                      <a16:colId xmlns:a16="http://schemas.microsoft.com/office/drawing/2014/main" val="2467501295"/>
                    </a:ext>
                  </a:extLst>
                </a:gridCol>
              </a:tblGrid>
              <a:tr h="558606">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Baseline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16 weeks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693806"/>
                  </a:ext>
                </a:extLst>
              </a:tr>
              <a:tr h="488488">
                <a:tc>
                  <a:txBody>
                    <a:bodyPr/>
                    <a:lstStyle/>
                    <a:p>
                      <a:pPr marL="0" marR="0" algn="ctr">
                        <a:spcBef>
                          <a:spcPts val="0"/>
                        </a:spcBef>
                        <a:spcAft>
                          <a:spcPts val="0"/>
                        </a:spcAft>
                      </a:pPr>
                      <a:r>
                        <a:rPr lang="en-US" sz="2000" dirty="0">
                          <a:effectLst/>
                        </a:rPr>
                        <a:t>Variable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000" dirty="0">
                          <a:effectLst/>
                        </a:rPr>
                        <a:t>Median (IQR)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 P-val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3010026"/>
                  </a:ext>
                </a:extLst>
              </a:tr>
              <a:tr h="497840">
                <a:tc>
                  <a:txBody>
                    <a:bodyPr/>
                    <a:lstStyle/>
                    <a:p>
                      <a:pPr marL="0" marR="0">
                        <a:spcBef>
                          <a:spcPts val="0"/>
                        </a:spcBef>
                        <a:spcAft>
                          <a:spcPts val="0"/>
                        </a:spcAft>
                      </a:pPr>
                      <a:r>
                        <a:rPr lang="en-US" sz="2000" dirty="0">
                          <a:effectLst/>
                        </a:rPr>
                        <a:t>Opioid Dose (MEDD)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288 (153, 587)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2000" dirty="0">
                          <a:effectLst/>
                        </a:rPr>
                        <a:t>150 (54, 248)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2000" dirty="0">
                          <a:effectLst/>
                        </a:rPr>
                        <a:t>0.002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036912782"/>
                  </a:ext>
                </a:extLst>
              </a:tr>
              <a:tr h="507130">
                <a:tc>
                  <a:txBody>
                    <a:bodyPr/>
                    <a:lstStyle/>
                    <a:p>
                      <a:pPr marL="0" marR="0">
                        <a:spcBef>
                          <a:spcPts val="0"/>
                        </a:spcBef>
                        <a:spcAft>
                          <a:spcPts val="0"/>
                        </a:spcAft>
                      </a:pPr>
                      <a:r>
                        <a:rPr lang="en-US" sz="2000" dirty="0">
                          <a:effectLst/>
                        </a:rPr>
                        <a:t>Pain Intensity (NRS)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5.0 (3.0, 7.0)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4.5 (3.0, 7.0)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0.29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944228"/>
                  </a:ext>
                </a:extLst>
              </a:tr>
              <a:tr h="524289">
                <a:tc>
                  <a:txBody>
                    <a:bodyPr/>
                    <a:lstStyle/>
                    <a:p>
                      <a:pPr marL="0" marR="0">
                        <a:spcBef>
                          <a:spcPts val="0"/>
                        </a:spcBef>
                        <a:spcAft>
                          <a:spcPts val="0"/>
                        </a:spcAft>
                      </a:pPr>
                      <a:r>
                        <a:rPr lang="en-US" sz="2000" dirty="0">
                          <a:effectLst/>
                        </a:rPr>
                        <a:t>PCS (catastrophizing)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22 (10, 30)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15 (7, 23)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0.04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427687"/>
                  </a:ext>
                </a:extLst>
              </a:tr>
              <a:tr h="524289">
                <a:tc>
                  <a:txBody>
                    <a:bodyPr/>
                    <a:lstStyle/>
                    <a:p>
                      <a:pPr marL="0" marR="0">
                        <a:spcBef>
                          <a:spcPts val="0"/>
                        </a:spcBef>
                        <a:spcAft>
                          <a:spcPts val="0"/>
                        </a:spcAft>
                      </a:pPr>
                      <a:r>
                        <a:rPr lang="en-US" sz="2000" dirty="0">
                          <a:effectLst/>
                        </a:rPr>
                        <a:t>Fatigue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61 (54, 65)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59 (51, 65)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0.64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1295041"/>
                  </a:ext>
                </a:extLst>
              </a:tr>
              <a:tr h="524289">
                <a:tc>
                  <a:txBody>
                    <a:bodyPr/>
                    <a:lstStyle/>
                    <a:p>
                      <a:pPr marL="0" marR="0">
                        <a:spcBef>
                          <a:spcPts val="0"/>
                        </a:spcBef>
                        <a:spcAft>
                          <a:spcPts val="0"/>
                        </a:spcAft>
                      </a:pPr>
                      <a:r>
                        <a:rPr lang="en-US" sz="2000" dirty="0">
                          <a:effectLst/>
                        </a:rPr>
                        <a:t>Anxiety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60 (53, 64)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54 (46, 62)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0.06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9468145"/>
                  </a:ext>
                </a:extLst>
              </a:tr>
              <a:tr h="507130">
                <a:tc>
                  <a:txBody>
                    <a:bodyPr/>
                    <a:lstStyle/>
                    <a:p>
                      <a:pPr marL="0" marR="0">
                        <a:spcBef>
                          <a:spcPts val="0"/>
                        </a:spcBef>
                        <a:spcAft>
                          <a:spcPts val="0"/>
                        </a:spcAft>
                      </a:pPr>
                      <a:r>
                        <a:rPr lang="en-US" sz="2000" dirty="0">
                          <a:effectLst/>
                        </a:rPr>
                        <a:t>Depression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56 (49, 64)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55 (48, 61)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0.31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4089785"/>
                  </a:ext>
                </a:extLst>
              </a:tr>
              <a:tr h="524289">
                <a:tc>
                  <a:txBody>
                    <a:bodyPr/>
                    <a:lstStyle/>
                    <a:p>
                      <a:pPr marL="0" marR="0">
                        <a:spcBef>
                          <a:spcPts val="0"/>
                        </a:spcBef>
                        <a:spcAft>
                          <a:spcPts val="0"/>
                        </a:spcAft>
                      </a:pPr>
                      <a:r>
                        <a:rPr lang="en-US" sz="2000" dirty="0">
                          <a:effectLst/>
                        </a:rPr>
                        <a:t>Sleep Disturbance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59 (54, 70)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56 (50, 64)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0227300"/>
                  </a:ext>
                </a:extLst>
              </a:tr>
              <a:tr h="507130">
                <a:tc>
                  <a:txBody>
                    <a:bodyPr/>
                    <a:lstStyle/>
                    <a:p>
                      <a:pPr marL="0" marR="0">
                        <a:spcBef>
                          <a:spcPts val="0"/>
                        </a:spcBef>
                        <a:spcAft>
                          <a:spcPts val="0"/>
                        </a:spcAft>
                      </a:pPr>
                      <a:r>
                        <a:rPr lang="en-US" sz="2000" dirty="0">
                          <a:effectLst/>
                        </a:rPr>
                        <a:t>Pain Interference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63 (58, 67)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63 (57, 67)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2796632"/>
                  </a:ext>
                </a:extLst>
              </a:tr>
              <a:tr h="524289">
                <a:tc>
                  <a:txBody>
                    <a:bodyPr/>
                    <a:lstStyle/>
                    <a:p>
                      <a:pPr marL="0" marR="0">
                        <a:spcBef>
                          <a:spcPts val="0"/>
                        </a:spcBef>
                        <a:spcAft>
                          <a:spcPts val="0"/>
                        </a:spcAft>
                      </a:pPr>
                      <a:r>
                        <a:rPr lang="en-US" sz="2000" dirty="0">
                          <a:effectLst/>
                        </a:rPr>
                        <a:t>Pain Behavior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60 (57, 63)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59 (56, 64)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0.47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1386185"/>
                  </a:ext>
                </a:extLst>
              </a:tr>
              <a:tr h="524289">
                <a:tc>
                  <a:txBody>
                    <a:bodyPr/>
                    <a:lstStyle/>
                    <a:p>
                      <a:pPr marL="0" marR="0">
                        <a:spcBef>
                          <a:spcPts val="0"/>
                        </a:spcBef>
                        <a:spcAft>
                          <a:spcPts val="0"/>
                        </a:spcAft>
                      </a:pPr>
                      <a:r>
                        <a:rPr lang="en-US" sz="2000" dirty="0">
                          <a:effectLst/>
                        </a:rPr>
                        <a:t>Physical Function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39 (34, 41)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39 (34, 43)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0.78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1594596"/>
                  </a:ext>
                </a:extLst>
              </a:tr>
            </a:tbl>
          </a:graphicData>
        </a:graphic>
      </p:graphicFrame>
      <p:sp>
        <p:nvSpPr>
          <p:cNvPr id="2" name="TextBox 1"/>
          <p:cNvSpPr txBox="1"/>
          <p:nvPr/>
        </p:nvSpPr>
        <p:spPr>
          <a:xfrm>
            <a:off x="9443225" y="706554"/>
            <a:ext cx="2870200" cy="338554"/>
          </a:xfrm>
          <a:prstGeom prst="rect">
            <a:avLst/>
          </a:prstGeom>
          <a:noFill/>
        </p:spPr>
        <p:txBody>
          <a:bodyPr wrap="square" rtlCol="0">
            <a:spAutoFit/>
          </a:bodyPr>
          <a:lstStyle/>
          <a:p>
            <a:r>
              <a:rPr lang="en-US" sz="1600" dirty="0"/>
              <a:t>Kruskal-Wallis rank sum test</a:t>
            </a:r>
          </a:p>
        </p:txBody>
      </p:sp>
    </p:spTree>
    <p:extLst>
      <p:ext uri="{BB962C8B-B14F-4D97-AF65-F5344CB8AC3E}">
        <p14:creationId xmlns:p14="http://schemas.microsoft.com/office/powerpoint/2010/main" val="332301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 y="5892800"/>
            <a:ext cx="13665200" cy="261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D8F95-3A93-428C-AE6B-36C5B335BF9D}"/>
              </a:ext>
            </a:extLst>
          </p:cNvPr>
          <p:cNvPicPr>
            <a:picLocks noChangeAspect="1"/>
          </p:cNvPicPr>
          <p:nvPr/>
        </p:nvPicPr>
        <p:blipFill rotWithShape="1">
          <a:blip r:embed="rId3"/>
          <a:srcRect r="52789" b="49910"/>
          <a:stretch/>
        </p:blipFill>
        <p:spPr>
          <a:xfrm>
            <a:off x="1319133" y="-1267681"/>
            <a:ext cx="8079699" cy="8125681"/>
          </a:xfrm>
          <a:prstGeom prst="rect">
            <a:avLst/>
          </a:prstGeom>
        </p:spPr>
      </p:pic>
    </p:spTree>
    <p:extLst>
      <p:ext uri="{BB962C8B-B14F-4D97-AF65-F5344CB8AC3E}">
        <p14:creationId xmlns:p14="http://schemas.microsoft.com/office/powerpoint/2010/main" val="1339903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 y="5892800"/>
            <a:ext cx="13665200" cy="261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9A32D1B-BF7F-4B23-9E0B-7A94AE05ACBC}"/>
              </a:ext>
            </a:extLst>
          </p:cNvPr>
          <p:cNvPicPr>
            <a:picLocks noChangeAspect="1"/>
          </p:cNvPicPr>
          <p:nvPr/>
        </p:nvPicPr>
        <p:blipFill rotWithShape="1">
          <a:blip r:embed="rId3"/>
          <a:srcRect r="52277" b="48829"/>
          <a:stretch/>
        </p:blipFill>
        <p:spPr>
          <a:xfrm>
            <a:off x="1751643" y="-1033242"/>
            <a:ext cx="7851649" cy="7980142"/>
          </a:xfrm>
          <a:prstGeom prst="rect">
            <a:avLst/>
          </a:prstGeom>
        </p:spPr>
      </p:pic>
    </p:spTree>
    <p:extLst>
      <p:ext uri="{BB962C8B-B14F-4D97-AF65-F5344CB8AC3E}">
        <p14:creationId xmlns:p14="http://schemas.microsoft.com/office/powerpoint/2010/main" val="61224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 y="5892800"/>
            <a:ext cx="13665200" cy="261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9A32D1B-BF7F-4B23-9E0B-7A94AE05ACBC}"/>
              </a:ext>
            </a:extLst>
          </p:cNvPr>
          <p:cNvPicPr>
            <a:picLocks noChangeAspect="1"/>
          </p:cNvPicPr>
          <p:nvPr/>
        </p:nvPicPr>
        <p:blipFill rotWithShape="1">
          <a:blip r:embed="rId3"/>
          <a:srcRect r="52277" b="48829"/>
          <a:stretch/>
        </p:blipFill>
        <p:spPr>
          <a:xfrm>
            <a:off x="1751643" y="-1033242"/>
            <a:ext cx="7851649" cy="7980142"/>
          </a:xfrm>
          <a:prstGeom prst="rect">
            <a:avLst/>
          </a:prstGeom>
        </p:spPr>
      </p:pic>
      <p:sp>
        <p:nvSpPr>
          <p:cNvPr id="4" name="Oval 3"/>
          <p:cNvSpPr/>
          <p:nvPr/>
        </p:nvSpPr>
        <p:spPr>
          <a:xfrm>
            <a:off x="7315200" y="2760616"/>
            <a:ext cx="3100251" cy="2717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89863" y="-164014"/>
            <a:ext cx="3100251" cy="2717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108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88" y="113199"/>
            <a:ext cx="11756571" cy="1325563"/>
          </a:xfrm>
        </p:spPr>
        <p:txBody>
          <a:bodyPr>
            <a:normAutofit/>
          </a:bodyPr>
          <a:lstStyle/>
          <a:p>
            <a:br>
              <a:rPr lang="en-US" dirty="0"/>
            </a:br>
            <a:endParaRPr lang="en-US" dirty="0"/>
          </a:p>
        </p:txBody>
      </p:sp>
      <p:sp>
        <p:nvSpPr>
          <p:cNvPr id="4" name="TextBox 3"/>
          <p:cNvSpPr txBox="1"/>
          <p:nvPr/>
        </p:nvSpPr>
        <p:spPr>
          <a:xfrm>
            <a:off x="164841" y="174763"/>
            <a:ext cx="11862318" cy="738664"/>
          </a:xfrm>
          <a:prstGeom prst="rect">
            <a:avLst/>
          </a:prstGeom>
          <a:noFill/>
        </p:spPr>
        <p:txBody>
          <a:bodyPr wrap="square" rtlCol="0">
            <a:spAutoFit/>
          </a:bodyPr>
          <a:lstStyle/>
          <a:p>
            <a:r>
              <a:rPr lang="en-US" sz="1200" dirty="0">
                <a:solidFill>
                  <a:srgbClr val="000000"/>
                </a:solidFill>
                <a:effectLst/>
                <a:latin typeface="Garamond" panose="02020404030301010803" pitchFamily="18" charset="0"/>
                <a:ea typeface="Times" panose="02020603050405020304" pitchFamily="18" charset="0"/>
                <a:cs typeface="Times New Roman" panose="02020603050405020304" pitchFamily="18" charset="0"/>
              </a:rPr>
              <a:t>Ziadni MS, Chen A, Krishnamurthy P,</a:t>
            </a:r>
            <a:r>
              <a:rPr lang="en-US" sz="1200" baseline="30000" dirty="0">
                <a:solidFill>
                  <a:srgbClr val="000000"/>
                </a:solidFill>
                <a:effectLst/>
                <a:latin typeface="Garamond" panose="02020404030301010803" pitchFamily="18" charset="0"/>
                <a:ea typeface="Times" panose="02020603050405020304" pitchFamily="18" charset="0"/>
                <a:cs typeface="Times New Roman" panose="02020603050405020304" pitchFamily="18" charset="0"/>
              </a:rPr>
              <a:t> </a:t>
            </a:r>
            <a:r>
              <a:rPr lang="en-US" sz="1200" dirty="0">
                <a:solidFill>
                  <a:srgbClr val="000000"/>
                </a:solidFill>
                <a:effectLst/>
                <a:latin typeface="Garamond" panose="02020404030301010803" pitchFamily="18" charset="0"/>
                <a:ea typeface="Times" panose="02020603050405020304" pitchFamily="18" charset="0"/>
                <a:cs typeface="Times New Roman" panose="02020603050405020304" pitchFamily="18" charset="0"/>
              </a:rPr>
              <a:t>Flood P, Stieg RL,</a:t>
            </a:r>
            <a:r>
              <a:rPr lang="en-US" sz="1200" baseline="30000" dirty="0">
                <a:solidFill>
                  <a:srgbClr val="000000"/>
                </a:solidFill>
                <a:effectLst/>
                <a:latin typeface="Garamond" panose="02020404030301010803" pitchFamily="18" charset="0"/>
                <a:ea typeface="Times" panose="02020603050405020304" pitchFamily="18" charset="0"/>
                <a:cs typeface="Times New Roman" panose="02020603050405020304" pitchFamily="18" charset="0"/>
              </a:rPr>
              <a:t> </a:t>
            </a:r>
            <a:r>
              <a:rPr lang="en-US" sz="1200" dirty="0">
                <a:solidFill>
                  <a:srgbClr val="000000"/>
                </a:solidFill>
                <a:effectLst/>
                <a:latin typeface="Garamond" panose="02020404030301010803" pitchFamily="18" charset="0"/>
                <a:ea typeface="Times" panose="02020603050405020304" pitchFamily="18" charset="0"/>
                <a:cs typeface="Times New Roman" panose="02020603050405020304" pitchFamily="18" charset="0"/>
              </a:rPr>
              <a:t>Darnall BD. Patient-Centered Prescription Opioid Tapering in Community Outpatients with Chronic Pain:  2- to 3-year follow-up in a subset of patients. </a:t>
            </a:r>
            <a:r>
              <a:rPr lang="en-US" sz="1200" i="1" dirty="0">
                <a:solidFill>
                  <a:srgbClr val="3B3030"/>
                </a:solidFill>
                <a:effectLst/>
                <a:latin typeface="Garamond" panose="02020404030301010803" pitchFamily="18" charset="0"/>
                <a:ea typeface="Times" panose="02020603050405020304" pitchFamily="18" charset="0"/>
                <a:cs typeface="Arial" panose="020B0604020202020204" pitchFamily="34" charset="0"/>
              </a:rPr>
              <a:t>PAIN Reports</a:t>
            </a:r>
            <a:r>
              <a:rPr lang="en-US" sz="1200" dirty="0">
                <a:solidFill>
                  <a:srgbClr val="3B3030"/>
                </a:solidFill>
                <a:effectLst/>
                <a:latin typeface="Garamond" panose="02020404030301010803" pitchFamily="18" charset="0"/>
                <a:ea typeface="Times" panose="02020603050405020304" pitchFamily="18" charset="0"/>
                <a:cs typeface="Arial" panose="020B0604020202020204" pitchFamily="34" charset="0"/>
              </a:rPr>
              <a:t>®: </a:t>
            </a:r>
            <a:r>
              <a:rPr lang="en-US" sz="1200" u="sng" dirty="0">
                <a:solidFill>
                  <a:srgbClr val="2D5A89"/>
                </a:solidFill>
                <a:effectLst/>
                <a:latin typeface="Garamond" panose="02020404030301010803" pitchFamily="18" charset="0"/>
                <a:ea typeface="Times" panose="02020603050405020304" pitchFamily="18" charset="0"/>
                <a:cs typeface="Arial" panose="020B0604020202020204" pitchFamily="34" charset="0"/>
                <a:hlinkClick r:id="rId3"/>
              </a:rPr>
              <a:t>September/October 2020 - Volume 5 - Issue 5 - p e851</a:t>
            </a:r>
            <a:endParaRPr lang="en-US" sz="1200" dirty="0">
              <a:solidFill>
                <a:srgbClr val="3B3030"/>
              </a:solidFill>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pic>
        <p:nvPicPr>
          <p:cNvPr id="3" name="Picture 2" descr="image.png"/>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28895" y="684778"/>
            <a:ext cx="8889808" cy="6173222"/>
          </a:xfrm>
          <a:prstGeom prst="rect">
            <a:avLst/>
          </a:prstGeom>
          <a:noFill/>
          <a:ln>
            <a:noFill/>
          </a:ln>
        </p:spPr>
      </p:pic>
      <p:sp>
        <p:nvSpPr>
          <p:cNvPr id="6" name="Oval 5"/>
          <p:cNvSpPr/>
          <p:nvPr/>
        </p:nvSpPr>
        <p:spPr>
          <a:xfrm>
            <a:off x="4730802" y="1124391"/>
            <a:ext cx="3516553" cy="26042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90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4416" y="2969043"/>
            <a:ext cx="10267951" cy="5012056"/>
          </a:xfrm>
        </p:spPr>
        <p:txBody>
          <a:bodyPr>
            <a:normAutofit/>
          </a:bodyPr>
          <a:lstStyle/>
          <a:p>
            <a:pPr marL="0" indent="0">
              <a:buNone/>
            </a:pPr>
            <a:r>
              <a:rPr lang="en-US" dirty="0"/>
              <a:t>Darnall BD (PI)</a:t>
            </a:r>
          </a:p>
        </p:txBody>
      </p:sp>
      <p:sp>
        <p:nvSpPr>
          <p:cNvPr id="2" name="Title 1"/>
          <p:cNvSpPr>
            <a:spLocks noGrp="1"/>
          </p:cNvSpPr>
          <p:nvPr>
            <p:ph type="title"/>
          </p:nvPr>
        </p:nvSpPr>
        <p:spPr>
          <a:xfrm>
            <a:off x="341789" y="1850005"/>
            <a:ext cx="11615043" cy="650699"/>
          </a:xfrm>
        </p:spPr>
        <p:txBody>
          <a:bodyPr>
            <a:noAutofit/>
          </a:bodyPr>
          <a:lstStyle/>
          <a:p>
            <a:r>
              <a:rPr lang="en-US" sz="4000" b="1" dirty="0">
                <a:solidFill>
                  <a:srgbClr val="0070C0"/>
                </a:solidFill>
              </a:rPr>
              <a:t>Comparative Effectiveness of Pain Cognitive Behavioral Therapy and Chronic Pain Self-Management Within the Context of Voluntary Opioid Reduction</a:t>
            </a:r>
          </a:p>
        </p:txBody>
      </p:sp>
      <p:sp>
        <p:nvSpPr>
          <p:cNvPr id="4" name="TextBox 3">
            <a:extLst>
              <a:ext uri="{FF2B5EF4-FFF2-40B4-BE49-F238E27FC236}">
                <a16:creationId xmlns:a16="http://schemas.microsoft.com/office/drawing/2014/main" id="{7059FBA9-6CAE-475A-A0D1-E22BABEC547A}"/>
              </a:ext>
            </a:extLst>
          </p:cNvPr>
          <p:cNvSpPr txBox="1"/>
          <p:nvPr/>
        </p:nvSpPr>
        <p:spPr>
          <a:xfrm>
            <a:off x="230245" y="6091614"/>
            <a:ext cx="12255591" cy="646331"/>
          </a:xfrm>
          <a:prstGeom prst="rect">
            <a:avLst/>
          </a:prstGeom>
          <a:noFill/>
        </p:spPr>
        <p:txBody>
          <a:bodyPr wrap="square" rtlCol="0">
            <a:spAutoFit/>
          </a:bodyPr>
          <a:lstStyle/>
          <a:p>
            <a:r>
              <a:rPr lang="en-US" sz="3600" dirty="0">
                <a:solidFill>
                  <a:srgbClr val="C00000"/>
                </a:solidFill>
              </a:rPr>
              <a:t>Funded by the Patient-Centered Outcomes Research Institute®</a:t>
            </a:r>
          </a:p>
        </p:txBody>
      </p:sp>
      <p:pic>
        <p:nvPicPr>
          <p:cNvPr id="6" name="Content Placeholder 3" descr="C:\Users\dustin\AppData\Local\Microsoft\Windows\INetCache\Content.Word\empower png (1).png">
            <a:extLst>
              <a:ext uri="{FF2B5EF4-FFF2-40B4-BE49-F238E27FC236}">
                <a16:creationId xmlns:a16="http://schemas.microsoft.com/office/drawing/2014/main" id="{873B4F10-15A8-4E2A-B7C2-93B4B896E6EA}"/>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967" y="2649120"/>
            <a:ext cx="3617553" cy="2415103"/>
          </a:xfrm>
          <a:prstGeom prst="rect">
            <a:avLst/>
          </a:prstGeom>
          <a:noFill/>
          <a:ln>
            <a:noFill/>
          </a:ln>
        </p:spPr>
      </p:pic>
      <p:sp>
        <p:nvSpPr>
          <p:cNvPr id="5" name="TextBox 4"/>
          <p:cNvSpPr txBox="1"/>
          <p:nvPr/>
        </p:nvSpPr>
        <p:spPr>
          <a:xfrm>
            <a:off x="394416" y="4771836"/>
            <a:ext cx="5546156" cy="584775"/>
          </a:xfrm>
          <a:prstGeom prst="rect">
            <a:avLst/>
          </a:prstGeom>
          <a:noFill/>
        </p:spPr>
        <p:txBody>
          <a:bodyPr wrap="square" rtlCol="0">
            <a:spAutoFit/>
          </a:bodyPr>
          <a:lstStyle/>
          <a:p>
            <a:r>
              <a:rPr lang="en-US" sz="3200" b="1" dirty="0"/>
              <a:t>https://empower.stanford.edu/</a:t>
            </a:r>
          </a:p>
        </p:txBody>
      </p:sp>
    </p:spTree>
    <p:extLst>
      <p:ext uri="{BB962C8B-B14F-4D97-AF65-F5344CB8AC3E}">
        <p14:creationId xmlns:p14="http://schemas.microsoft.com/office/powerpoint/2010/main" val="2944357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70783" y="146831"/>
            <a:ext cx="11523905" cy="5012056"/>
          </a:xfrm>
        </p:spPr>
        <p:txBody>
          <a:bodyPr>
            <a:normAutofit/>
          </a:bodyPr>
          <a:lstStyle/>
          <a:p>
            <a:pPr marL="0" indent="0">
              <a:buNone/>
            </a:pPr>
            <a:r>
              <a:rPr lang="en-US" sz="4000" dirty="0">
                <a:solidFill>
                  <a:srgbClr val="0070C0"/>
                </a:solidFill>
              </a:rPr>
              <a:t>1865 patients taking long-term opioids for chronic pain</a:t>
            </a:r>
          </a:p>
          <a:p>
            <a:pPr marL="0" indent="0">
              <a:buNone/>
            </a:pPr>
            <a:endParaRPr lang="en-US" sz="2400" dirty="0"/>
          </a:p>
          <a:p>
            <a:pPr marL="285750" indent="-285750">
              <a:buFont typeface="Arial" panose="020B0604020202020204" pitchFamily="34" charset="0"/>
              <a:buChar char="•"/>
            </a:pPr>
            <a:r>
              <a:rPr lang="en-US" sz="3600" dirty="0"/>
              <a:t>Stanford Pain Management Center (CA)</a:t>
            </a:r>
          </a:p>
          <a:p>
            <a:pPr marL="285750" indent="-285750">
              <a:buFont typeface="Arial" panose="020B0604020202020204" pitchFamily="34" charset="0"/>
              <a:buChar char="•"/>
            </a:pPr>
            <a:r>
              <a:rPr lang="en-US" sz="3600" dirty="0"/>
              <a:t>Stanford Primary Care (CA)</a:t>
            </a:r>
          </a:p>
          <a:p>
            <a:pPr marL="285750" indent="-285750">
              <a:buFont typeface="Arial" panose="020B0604020202020204" pitchFamily="34" charset="0"/>
              <a:buChar char="•"/>
            </a:pPr>
            <a:r>
              <a:rPr lang="en-US" sz="3600" dirty="0"/>
              <a:t>Kaiser Permanente (Oakland, CA)</a:t>
            </a:r>
          </a:p>
          <a:p>
            <a:pPr marL="285750" indent="-285750">
              <a:buFont typeface="Arial" panose="020B0604020202020204" pitchFamily="34" charset="0"/>
              <a:buChar char="•"/>
            </a:pPr>
            <a:r>
              <a:rPr lang="en-US" sz="3600" dirty="0"/>
              <a:t>Intermountain Health (Utah)</a:t>
            </a:r>
          </a:p>
          <a:p>
            <a:pPr marL="285750" indent="-285750">
              <a:buFont typeface="Arial" panose="020B0604020202020204" pitchFamily="34" charset="0"/>
              <a:buChar char="•"/>
            </a:pPr>
            <a:r>
              <a:rPr lang="en-US" sz="3600" dirty="0"/>
              <a:t>Veterans Affairs (Phoenix, AZ)</a:t>
            </a:r>
          </a:p>
          <a:p>
            <a:pPr marL="285750" indent="-285750">
              <a:buFont typeface="Arial" panose="020B0604020202020204" pitchFamily="34" charset="0"/>
              <a:buChar char="•"/>
            </a:pPr>
            <a:r>
              <a:rPr lang="en-US" sz="3600" dirty="0" err="1"/>
              <a:t>MedNOW</a:t>
            </a:r>
            <a:r>
              <a:rPr lang="en-US" sz="3600" dirty="0"/>
              <a:t> Primary Care (Aurora, CO)</a:t>
            </a:r>
          </a:p>
        </p:txBody>
      </p:sp>
      <p:pic>
        <p:nvPicPr>
          <p:cNvPr id="5" name="Picture 4"/>
          <p:cNvPicPr>
            <a:picLocks noChangeAspect="1"/>
          </p:cNvPicPr>
          <p:nvPr/>
        </p:nvPicPr>
        <p:blipFill>
          <a:blip r:embed="rId3"/>
          <a:stretch>
            <a:fillRect/>
          </a:stretch>
        </p:blipFill>
        <p:spPr>
          <a:xfrm>
            <a:off x="628308" y="5448135"/>
            <a:ext cx="4756451" cy="825223"/>
          </a:xfrm>
          <a:prstGeom prst="rect">
            <a:avLst/>
          </a:prstGeom>
        </p:spPr>
      </p:pic>
      <p:pic>
        <p:nvPicPr>
          <p:cNvPr id="4" name="Content Placeholder 3" descr="C:\Users\dustin\AppData\Local\Microsoft\Windows\INetCache\Content.Word\empower png (1).png">
            <a:extLst>
              <a:ext uri="{FF2B5EF4-FFF2-40B4-BE49-F238E27FC236}">
                <a16:creationId xmlns:a16="http://schemas.microsoft.com/office/drawing/2014/main" id="{CECB95FB-B5DD-4248-8EF0-46545AC79003}"/>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509" y="3643460"/>
            <a:ext cx="3800567" cy="2384981"/>
          </a:xfrm>
          <a:prstGeom prst="rect">
            <a:avLst/>
          </a:prstGeom>
          <a:noFill/>
          <a:ln>
            <a:noFill/>
          </a:ln>
        </p:spPr>
      </p:pic>
    </p:spTree>
    <p:extLst>
      <p:ext uri="{BB962C8B-B14F-4D97-AF65-F5344CB8AC3E}">
        <p14:creationId xmlns:p14="http://schemas.microsoft.com/office/powerpoint/2010/main" val="3591899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143" y="309831"/>
            <a:ext cx="10277149" cy="650699"/>
          </a:xfrm>
        </p:spPr>
        <p:txBody>
          <a:bodyPr>
            <a:normAutofit/>
          </a:bodyPr>
          <a:lstStyle/>
          <a:p>
            <a:r>
              <a:rPr lang="en-US" sz="3600" dirty="0">
                <a:solidFill>
                  <a:srgbClr val="C00000"/>
                </a:solidFill>
              </a:rPr>
              <a:t>Eligibility</a:t>
            </a:r>
          </a:p>
        </p:txBody>
      </p:sp>
      <p:sp>
        <p:nvSpPr>
          <p:cNvPr id="3" name="Content Placeholder 2"/>
          <p:cNvSpPr>
            <a:spLocks noGrp="1"/>
          </p:cNvSpPr>
          <p:nvPr>
            <p:ph sz="quarter" idx="10"/>
          </p:nvPr>
        </p:nvSpPr>
        <p:spPr>
          <a:xfrm>
            <a:off x="814007" y="727129"/>
            <a:ext cx="10267951" cy="5012056"/>
          </a:xfrm>
        </p:spPr>
        <p:txBody>
          <a:bodyPr/>
          <a:lstStyle/>
          <a:p>
            <a:endParaRPr lang="en-US" dirty="0"/>
          </a:p>
          <a:p>
            <a:r>
              <a:rPr lang="en-US" u="sng" dirty="0"/>
              <a:t>&gt;</a:t>
            </a:r>
            <a:r>
              <a:rPr lang="en-US" dirty="0"/>
              <a:t> 10 MEDD daily for 3 months</a:t>
            </a:r>
          </a:p>
          <a:p>
            <a:r>
              <a:rPr lang="en-US" dirty="0"/>
              <a:t>Pain for 6 months</a:t>
            </a:r>
          </a:p>
          <a:p>
            <a:pPr marL="0" indent="0">
              <a:buNone/>
            </a:pPr>
            <a:endParaRPr lang="en-US" dirty="0"/>
          </a:p>
          <a:p>
            <a:pPr marL="0" indent="0">
              <a:buNone/>
            </a:pPr>
            <a:r>
              <a:rPr lang="en-US" dirty="0">
                <a:solidFill>
                  <a:srgbClr val="C00000"/>
                </a:solidFill>
              </a:rPr>
              <a:t>Exclusions:</a:t>
            </a:r>
          </a:p>
          <a:p>
            <a:r>
              <a:rPr lang="en-US" dirty="0"/>
              <a:t>Active suicidality</a:t>
            </a:r>
          </a:p>
          <a:p>
            <a:r>
              <a:rPr lang="en-US" dirty="0"/>
              <a:t>Unable to participate in behavioral groups</a:t>
            </a:r>
          </a:p>
          <a:p>
            <a:r>
              <a:rPr lang="en-US" b="1" dirty="0">
                <a:solidFill>
                  <a:srgbClr val="0070C0"/>
                </a:solidFill>
              </a:rPr>
              <a:t>Moderate to severe Opioid Use Disorder </a:t>
            </a:r>
          </a:p>
          <a:p>
            <a:pPr marL="0" indent="0">
              <a:buNone/>
            </a:pPr>
            <a:r>
              <a:rPr lang="en-US" dirty="0"/>
              <a:t>	Screening:  3 items from the TAPS + DSM-V OUD</a:t>
            </a:r>
          </a:p>
          <a:p>
            <a:pPr marL="0" indent="0">
              <a:buNone/>
            </a:pPr>
            <a:endParaRPr lang="en-US" dirty="0"/>
          </a:p>
        </p:txBody>
      </p:sp>
    </p:spTree>
    <p:extLst>
      <p:ext uri="{BB962C8B-B14F-4D97-AF65-F5344CB8AC3E}">
        <p14:creationId xmlns:p14="http://schemas.microsoft.com/office/powerpoint/2010/main" val="1172877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agoramedia.com/everydayhealth/gcms/improving-your-doctor-patient-relationship-722x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2" y="0"/>
            <a:ext cx="12144938"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84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752" y="2929812"/>
            <a:ext cx="11191085" cy="1600438"/>
          </a:xfrm>
          <a:prstGeom prst="rect">
            <a:avLst/>
          </a:prstGeom>
          <a:noFill/>
        </p:spPr>
        <p:txBody>
          <a:bodyPr wrap="square" rtlCol="0">
            <a:spAutoFit/>
          </a:bodyPr>
          <a:lstStyle/>
          <a:p>
            <a:r>
              <a:rPr lang="en-US" sz="4000" dirty="0">
                <a:solidFill>
                  <a:srgbClr val="0070C0"/>
                </a:solidFill>
              </a:rPr>
              <a:t>We must create a caring and safe system that makes patients want to join and remain in EMPOWER</a:t>
            </a:r>
          </a:p>
          <a:p>
            <a:endParaRPr lang="en-US" dirty="0"/>
          </a:p>
        </p:txBody>
      </p:sp>
      <p:pic>
        <p:nvPicPr>
          <p:cNvPr id="5" name="Content Placeholder 3" descr="C:\Users\dustin\AppData\Local\Microsoft\Windows\INetCache\Content.Word\empower png (1).png">
            <a:extLst>
              <a:ext uri="{FF2B5EF4-FFF2-40B4-BE49-F238E27FC236}">
                <a16:creationId xmlns:a16="http://schemas.microsoft.com/office/drawing/2014/main" id="{CECB95FB-B5DD-4248-8EF0-46545AC79003}"/>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618" y="495366"/>
            <a:ext cx="2356574" cy="1583053"/>
          </a:xfrm>
          <a:prstGeom prst="rect">
            <a:avLst/>
          </a:prstGeom>
          <a:noFill/>
          <a:ln>
            <a:noFill/>
          </a:ln>
        </p:spPr>
      </p:pic>
    </p:spTree>
    <p:extLst>
      <p:ext uri="{BB962C8B-B14F-4D97-AF65-F5344CB8AC3E}">
        <p14:creationId xmlns:p14="http://schemas.microsoft.com/office/powerpoint/2010/main" val="298118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07" y="362497"/>
            <a:ext cx="10277149" cy="650699"/>
          </a:xfrm>
        </p:spPr>
        <p:txBody>
          <a:bodyPr>
            <a:noAutofit/>
          </a:bodyPr>
          <a:lstStyle/>
          <a:p>
            <a:r>
              <a:rPr lang="en-US" sz="4800" b="1" dirty="0">
                <a:solidFill>
                  <a:srgbClr val="0070C0"/>
                </a:solidFill>
              </a:rPr>
              <a:t>Pain is Complex</a:t>
            </a:r>
          </a:p>
        </p:txBody>
      </p:sp>
      <p:sp>
        <p:nvSpPr>
          <p:cNvPr id="3" name="Content Placeholder 2"/>
          <p:cNvSpPr>
            <a:spLocks noGrp="1"/>
          </p:cNvSpPr>
          <p:nvPr>
            <p:ph sz="quarter" idx="10"/>
          </p:nvPr>
        </p:nvSpPr>
        <p:spPr>
          <a:xfrm>
            <a:off x="1751313" y="1375692"/>
            <a:ext cx="10267951" cy="5012056"/>
          </a:xfrm>
        </p:spPr>
        <p:txBody>
          <a:bodyPr>
            <a:normAutofit/>
          </a:bodyPr>
          <a:lstStyle/>
          <a:p>
            <a:r>
              <a:rPr lang="en-US" sz="2800" dirty="0">
                <a:latin typeface="Arial"/>
                <a:cs typeface="Arial"/>
              </a:rPr>
              <a:t>Context</a:t>
            </a:r>
          </a:p>
          <a:p>
            <a:r>
              <a:rPr lang="en-US" sz="2800" dirty="0">
                <a:latin typeface="Arial"/>
                <a:cs typeface="Arial"/>
              </a:rPr>
              <a:t>Meaning</a:t>
            </a:r>
          </a:p>
          <a:p>
            <a:r>
              <a:rPr lang="en-US" sz="2800" dirty="0">
                <a:latin typeface="Arial"/>
                <a:cs typeface="Arial"/>
              </a:rPr>
              <a:t>Cognition</a:t>
            </a:r>
          </a:p>
          <a:p>
            <a:r>
              <a:rPr lang="en-US" sz="2800" dirty="0">
                <a:latin typeface="Arial"/>
                <a:cs typeface="Arial"/>
              </a:rPr>
              <a:t>Emotion</a:t>
            </a:r>
          </a:p>
          <a:p>
            <a:r>
              <a:rPr lang="en-US" sz="2800" dirty="0">
                <a:latin typeface="Arial"/>
                <a:cs typeface="Arial"/>
              </a:rPr>
              <a:t>Affect</a:t>
            </a:r>
          </a:p>
          <a:p>
            <a:r>
              <a:rPr lang="en-US" sz="2800" dirty="0">
                <a:latin typeface="Arial"/>
                <a:cs typeface="Arial"/>
              </a:rPr>
              <a:t>Mood</a:t>
            </a:r>
          </a:p>
          <a:p>
            <a:r>
              <a:rPr lang="en-US" sz="2800" dirty="0">
                <a:latin typeface="Arial"/>
                <a:cs typeface="Arial"/>
              </a:rPr>
              <a:t>Attention</a:t>
            </a:r>
          </a:p>
          <a:p>
            <a:r>
              <a:rPr lang="en-US" sz="2800" dirty="0">
                <a:latin typeface="Arial"/>
                <a:cs typeface="Arial"/>
              </a:rPr>
              <a:t>Social factors</a:t>
            </a:r>
          </a:p>
        </p:txBody>
      </p:sp>
      <p:pic>
        <p:nvPicPr>
          <p:cNvPr id="4" name="Picture 3"/>
          <p:cNvPicPr>
            <a:picLocks noChangeAspect="1"/>
          </p:cNvPicPr>
          <p:nvPr/>
        </p:nvPicPr>
        <p:blipFill>
          <a:blip r:embed="rId3"/>
          <a:stretch>
            <a:fillRect/>
          </a:stretch>
        </p:blipFill>
        <p:spPr>
          <a:xfrm>
            <a:off x="5989982" y="0"/>
            <a:ext cx="3911048" cy="6336888"/>
          </a:xfrm>
          <a:prstGeom prst="rect">
            <a:avLst/>
          </a:prstGeom>
        </p:spPr>
      </p:pic>
      <p:sp>
        <p:nvSpPr>
          <p:cNvPr id="5" name="TextBox 4"/>
          <p:cNvSpPr txBox="1"/>
          <p:nvPr/>
        </p:nvSpPr>
        <p:spPr>
          <a:xfrm>
            <a:off x="711124" y="5926083"/>
            <a:ext cx="5062331" cy="461665"/>
          </a:xfrm>
          <a:prstGeom prst="rect">
            <a:avLst/>
          </a:prstGeom>
          <a:noFill/>
        </p:spPr>
        <p:txBody>
          <a:bodyPr wrap="square" rtlCol="0">
            <a:spAutoFit/>
          </a:bodyPr>
          <a:lstStyle/>
          <a:p>
            <a:pPr defTabSz="914400"/>
            <a:r>
              <a:rPr lang="en-US" sz="1200" dirty="0" err="1">
                <a:solidFill>
                  <a:prstClr val="black"/>
                </a:solidFill>
                <a:latin typeface="Arial"/>
                <a:cs typeface="Arial"/>
              </a:rPr>
              <a:t>Villemure</a:t>
            </a:r>
            <a:r>
              <a:rPr lang="en-US" sz="1200" dirty="0">
                <a:solidFill>
                  <a:prstClr val="black"/>
                </a:solidFill>
                <a:latin typeface="Arial"/>
                <a:cs typeface="Arial"/>
              </a:rPr>
              <a:t> C &amp; Bushnell MC.  Cognitive modulation of pain: how do attention and emotion influence pain processing? </a:t>
            </a:r>
            <a:r>
              <a:rPr lang="en-US" sz="1200" i="1" dirty="0">
                <a:solidFill>
                  <a:prstClr val="black"/>
                </a:solidFill>
                <a:latin typeface="Arial"/>
                <a:cs typeface="Arial"/>
              </a:rPr>
              <a:t>Pain </a:t>
            </a:r>
            <a:r>
              <a:rPr lang="en-US" sz="1200" dirty="0">
                <a:solidFill>
                  <a:prstClr val="black"/>
                </a:solidFill>
                <a:latin typeface="Arial"/>
                <a:cs typeface="Arial"/>
              </a:rPr>
              <a:t>(2002).</a:t>
            </a:r>
          </a:p>
        </p:txBody>
      </p:sp>
    </p:spTree>
    <p:extLst>
      <p:ext uri="{BB962C8B-B14F-4D97-AF65-F5344CB8AC3E}">
        <p14:creationId xmlns:p14="http://schemas.microsoft.com/office/powerpoint/2010/main" val="127350589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92.168.1.4\Data\Agreements\AAPM\aapm.pccs-o\2019 Webinar\2019WebinarEditorial\Graphics\Nurse with clipboard pink.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72323"/>
            <a:ext cx="12192000" cy="69303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noChangeAspect="1"/>
          </p:cNvGrpSpPr>
          <p:nvPr/>
        </p:nvGrpSpPr>
        <p:grpSpPr>
          <a:xfrm>
            <a:off x="6032855" y="1091174"/>
            <a:ext cx="3537283" cy="3224092"/>
            <a:chOff x="4395558" y="944764"/>
            <a:chExt cx="2792593" cy="2545336"/>
          </a:xfrm>
        </p:grpSpPr>
        <p:grpSp>
          <p:nvGrpSpPr>
            <p:cNvPr id="4" name="Group 3"/>
            <p:cNvGrpSpPr>
              <a:grpSpLocks noChangeAspect="1"/>
            </p:cNvGrpSpPr>
            <p:nvPr/>
          </p:nvGrpSpPr>
          <p:grpSpPr>
            <a:xfrm>
              <a:off x="4395558" y="944764"/>
              <a:ext cx="2792593" cy="2545336"/>
              <a:chOff x="4380677" y="1049272"/>
              <a:chExt cx="2685187" cy="2447444"/>
            </a:xfrm>
          </p:grpSpPr>
          <p:sp>
            <p:nvSpPr>
              <p:cNvPr id="5" name="Freeform 4"/>
              <p:cNvSpPr/>
              <p:nvPr/>
            </p:nvSpPr>
            <p:spPr>
              <a:xfrm>
                <a:off x="4883384" y="1049272"/>
                <a:ext cx="1619637" cy="1619639"/>
              </a:xfrm>
              <a:custGeom>
                <a:avLst/>
                <a:gdLst>
                  <a:gd name="connsiteX0" fmla="*/ 0 w 1634725"/>
                  <a:gd name="connsiteY0" fmla="*/ 817363 h 1634725"/>
                  <a:gd name="connsiteX1" fmla="*/ 817363 w 1634725"/>
                  <a:gd name="connsiteY1" fmla="*/ 0 h 1634725"/>
                  <a:gd name="connsiteX2" fmla="*/ 1634726 w 1634725"/>
                  <a:gd name="connsiteY2" fmla="*/ 817363 h 1634725"/>
                  <a:gd name="connsiteX3" fmla="*/ 817363 w 1634725"/>
                  <a:gd name="connsiteY3" fmla="*/ 1634726 h 1634725"/>
                  <a:gd name="connsiteX4" fmla="*/ 0 w 1634725"/>
                  <a:gd name="connsiteY4" fmla="*/ 817363 h 163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25" h="1634725">
                    <a:moveTo>
                      <a:pt x="0" y="817363"/>
                    </a:moveTo>
                    <a:cubicBezTo>
                      <a:pt x="0" y="365946"/>
                      <a:pt x="365946" y="0"/>
                      <a:pt x="817363" y="0"/>
                    </a:cubicBezTo>
                    <a:cubicBezTo>
                      <a:pt x="1268780" y="0"/>
                      <a:pt x="1634726" y="365946"/>
                      <a:pt x="1634726" y="817363"/>
                    </a:cubicBezTo>
                    <a:cubicBezTo>
                      <a:pt x="1634726" y="1268780"/>
                      <a:pt x="1268780" y="1634726"/>
                      <a:pt x="817363" y="1634726"/>
                    </a:cubicBezTo>
                    <a:cubicBezTo>
                      <a:pt x="365946" y="1634726"/>
                      <a:pt x="0" y="1268780"/>
                      <a:pt x="0" y="817363"/>
                    </a:cubicBezTo>
                    <a:close/>
                  </a:path>
                </a:pathLst>
              </a:custGeom>
              <a:solidFill>
                <a:srgbClr val="6188C1">
                  <a:alpha val="6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0617" tIns="381436" rIns="290619" bIns="817363" numCol="1" spcCol="1270" anchor="ctr" anchorCtr="0">
                <a:noAutofit/>
              </a:bodyPr>
              <a:lstStyle/>
              <a:p>
                <a:pPr algn="ctr" defTabSz="770447">
                  <a:lnSpc>
                    <a:spcPct val="90000"/>
                  </a:lnSpc>
                  <a:spcBef>
                    <a:spcPct val="0"/>
                  </a:spcBef>
                  <a:spcAft>
                    <a:spcPct val="35000"/>
                  </a:spcAft>
                </a:pPr>
                <a:endParaRPr lang="en-US" sz="1933" b="1" spc="-13" dirty="0"/>
              </a:p>
            </p:txBody>
          </p:sp>
          <p:sp>
            <p:nvSpPr>
              <p:cNvPr id="6" name="Freeform 5"/>
              <p:cNvSpPr/>
              <p:nvPr/>
            </p:nvSpPr>
            <p:spPr>
              <a:xfrm>
                <a:off x="5431139" y="1861991"/>
                <a:ext cx="1634725" cy="1634725"/>
              </a:xfrm>
              <a:custGeom>
                <a:avLst/>
                <a:gdLst>
                  <a:gd name="connsiteX0" fmla="*/ 0 w 1634725"/>
                  <a:gd name="connsiteY0" fmla="*/ 817363 h 1634725"/>
                  <a:gd name="connsiteX1" fmla="*/ 817363 w 1634725"/>
                  <a:gd name="connsiteY1" fmla="*/ 0 h 1634725"/>
                  <a:gd name="connsiteX2" fmla="*/ 1634726 w 1634725"/>
                  <a:gd name="connsiteY2" fmla="*/ 817363 h 1634725"/>
                  <a:gd name="connsiteX3" fmla="*/ 817363 w 1634725"/>
                  <a:gd name="connsiteY3" fmla="*/ 1634726 h 1634725"/>
                  <a:gd name="connsiteX4" fmla="*/ 0 w 1634725"/>
                  <a:gd name="connsiteY4" fmla="*/ 817363 h 163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25" h="1634725">
                    <a:moveTo>
                      <a:pt x="0" y="817363"/>
                    </a:moveTo>
                    <a:cubicBezTo>
                      <a:pt x="0" y="365946"/>
                      <a:pt x="365946" y="0"/>
                      <a:pt x="817363" y="0"/>
                    </a:cubicBezTo>
                    <a:cubicBezTo>
                      <a:pt x="1268780" y="0"/>
                      <a:pt x="1634726" y="365946"/>
                      <a:pt x="1634726" y="817363"/>
                    </a:cubicBezTo>
                    <a:cubicBezTo>
                      <a:pt x="1634726" y="1268780"/>
                      <a:pt x="1268780" y="1634726"/>
                      <a:pt x="817363" y="1634726"/>
                    </a:cubicBezTo>
                    <a:cubicBezTo>
                      <a:pt x="365946" y="1634726"/>
                      <a:pt x="0" y="1268780"/>
                      <a:pt x="0" y="817363"/>
                    </a:cubicBezTo>
                    <a:close/>
                  </a:path>
                </a:pathLst>
              </a:custGeom>
              <a:solidFill>
                <a:schemeClr val="accent5">
                  <a:alpha val="60000"/>
                </a:scheme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66605" tIns="563072" rIns="205248" bIns="417764" numCol="1" spcCol="1270" anchor="ctr" anchorCtr="0">
                <a:noAutofit/>
              </a:bodyPr>
              <a:lstStyle/>
              <a:p>
                <a:pPr algn="ctr" defTabSz="770447">
                  <a:lnSpc>
                    <a:spcPct val="90000"/>
                  </a:lnSpc>
                  <a:spcBef>
                    <a:spcPct val="0"/>
                  </a:spcBef>
                  <a:spcAft>
                    <a:spcPct val="35000"/>
                  </a:spcAft>
                </a:pPr>
                <a:endParaRPr lang="en-US" b="1" dirty="0"/>
              </a:p>
            </p:txBody>
          </p:sp>
          <p:sp>
            <p:nvSpPr>
              <p:cNvPr id="7" name="Freeform 6"/>
              <p:cNvSpPr/>
              <p:nvPr/>
            </p:nvSpPr>
            <p:spPr>
              <a:xfrm>
                <a:off x="4380677" y="1861991"/>
                <a:ext cx="1634725" cy="1634725"/>
              </a:xfrm>
              <a:custGeom>
                <a:avLst/>
                <a:gdLst>
                  <a:gd name="connsiteX0" fmla="*/ 0 w 1634725"/>
                  <a:gd name="connsiteY0" fmla="*/ 817363 h 1634725"/>
                  <a:gd name="connsiteX1" fmla="*/ 817363 w 1634725"/>
                  <a:gd name="connsiteY1" fmla="*/ 0 h 1634725"/>
                  <a:gd name="connsiteX2" fmla="*/ 1634726 w 1634725"/>
                  <a:gd name="connsiteY2" fmla="*/ 817363 h 1634725"/>
                  <a:gd name="connsiteX3" fmla="*/ 817363 w 1634725"/>
                  <a:gd name="connsiteY3" fmla="*/ 1634726 h 1634725"/>
                  <a:gd name="connsiteX4" fmla="*/ 0 w 1634725"/>
                  <a:gd name="connsiteY4" fmla="*/ 817363 h 163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25" h="1634725">
                    <a:moveTo>
                      <a:pt x="0" y="817363"/>
                    </a:moveTo>
                    <a:cubicBezTo>
                      <a:pt x="0" y="365946"/>
                      <a:pt x="365946" y="0"/>
                      <a:pt x="817363" y="0"/>
                    </a:cubicBezTo>
                    <a:cubicBezTo>
                      <a:pt x="1268780" y="0"/>
                      <a:pt x="1634726" y="365946"/>
                      <a:pt x="1634726" y="817363"/>
                    </a:cubicBezTo>
                    <a:cubicBezTo>
                      <a:pt x="1634726" y="1268780"/>
                      <a:pt x="1268780" y="1634726"/>
                      <a:pt x="817363" y="1634726"/>
                    </a:cubicBezTo>
                    <a:cubicBezTo>
                      <a:pt x="365946" y="1634726"/>
                      <a:pt x="0" y="1268780"/>
                      <a:pt x="0" y="817363"/>
                    </a:cubicBezTo>
                    <a:close/>
                  </a:path>
                </a:pathLst>
              </a:custGeom>
              <a:solidFill>
                <a:srgbClr val="1397D5">
                  <a:alpha val="6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563072" rIns="731520" bIns="417764" numCol="1" spcCol="1270" anchor="ctr" anchorCtr="0">
                <a:noAutofit/>
              </a:bodyPr>
              <a:lstStyle/>
              <a:p>
                <a:pPr algn="ctr" defTabSz="770447">
                  <a:lnSpc>
                    <a:spcPct val="90000"/>
                  </a:lnSpc>
                  <a:spcBef>
                    <a:spcPct val="0"/>
                  </a:spcBef>
                  <a:spcAft>
                    <a:spcPct val="35000"/>
                  </a:spcAft>
                </a:pPr>
                <a:r>
                  <a:rPr lang="en-US" sz="2400" b="1" dirty="0"/>
                  <a:t>Biological</a:t>
                </a:r>
              </a:p>
            </p:txBody>
          </p:sp>
        </p:grpSp>
        <p:sp>
          <p:nvSpPr>
            <p:cNvPr id="8" name="Rectangle 7"/>
            <p:cNvSpPr/>
            <p:nvPr/>
          </p:nvSpPr>
          <p:spPr>
            <a:xfrm>
              <a:off x="6142840" y="2557141"/>
              <a:ext cx="995262" cy="269709"/>
            </a:xfrm>
            <a:prstGeom prst="rect">
              <a:avLst/>
            </a:prstGeom>
          </p:spPr>
          <p:txBody>
            <a:bodyPr wrap="none">
              <a:spAutoFit/>
            </a:bodyPr>
            <a:lstStyle/>
            <a:p>
              <a:pPr algn="ctr" defTabSz="770447">
                <a:lnSpc>
                  <a:spcPct val="90000"/>
                </a:lnSpc>
                <a:spcBef>
                  <a:spcPct val="0"/>
                </a:spcBef>
                <a:spcAft>
                  <a:spcPct val="35000"/>
                </a:spcAft>
              </a:pPr>
              <a:r>
                <a:rPr lang="en-US" b="1" spc="-27" dirty="0"/>
                <a:t>Sociological</a:t>
              </a:r>
            </a:p>
          </p:txBody>
        </p:sp>
        <p:sp>
          <p:nvSpPr>
            <p:cNvPr id="9" name="Rectangle 8"/>
            <p:cNvSpPr/>
            <p:nvPr/>
          </p:nvSpPr>
          <p:spPr>
            <a:xfrm>
              <a:off x="5022963" y="1443370"/>
              <a:ext cx="1466900" cy="364472"/>
            </a:xfrm>
            <a:prstGeom prst="rect">
              <a:avLst/>
            </a:prstGeom>
          </p:spPr>
          <p:txBody>
            <a:bodyPr wrap="none">
              <a:spAutoFit/>
            </a:bodyPr>
            <a:lstStyle/>
            <a:p>
              <a:pPr algn="ctr"/>
              <a:r>
                <a:rPr lang="en-US" sz="2400" b="1" spc="-13" dirty="0"/>
                <a:t>Psychological</a:t>
              </a:r>
              <a:endParaRPr lang="en-US" sz="2400" dirty="0"/>
            </a:p>
          </p:txBody>
        </p:sp>
      </p:grpSp>
      <p:cxnSp>
        <p:nvCxnSpPr>
          <p:cNvPr id="12" name="Straight Arrow Connector 11"/>
          <p:cNvCxnSpPr/>
          <p:nvPr/>
        </p:nvCxnSpPr>
        <p:spPr>
          <a:xfrm>
            <a:off x="7791335" y="3180357"/>
            <a:ext cx="3015" cy="1463040"/>
          </a:xfrm>
          <a:prstGeom prst="straightConnector1">
            <a:avLst/>
          </a:prstGeom>
          <a:ln w="381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881911" y="4661650"/>
            <a:ext cx="1833765" cy="1092259"/>
          </a:xfrm>
          <a:prstGeom prst="ellipse">
            <a:avLst/>
          </a:prstGeom>
          <a:ln w="38100">
            <a:solidFill>
              <a:schemeClr val="accent2"/>
            </a:solidFill>
          </a:ln>
        </p:spPr>
        <p:txBody>
          <a:bodyPr wrap="square" lIns="0" tIns="60960" rIns="0" bIns="0" anchor="ctr" anchorCtr="0">
            <a:spAutoFit/>
          </a:bodyPr>
          <a:lstStyle/>
          <a:p>
            <a:pPr algn="ctr" defTabSz="770447">
              <a:lnSpc>
                <a:spcPct val="85000"/>
              </a:lnSpc>
              <a:spcBef>
                <a:spcPct val="0"/>
              </a:spcBef>
              <a:spcAft>
                <a:spcPct val="35000"/>
              </a:spcAft>
            </a:pPr>
            <a:r>
              <a:rPr lang="en-US" sz="2267" b="1" spc="-13" dirty="0">
                <a:solidFill>
                  <a:schemeClr val="accent5"/>
                </a:solidFill>
              </a:rPr>
              <a:t>Opioid</a:t>
            </a:r>
          </a:p>
          <a:p>
            <a:pPr algn="ctr" defTabSz="770447">
              <a:lnSpc>
                <a:spcPct val="85000"/>
              </a:lnSpc>
              <a:spcBef>
                <a:spcPct val="0"/>
              </a:spcBef>
              <a:spcAft>
                <a:spcPct val="35000"/>
              </a:spcAft>
            </a:pPr>
            <a:r>
              <a:rPr lang="en-US" sz="2267" b="1" spc="-13" dirty="0">
                <a:solidFill>
                  <a:schemeClr val="accent5"/>
                </a:solidFill>
              </a:rPr>
              <a:t>Reduction</a:t>
            </a:r>
          </a:p>
        </p:txBody>
      </p:sp>
      <p:sp>
        <p:nvSpPr>
          <p:cNvPr id="15" name="TextBox 14"/>
          <p:cNvSpPr txBox="1"/>
          <p:nvPr/>
        </p:nvSpPr>
        <p:spPr>
          <a:xfrm>
            <a:off x="0" y="1773959"/>
            <a:ext cx="4267200" cy="1754326"/>
          </a:xfrm>
          <a:prstGeom prst="rect">
            <a:avLst/>
          </a:prstGeom>
          <a:solidFill>
            <a:srgbClr val="B453A0">
              <a:alpha val="50196"/>
            </a:srgbClr>
          </a:solidFill>
        </p:spPr>
        <p:txBody>
          <a:bodyPr wrap="square" rtlCol="0">
            <a:spAutoFit/>
          </a:bodyPr>
          <a:lstStyle/>
          <a:p>
            <a:pPr algn="ctr">
              <a:lnSpc>
                <a:spcPct val="90000"/>
              </a:lnSpc>
            </a:pPr>
            <a:r>
              <a:rPr lang="en-US" sz="4000" b="1" dirty="0"/>
              <a:t>The biopsychosocial model of </a:t>
            </a:r>
            <a:r>
              <a:rPr lang="en-US" sz="4000" b="1" dirty="0">
                <a:solidFill>
                  <a:srgbClr val="FFFF00"/>
                </a:solidFill>
              </a:rPr>
              <a:t>tapering</a:t>
            </a:r>
          </a:p>
        </p:txBody>
      </p:sp>
      <p:sp>
        <p:nvSpPr>
          <p:cNvPr id="3" name="TextBox 2"/>
          <p:cNvSpPr txBox="1"/>
          <p:nvPr/>
        </p:nvSpPr>
        <p:spPr>
          <a:xfrm>
            <a:off x="7524681" y="2530790"/>
            <a:ext cx="548227" cy="738664"/>
          </a:xfrm>
          <a:prstGeom prst="rect">
            <a:avLst/>
          </a:prstGeom>
          <a:noFill/>
        </p:spPr>
        <p:txBody>
          <a:bodyPr wrap="none" lIns="0" tIns="0" rIns="0" bIns="0" rtlCol="0" anchor="ctr" anchorCtr="0">
            <a:spAutoFit/>
          </a:bodyPr>
          <a:lstStyle/>
          <a:p>
            <a:pPr algn="ctr"/>
            <a:r>
              <a:rPr lang="en-US" sz="4800" dirty="0">
                <a:solidFill>
                  <a:schemeClr val="accent2"/>
                </a:solidFill>
                <a:latin typeface="Wingdings" panose="05000000000000000000" pitchFamily="2" charset="2"/>
                <a:sym typeface="Wingdings 2"/>
              </a:rPr>
              <a:t></a:t>
            </a:r>
            <a:endParaRPr lang="en-US" sz="4800" dirty="0">
              <a:solidFill>
                <a:schemeClr val="accent2"/>
              </a:solidFill>
              <a:latin typeface="Wingdings" panose="05000000000000000000" pitchFamily="2" charset="2"/>
            </a:endParaRPr>
          </a:p>
        </p:txBody>
      </p:sp>
    </p:spTree>
    <p:custDataLst>
      <p:tags r:id="rId1"/>
    </p:custDataLst>
    <p:extLst>
      <p:ext uri="{BB962C8B-B14F-4D97-AF65-F5344CB8AC3E}">
        <p14:creationId xmlns:p14="http://schemas.microsoft.com/office/powerpoint/2010/main" val="88673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1F71-C752-4765-88E7-E1C683D3D238}"/>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68D47156-890F-4219-BC91-CDADC2D6A66F}"/>
              </a:ext>
            </a:extLst>
          </p:cNvPr>
          <p:cNvPicPr>
            <a:picLocks noGrp="1" noChangeAspect="1"/>
          </p:cNvPicPr>
          <p:nvPr>
            <p:ph sz="quarter" idx="10"/>
          </p:nvPr>
        </p:nvPicPr>
        <p:blipFill>
          <a:blip r:embed="rId2"/>
          <a:stretch>
            <a:fillRect/>
          </a:stretch>
        </p:blipFill>
        <p:spPr>
          <a:xfrm>
            <a:off x="82998" y="2441121"/>
            <a:ext cx="3132263" cy="2265420"/>
          </a:xfrm>
          <a:prstGeom prst="rect">
            <a:avLst/>
          </a:prstGeom>
        </p:spPr>
      </p:pic>
      <p:pic>
        <p:nvPicPr>
          <p:cNvPr id="7" name="Picture 6">
            <a:extLst>
              <a:ext uri="{FF2B5EF4-FFF2-40B4-BE49-F238E27FC236}">
                <a16:creationId xmlns:a16="http://schemas.microsoft.com/office/drawing/2014/main" id="{77FA52E9-1925-4671-A13F-319A4654D4D2}"/>
              </a:ext>
            </a:extLst>
          </p:cNvPr>
          <p:cNvPicPr>
            <a:picLocks noChangeAspect="1"/>
          </p:cNvPicPr>
          <p:nvPr/>
        </p:nvPicPr>
        <p:blipFill>
          <a:blip r:embed="rId3"/>
          <a:stretch>
            <a:fillRect/>
          </a:stretch>
        </p:blipFill>
        <p:spPr>
          <a:xfrm>
            <a:off x="66947" y="0"/>
            <a:ext cx="10020300" cy="2343150"/>
          </a:xfrm>
          <a:prstGeom prst="rect">
            <a:avLst/>
          </a:prstGeom>
        </p:spPr>
      </p:pic>
      <p:pic>
        <p:nvPicPr>
          <p:cNvPr id="8" name="Picture 7">
            <a:extLst>
              <a:ext uri="{FF2B5EF4-FFF2-40B4-BE49-F238E27FC236}">
                <a16:creationId xmlns:a16="http://schemas.microsoft.com/office/drawing/2014/main" id="{2765E695-7B43-40C8-9CC1-CF8E55A637C0}"/>
              </a:ext>
            </a:extLst>
          </p:cNvPr>
          <p:cNvPicPr>
            <a:picLocks noChangeAspect="1"/>
          </p:cNvPicPr>
          <p:nvPr/>
        </p:nvPicPr>
        <p:blipFill>
          <a:blip r:embed="rId4"/>
          <a:stretch>
            <a:fillRect/>
          </a:stretch>
        </p:blipFill>
        <p:spPr>
          <a:xfrm>
            <a:off x="3556995" y="2441121"/>
            <a:ext cx="2360479" cy="2265420"/>
          </a:xfrm>
          <a:prstGeom prst="rect">
            <a:avLst/>
          </a:prstGeom>
        </p:spPr>
      </p:pic>
      <p:pic>
        <p:nvPicPr>
          <p:cNvPr id="9" name="Picture 8">
            <a:extLst>
              <a:ext uri="{FF2B5EF4-FFF2-40B4-BE49-F238E27FC236}">
                <a16:creationId xmlns:a16="http://schemas.microsoft.com/office/drawing/2014/main" id="{E20C200E-0CC6-4FAF-8585-6A4B467AF00E}"/>
              </a:ext>
            </a:extLst>
          </p:cNvPr>
          <p:cNvPicPr>
            <a:picLocks noChangeAspect="1"/>
          </p:cNvPicPr>
          <p:nvPr/>
        </p:nvPicPr>
        <p:blipFill>
          <a:blip r:embed="rId5"/>
          <a:stretch>
            <a:fillRect/>
          </a:stretch>
        </p:blipFill>
        <p:spPr>
          <a:xfrm>
            <a:off x="6190628" y="2441121"/>
            <a:ext cx="2299091" cy="2265420"/>
          </a:xfrm>
          <a:prstGeom prst="rect">
            <a:avLst/>
          </a:prstGeom>
        </p:spPr>
      </p:pic>
      <p:pic>
        <p:nvPicPr>
          <p:cNvPr id="10" name="Picture 9">
            <a:extLst>
              <a:ext uri="{FF2B5EF4-FFF2-40B4-BE49-F238E27FC236}">
                <a16:creationId xmlns:a16="http://schemas.microsoft.com/office/drawing/2014/main" id="{FAF4455D-4C40-4825-A359-4CE3C2B19BDA}"/>
              </a:ext>
            </a:extLst>
          </p:cNvPr>
          <p:cNvPicPr>
            <a:picLocks noChangeAspect="1"/>
          </p:cNvPicPr>
          <p:nvPr/>
        </p:nvPicPr>
        <p:blipFill>
          <a:blip r:embed="rId6"/>
          <a:stretch>
            <a:fillRect/>
          </a:stretch>
        </p:blipFill>
        <p:spPr>
          <a:xfrm>
            <a:off x="8900033" y="2441121"/>
            <a:ext cx="2752915" cy="2265420"/>
          </a:xfrm>
          <a:prstGeom prst="rect">
            <a:avLst/>
          </a:prstGeom>
        </p:spPr>
      </p:pic>
    </p:spTree>
    <p:extLst>
      <p:ext uri="{BB962C8B-B14F-4D97-AF65-F5344CB8AC3E}">
        <p14:creationId xmlns:p14="http://schemas.microsoft.com/office/powerpoint/2010/main" val="2061240632"/>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278417" y="82317"/>
            <a:ext cx="8086066" cy="6775683"/>
          </a:xfrm>
          <a:prstGeom prst="rect">
            <a:avLst/>
          </a:prstGeom>
        </p:spPr>
      </p:pic>
      <p:sp>
        <p:nvSpPr>
          <p:cNvPr id="3" name="TextBox 2"/>
          <p:cNvSpPr txBox="1"/>
          <p:nvPr/>
        </p:nvSpPr>
        <p:spPr>
          <a:xfrm>
            <a:off x="7955500" y="5986359"/>
            <a:ext cx="4236500" cy="923330"/>
          </a:xfrm>
          <a:prstGeom prst="rect">
            <a:avLst/>
          </a:prstGeom>
          <a:noFill/>
        </p:spPr>
        <p:txBody>
          <a:bodyPr wrap="square" rtlCol="0">
            <a:spAutoFit/>
          </a:bodyPr>
          <a:lstStyle/>
          <a:p>
            <a:r>
              <a:rPr lang="en-US" dirty="0"/>
              <a:t>Darnall BD et al. </a:t>
            </a:r>
          </a:p>
          <a:p>
            <a:r>
              <a:rPr lang="en-US" dirty="0"/>
              <a:t>(protocol manuscript; </a:t>
            </a:r>
            <a:r>
              <a:rPr lang="en-US" i="1" dirty="0"/>
              <a:t>Pain Med. </a:t>
            </a:r>
            <a:r>
              <a:rPr lang="en-US" dirty="0"/>
              <a:t>DEC 2019)</a:t>
            </a:r>
          </a:p>
          <a:p>
            <a:endParaRPr lang="en-US" dirty="0"/>
          </a:p>
        </p:txBody>
      </p:sp>
    </p:spTree>
    <p:extLst>
      <p:ext uri="{BB962C8B-B14F-4D97-AF65-F5344CB8AC3E}">
        <p14:creationId xmlns:p14="http://schemas.microsoft.com/office/powerpoint/2010/main" val="4206305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299" y="161577"/>
            <a:ext cx="4330701" cy="5468057"/>
          </a:xfrm>
          <a:prstGeom prst="rect">
            <a:avLst/>
          </a:prstGeom>
          <a:ln>
            <a:noFill/>
          </a:ln>
          <a:effectLst>
            <a:outerShdw blurRad="292100" dist="139700" dir="2700000" algn="tl" rotWithShape="0">
              <a:srgbClr val="333333">
                <a:alpha val="65000"/>
              </a:srgbClr>
            </a:outerShdw>
          </a:effectLst>
        </p:spPr>
      </p:pic>
      <p:sp>
        <p:nvSpPr>
          <p:cNvPr id="10244" name="Content Placeholder 2"/>
          <p:cNvSpPr>
            <a:spLocks noGrp="1"/>
          </p:cNvSpPr>
          <p:nvPr>
            <p:ph idx="4294967295"/>
            <p:custDataLst>
              <p:tags r:id="rId2"/>
            </p:custDataLst>
          </p:nvPr>
        </p:nvSpPr>
        <p:spPr>
          <a:xfrm>
            <a:off x="-596766" y="1001798"/>
            <a:ext cx="7897058" cy="5394813"/>
          </a:xfrm>
          <a:prstGeom prst="rect">
            <a:avLst/>
          </a:prstGeom>
        </p:spPr>
        <p:txBody>
          <a:bodyPr>
            <a:noAutofit/>
          </a:bodyPr>
          <a:lstStyle/>
          <a:p>
            <a:pPr marL="0" indent="0">
              <a:buNone/>
            </a:pPr>
            <a:r>
              <a:rPr lang="en-US" sz="3200" dirty="0">
                <a:ea typeface="ＭＳ Ｐゴシック" panose="020B0600070205080204" pitchFamily="34" charset="-128"/>
              </a:rPr>
              <a:t>	</a:t>
            </a:r>
            <a:r>
              <a:rPr lang="en-US" sz="3200" dirty="0"/>
              <a:t>Psychosocial factors (PROMIS)</a:t>
            </a:r>
          </a:p>
          <a:p>
            <a:pPr marL="0" indent="0">
              <a:buNone/>
            </a:pPr>
            <a:r>
              <a:rPr lang="en-US" sz="3200" dirty="0"/>
              <a:t>	Opioids</a:t>
            </a:r>
          </a:p>
          <a:p>
            <a:pPr marL="0" indent="0">
              <a:buNone/>
            </a:pPr>
            <a:r>
              <a:rPr lang="en-US" sz="3200" dirty="0"/>
              <a:t>	Substance use</a:t>
            </a:r>
          </a:p>
          <a:p>
            <a:pPr marL="0" indent="0">
              <a:buNone/>
            </a:pPr>
            <a:r>
              <a:rPr lang="en-US" sz="3200" dirty="0"/>
              <a:t>	</a:t>
            </a:r>
            <a:r>
              <a:rPr lang="en-US" sz="3200" b="1" dirty="0">
                <a:solidFill>
                  <a:srgbClr val="0070C0"/>
                </a:solidFill>
              </a:rPr>
              <a:t>Degree of choice</a:t>
            </a:r>
          </a:p>
          <a:p>
            <a:pPr marL="0" indent="0">
              <a:buNone/>
            </a:pPr>
            <a:r>
              <a:rPr lang="en-US" sz="3200" b="1" dirty="0">
                <a:solidFill>
                  <a:srgbClr val="0070C0"/>
                </a:solidFill>
              </a:rPr>
              <a:t>	Readiness to taper</a:t>
            </a:r>
          </a:p>
          <a:p>
            <a:pPr marL="0" indent="0">
              <a:buNone/>
            </a:pPr>
            <a:r>
              <a:rPr lang="en-US" sz="3200" dirty="0"/>
              <a:t>	Taper beliefs</a:t>
            </a:r>
          </a:p>
          <a:p>
            <a:pPr marL="0" indent="0">
              <a:buNone/>
            </a:pPr>
            <a:r>
              <a:rPr lang="en-US" sz="3200" dirty="0"/>
              <a:t>	Satisfaction with clinician relationship</a:t>
            </a:r>
          </a:p>
          <a:p>
            <a:pPr marL="0" indent="0">
              <a:buNone/>
            </a:pPr>
            <a:r>
              <a:rPr lang="en-US" sz="3200" dirty="0"/>
              <a:t>	Comments</a:t>
            </a:r>
          </a:p>
          <a:p>
            <a:pPr marL="0" indent="0">
              <a:buNone/>
            </a:pPr>
            <a:r>
              <a:rPr lang="en-US" sz="3200" dirty="0">
                <a:ea typeface="ＭＳ Ｐゴシック" panose="020B0600070205080204" pitchFamily="34" charset="-128"/>
              </a:rPr>
              <a:t>				</a:t>
            </a:r>
          </a:p>
          <a:p>
            <a:pPr marL="0" indent="0">
              <a:buNone/>
            </a:pPr>
            <a:r>
              <a:rPr lang="en-US" sz="3200" dirty="0">
                <a:solidFill>
                  <a:srgbClr val="0070C0"/>
                </a:solidFill>
                <a:ea typeface="ＭＳ Ｐゴシック" pitchFamily="-105" charset="-128"/>
              </a:rPr>
              <a:t>	http://choir.stanford.edu</a:t>
            </a:r>
            <a:endParaRPr lang="en-US" sz="3200" dirty="0">
              <a:solidFill>
                <a:srgbClr val="0070C0"/>
              </a:solidFill>
            </a:endParaRPr>
          </a:p>
          <a:p>
            <a:pPr marL="0" indent="0">
              <a:buNone/>
            </a:pPr>
            <a:endParaRPr lang="en-US" sz="2400" dirty="0">
              <a:ea typeface="ＭＳ Ｐゴシック" panose="020B0600070205080204" pitchFamily="34" charset="-128"/>
            </a:endParaRPr>
          </a:p>
          <a:p>
            <a:pPr marL="342900" indent="-342900">
              <a:lnSpc>
                <a:spcPct val="90000"/>
              </a:lnSpc>
              <a:buFont typeface="Arial" panose="020B0604020202020204" pitchFamily="34" charset="0"/>
              <a:buChar char="•"/>
            </a:pPr>
            <a:endParaRPr lang="en-US" sz="2400" dirty="0">
              <a:ea typeface="ＭＳ Ｐゴシック" panose="020B0600070205080204" pitchFamily="34" charset="-128"/>
            </a:endParaRPr>
          </a:p>
        </p:txBody>
      </p:sp>
      <p:pic>
        <p:nvPicPr>
          <p:cNvPr id="5" name="Picture 4"/>
          <p:cNvPicPr>
            <a:picLocks noChangeAspect="1"/>
          </p:cNvPicPr>
          <p:nvPr/>
        </p:nvPicPr>
        <p:blipFill>
          <a:blip r:embed="rId6"/>
          <a:stretch>
            <a:fillRect/>
          </a:stretch>
        </p:blipFill>
        <p:spPr>
          <a:xfrm>
            <a:off x="317765" y="161577"/>
            <a:ext cx="3334801" cy="609653"/>
          </a:xfrm>
          <a:prstGeom prst="rect">
            <a:avLst/>
          </a:prstGeom>
        </p:spPr>
      </p:pic>
      <p:pic>
        <p:nvPicPr>
          <p:cNvPr id="7" name="Picture 6"/>
          <p:cNvPicPr>
            <a:picLocks noChangeAspect="1"/>
          </p:cNvPicPr>
          <p:nvPr/>
        </p:nvPicPr>
        <p:blipFill>
          <a:blip r:embed="rId7"/>
          <a:stretch>
            <a:fillRect/>
          </a:stretch>
        </p:blipFill>
        <p:spPr>
          <a:xfrm>
            <a:off x="5458059" y="639683"/>
            <a:ext cx="2730499" cy="3502627"/>
          </a:xfrm>
          <a:prstGeom prst="rect">
            <a:avLst/>
          </a:prstGeom>
        </p:spPr>
      </p:pic>
      <p:pic>
        <p:nvPicPr>
          <p:cNvPr id="6" name="Picture 5">
            <a:extLst>
              <a:ext uri="{FF2B5EF4-FFF2-40B4-BE49-F238E27FC236}">
                <a16:creationId xmlns:a16="http://schemas.microsoft.com/office/drawing/2014/main" id="{C3E6F55D-33AE-447D-A081-9AADDCFDB59E}"/>
              </a:ext>
            </a:extLst>
          </p:cNvPr>
          <p:cNvPicPr>
            <a:picLocks noChangeAspect="1"/>
          </p:cNvPicPr>
          <p:nvPr/>
        </p:nvPicPr>
        <p:blipFill>
          <a:blip r:embed="rId8"/>
          <a:stretch>
            <a:fillRect/>
          </a:stretch>
        </p:blipFill>
        <p:spPr>
          <a:xfrm>
            <a:off x="8652635" y="6157613"/>
            <a:ext cx="3101552" cy="477997"/>
          </a:xfrm>
          <a:prstGeom prst="rect">
            <a:avLst/>
          </a:prstGeom>
        </p:spPr>
      </p:pic>
    </p:spTree>
    <p:custDataLst>
      <p:tags r:id="rId1"/>
    </p:custDataLst>
    <p:extLst>
      <p:ext uri="{BB962C8B-B14F-4D97-AF65-F5344CB8AC3E}">
        <p14:creationId xmlns:p14="http://schemas.microsoft.com/office/powerpoint/2010/main" val="3416426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463493"/>
            <a:ext cx="12191999" cy="8505724"/>
          </a:xfrm>
          <a:prstGeom prst="rect">
            <a:avLst/>
          </a:prstGeom>
        </p:spPr>
      </p:pic>
      <p:sp>
        <p:nvSpPr>
          <p:cNvPr id="2" name="Title 1"/>
          <p:cNvSpPr>
            <a:spLocks noGrp="1"/>
          </p:cNvSpPr>
          <p:nvPr>
            <p:ph type="title"/>
          </p:nvPr>
        </p:nvSpPr>
        <p:spPr>
          <a:xfrm>
            <a:off x="2032000" y="-95193"/>
            <a:ext cx="10515600" cy="1325563"/>
          </a:xfrm>
        </p:spPr>
        <p:txBody>
          <a:bodyPr>
            <a:normAutofit/>
          </a:bodyPr>
          <a:lstStyle/>
          <a:p>
            <a:r>
              <a:rPr lang="en-US" sz="6600" dirty="0">
                <a:solidFill>
                  <a:srgbClr val="FFFF00"/>
                </a:solidFill>
              </a:rPr>
              <a:t>Minimize Nocebo</a:t>
            </a:r>
          </a:p>
        </p:txBody>
      </p:sp>
      <p:sp>
        <p:nvSpPr>
          <p:cNvPr id="4" name="Rectangle 3"/>
          <p:cNvSpPr/>
          <p:nvPr/>
        </p:nvSpPr>
        <p:spPr>
          <a:xfrm>
            <a:off x="6219870" y="6292334"/>
            <a:ext cx="5815951" cy="646331"/>
          </a:xfrm>
          <a:prstGeom prst="rect">
            <a:avLst/>
          </a:prstGeom>
        </p:spPr>
        <p:txBody>
          <a:bodyPr wrap="none">
            <a:spAutoFit/>
          </a:bodyPr>
          <a:lstStyle/>
          <a:p>
            <a:r>
              <a:rPr lang="en-US" dirty="0">
                <a:solidFill>
                  <a:srgbClr val="FFFF00"/>
                </a:solidFill>
              </a:rPr>
              <a:t>Darnall BD &amp; Colloca L. </a:t>
            </a:r>
            <a:r>
              <a:rPr lang="en-US" i="1" dirty="0" err="1">
                <a:solidFill>
                  <a:srgbClr val="FFFF00"/>
                </a:solidFill>
              </a:rPr>
              <a:t>Int</a:t>
            </a:r>
            <a:r>
              <a:rPr lang="en-US" i="1" dirty="0">
                <a:solidFill>
                  <a:srgbClr val="FFFF00"/>
                </a:solidFill>
              </a:rPr>
              <a:t> Rev </a:t>
            </a:r>
            <a:r>
              <a:rPr lang="en-US" i="1" dirty="0" err="1">
                <a:solidFill>
                  <a:srgbClr val="FFFF00"/>
                </a:solidFill>
              </a:rPr>
              <a:t>Neurobiol</a:t>
            </a:r>
            <a:r>
              <a:rPr lang="en-US" dirty="0">
                <a:solidFill>
                  <a:srgbClr val="FFFF00"/>
                </a:solidFill>
              </a:rPr>
              <a:t>. 2018;139:129-157</a:t>
            </a:r>
            <a:endParaRPr lang="en-US" dirty="0"/>
          </a:p>
          <a:p>
            <a:r>
              <a:rPr lang="en-US" dirty="0">
                <a:solidFill>
                  <a:srgbClr val="FFFF00"/>
                </a:solidFill>
              </a:rPr>
              <a:t>Darnall BD &amp; Fields HL. </a:t>
            </a:r>
            <a:r>
              <a:rPr lang="en-US" i="1" dirty="0">
                <a:solidFill>
                  <a:srgbClr val="FFFF00"/>
                </a:solidFill>
              </a:rPr>
              <a:t>Pain</a:t>
            </a:r>
            <a:r>
              <a:rPr lang="en-US" dirty="0">
                <a:solidFill>
                  <a:srgbClr val="FFFF00"/>
                </a:solidFill>
              </a:rPr>
              <a:t>. August 2021.</a:t>
            </a:r>
          </a:p>
        </p:txBody>
      </p:sp>
    </p:spTree>
    <p:extLst>
      <p:ext uri="{BB962C8B-B14F-4D97-AF65-F5344CB8AC3E}">
        <p14:creationId xmlns:p14="http://schemas.microsoft.com/office/powerpoint/2010/main" val="120299113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60" y="476103"/>
            <a:ext cx="11681309" cy="650699"/>
          </a:xfrm>
        </p:spPr>
        <p:txBody>
          <a:bodyPr>
            <a:noAutofit/>
          </a:bodyPr>
          <a:lstStyle/>
          <a:p>
            <a:r>
              <a:rPr lang="en-US" sz="3600" b="1" dirty="0">
                <a:solidFill>
                  <a:srgbClr val="C00000"/>
                </a:solidFill>
              </a:rPr>
              <a:t>Close Monitoring of Patient Response to Opioid Reduction</a:t>
            </a:r>
          </a:p>
        </p:txBody>
      </p:sp>
      <p:sp>
        <p:nvSpPr>
          <p:cNvPr id="3" name="Content Placeholder 2"/>
          <p:cNvSpPr>
            <a:spLocks noGrp="1"/>
          </p:cNvSpPr>
          <p:nvPr>
            <p:ph sz="quarter" idx="10"/>
          </p:nvPr>
        </p:nvSpPr>
        <p:spPr>
          <a:xfrm>
            <a:off x="579307" y="1157535"/>
            <a:ext cx="11297814" cy="5012056"/>
          </a:xfrm>
        </p:spPr>
        <p:txBody>
          <a:bodyPr>
            <a:normAutofit/>
          </a:bodyPr>
          <a:lstStyle/>
          <a:p>
            <a:pPr marL="0" indent="0">
              <a:buNone/>
            </a:pPr>
            <a:endParaRPr lang="en-US" dirty="0"/>
          </a:p>
          <a:p>
            <a:pPr marL="0" indent="0">
              <a:buNone/>
            </a:pPr>
            <a:r>
              <a:rPr lang="en-US" b="1" dirty="0"/>
              <a:t>WEEKLY surveys </a:t>
            </a:r>
            <a:r>
              <a:rPr lang="en-US" dirty="0"/>
              <a:t>for withdrawal symptoms, mood, comments</a:t>
            </a:r>
          </a:p>
          <a:p>
            <a:pPr marL="0" indent="0">
              <a:buNone/>
            </a:pPr>
            <a:r>
              <a:rPr lang="en-US" b="1" dirty="0"/>
              <a:t>MONTHLY surveys </a:t>
            </a:r>
            <a:r>
              <a:rPr lang="en-US" dirty="0"/>
              <a:t>for mood, suicidality, opioid dose, satisfaction, comments</a:t>
            </a:r>
          </a:p>
          <a:p>
            <a:pPr>
              <a:buClrTx/>
            </a:pPr>
            <a:endParaRPr lang="en-US" dirty="0"/>
          </a:p>
          <a:p>
            <a:pPr>
              <a:buClrTx/>
            </a:pPr>
            <a:r>
              <a:rPr lang="en-US" dirty="0"/>
              <a:t>Alerts are sent to prescribers in real time</a:t>
            </a:r>
          </a:p>
          <a:p>
            <a:pPr>
              <a:buClrTx/>
            </a:pPr>
            <a:r>
              <a:rPr lang="en-US" dirty="0"/>
              <a:t>Patients receive tailored messages </a:t>
            </a:r>
          </a:p>
          <a:p>
            <a:pPr>
              <a:buClrTx/>
            </a:pPr>
            <a:endParaRPr lang="en-US" dirty="0"/>
          </a:p>
          <a:p>
            <a:pPr>
              <a:buClrTx/>
            </a:pPr>
            <a:endParaRPr lang="en-US" dirty="0"/>
          </a:p>
          <a:p>
            <a:pPr marL="0" indent="0">
              <a:buClrTx/>
              <a:buNone/>
            </a:pPr>
            <a:r>
              <a:rPr lang="en-US" dirty="0"/>
              <a:t>   We track patients over 12 months</a:t>
            </a:r>
          </a:p>
        </p:txBody>
      </p:sp>
      <p:pic>
        <p:nvPicPr>
          <p:cNvPr id="5" name="Picture 4"/>
          <p:cNvPicPr>
            <a:picLocks noChangeAspect="1"/>
          </p:cNvPicPr>
          <p:nvPr/>
        </p:nvPicPr>
        <p:blipFill>
          <a:blip r:embed="rId3"/>
          <a:stretch>
            <a:fillRect/>
          </a:stretch>
        </p:blipFill>
        <p:spPr>
          <a:xfrm>
            <a:off x="7303846" y="2967574"/>
            <a:ext cx="3276600" cy="2533650"/>
          </a:xfrm>
          <a:prstGeom prst="rect">
            <a:avLst/>
          </a:prstGeom>
        </p:spPr>
      </p:pic>
    </p:spTree>
    <p:extLst>
      <p:ext uri="{BB962C8B-B14F-4D97-AF65-F5344CB8AC3E}">
        <p14:creationId xmlns:p14="http://schemas.microsoft.com/office/powerpoint/2010/main" val="366585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3"/>
          <a:stretch>
            <a:fillRect/>
          </a:stretch>
        </p:blipFill>
        <p:spPr>
          <a:xfrm>
            <a:off x="1575021" y="1052172"/>
            <a:ext cx="9264554" cy="5179071"/>
          </a:xfrm>
          <a:prstGeom prst="rect">
            <a:avLst/>
          </a:prstGeom>
        </p:spPr>
      </p:pic>
    </p:spTree>
    <p:extLst>
      <p:ext uri="{BB962C8B-B14F-4D97-AF65-F5344CB8AC3E}">
        <p14:creationId xmlns:p14="http://schemas.microsoft.com/office/powerpoint/2010/main" val="4287417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hart 3"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907" y="771877"/>
            <a:ext cx="8297350" cy="49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159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778AC4-8896-4C57-9D68-662C9696726A}"/>
              </a:ext>
            </a:extLst>
          </p:cNvPr>
          <p:cNvPicPr>
            <a:picLocks noChangeAspect="1"/>
          </p:cNvPicPr>
          <p:nvPr/>
        </p:nvPicPr>
        <p:blipFill>
          <a:blip r:embed="rId3"/>
          <a:stretch>
            <a:fillRect/>
          </a:stretch>
        </p:blipFill>
        <p:spPr>
          <a:xfrm>
            <a:off x="838200" y="640080"/>
            <a:ext cx="10893173" cy="5215145"/>
          </a:xfrm>
          <a:prstGeom prst="rect">
            <a:avLst/>
          </a:prstGeom>
        </p:spPr>
      </p:pic>
    </p:spTree>
    <p:extLst>
      <p:ext uri="{BB962C8B-B14F-4D97-AF65-F5344CB8AC3E}">
        <p14:creationId xmlns:p14="http://schemas.microsoft.com/office/powerpoint/2010/main" val="3835358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EFF6-B4B1-4431-88A4-22BB5909FCE0}"/>
              </a:ext>
            </a:extLst>
          </p:cNvPr>
          <p:cNvSpPr>
            <a:spLocks noGrp="1"/>
          </p:cNvSpPr>
          <p:nvPr>
            <p:ph type="title"/>
          </p:nvPr>
        </p:nvSpPr>
        <p:spPr>
          <a:xfrm>
            <a:off x="807836" y="344214"/>
            <a:ext cx="10277149" cy="650699"/>
          </a:xfrm>
        </p:spPr>
        <p:txBody>
          <a:bodyPr>
            <a:noAutofit/>
          </a:bodyPr>
          <a:lstStyle/>
          <a:p>
            <a:r>
              <a:rPr lang="en-US" sz="4800" dirty="0">
                <a:solidFill>
                  <a:srgbClr val="C00000"/>
                </a:solidFill>
              </a:rPr>
              <a:t>How to refer your patients</a:t>
            </a:r>
          </a:p>
        </p:txBody>
      </p:sp>
      <p:sp>
        <p:nvSpPr>
          <p:cNvPr id="3" name="Content Placeholder 2">
            <a:extLst>
              <a:ext uri="{FF2B5EF4-FFF2-40B4-BE49-F238E27FC236}">
                <a16:creationId xmlns:a16="http://schemas.microsoft.com/office/drawing/2014/main" id="{8DBF9479-B206-43D3-9ABF-F65B317D160B}"/>
              </a:ext>
            </a:extLst>
          </p:cNvPr>
          <p:cNvSpPr>
            <a:spLocks noGrp="1"/>
          </p:cNvSpPr>
          <p:nvPr>
            <p:ph sz="quarter" idx="10"/>
          </p:nvPr>
        </p:nvSpPr>
        <p:spPr>
          <a:xfrm>
            <a:off x="1621530" y="1536896"/>
            <a:ext cx="10267951" cy="5012056"/>
          </a:xfrm>
        </p:spPr>
        <p:txBody>
          <a:bodyPr/>
          <a:lstStyle/>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Dr. Nathan Moore</a:t>
            </a:r>
          </a:p>
          <a:p>
            <a:pPr marR="0" indent="0">
              <a:spcBef>
                <a:spcPts val="0"/>
              </a:spcBef>
              <a:spcAft>
                <a:spcPts val="0"/>
              </a:spcAft>
              <a:buNone/>
            </a:pPr>
            <a:r>
              <a:rPr lang="en-US" sz="2400" dirty="0" err="1">
                <a:effectLst/>
                <a:latin typeface="Calibri" panose="020F0502020204030204" pitchFamily="34" charset="0"/>
                <a:ea typeface="Calibri" panose="020F0502020204030204" pitchFamily="34" charset="0"/>
              </a:rPr>
              <a:t>MedNOW</a:t>
            </a:r>
            <a:r>
              <a:rPr lang="en-US" sz="2400" dirty="0">
                <a:effectLst/>
                <a:latin typeface="Calibri" panose="020F0502020204030204" pitchFamily="34" charset="0"/>
                <a:ea typeface="Calibri" panose="020F0502020204030204" pitchFamily="34" charset="0"/>
              </a:rPr>
              <a:t> Clinics</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15101 E. </a:t>
            </a:r>
            <a:r>
              <a:rPr lang="en-US" sz="2400" dirty="0" err="1">
                <a:effectLst/>
                <a:latin typeface="Calibri" panose="020F0502020204030204" pitchFamily="34" charset="0"/>
                <a:ea typeface="Calibri" panose="020F0502020204030204" pitchFamily="34" charset="0"/>
              </a:rPr>
              <a:t>Iliff</a:t>
            </a:r>
            <a:r>
              <a:rPr lang="en-US" sz="2400" dirty="0">
                <a:effectLst/>
                <a:latin typeface="Calibri" panose="020F0502020204030204" pitchFamily="34" charset="0"/>
                <a:ea typeface="Calibri" panose="020F0502020204030204" pitchFamily="34" charset="0"/>
              </a:rPr>
              <a:t> Avenue , Suite 140</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Aurora, CO 80014</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Phone: 720-878-7055</a:t>
            </a:r>
          </a:p>
          <a:p>
            <a:pPr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R="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Dr. Abigail Norris</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Mt. San Rafael Hospital</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400 Benedicta Avenue</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Trinidad, CO 81082</a:t>
            </a:r>
          </a:p>
          <a:p>
            <a:pPr marR="0" indent="0">
              <a:spcBef>
                <a:spcPts val="0"/>
              </a:spcBef>
              <a:spcAft>
                <a:spcPts val="0"/>
              </a:spcAft>
              <a:buNone/>
            </a:pPr>
            <a:r>
              <a:rPr lang="en-US" sz="2400" dirty="0">
                <a:effectLst/>
                <a:latin typeface="Calibri" panose="020F0502020204030204" pitchFamily="34" charset="0"/>
                <a:ea typeface="Calibri" panose="020F0502020204030204" pitchFamily="34" charset="0"/>
              </a:rPr>
              <a:t>Phone: 719-846-2206</a:t>
            </a:r>
          </a:p>
          <a:p>
            <a:endParaRPr lang="en-US" dirty="0"/>
          </a:p>
        </p:txBody>
      </p:sp>
      <p:pic>
        <p:nvPicPr>
          <p:cNvPr id="4" name="Content Placeholder 3" descr="C:\Users\dustin\AppData\Local\Microsoft\Windows\INetCache\Content.Word\empower png (1).png">
            <a:extLst>
              <a:ext uri="{FF2B5EF4-FFF2-40B4-BE49-F238E27FC236}">
                <a16:creationId xmlns:a16="http://schemas.microsoft.com/office/drawing/2014/main" id="{93CCCF43-273C-4EB3-84E9-6118B5DF98B7}"/>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546" y="1609677"/>
            <a:ext cx="4472045" cy="2940480"/>
          </a:xfrm>
          <a:prstGeom prst="rect">
            <a:avLst/>
          </a:prstGeom>
          <a:noFill/>
          <a:ln>
            <a:noFill/>
          </a:ln>
        </p:spPr>
      </p:pic>
    </p:spTree>
    <p:extLst>
      <p:ext uri="{BB962C8B-B14F-4D97-AF65-F5344CB8AC3E}">
        <p14:creationId xmlns:p14="http://schemas.microsoft.com/office/powerpoint/2010/main" val="417415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078" y="251866"/>
            <a:ext cx="10277149" cy="650699"/>
          </a:xfrm>
        </p:spPr>
        <p:txBody>
          <a:bodyPr>
            <a:normAutofit/>
          </a:bodyPr>
          <a:lstStyle/>
          <a:p>
            <a:r>
              <a:rPr lang="en-US" sz="4000" b="1" dirty="0">
                <a:solidFill>
                  <a:srgbClr val="0070C0"/>
                </a:solidFill>
              </a:rPr>
              <a:t>EXPECTATIONS</a:t>
            </a:r>
          </a:p>
        </p:txBody>
      </p:sp>
      <p:sp>
        <p:nvSpPr>
          <p:cNvPr id="3" name="Content Placeholder 2"/>
          <p:cNvSpPr>
            <a:spLocks noGrp="1"/>
          </p:cNvSpPr>
          <p:nvPr>
            <p:ph sz="quarter" idx="10"/>
          </p:nvPr>
        </p:nvSpPr>
        <p:spPr/>
        <p:txBody>
          <a:bodyPr>
            <a:normAutofit/>
          </a:bodyPr>
          <a:lstStyle/>
          <a:p>
            <a:pPr marL="571500" indent="-571500">
              <a:buFont typeface="Arial" panose="020B0604020202020204" pitchFamily="34" charset="0"/>
              <a:buChar char="•"/>
            </a:pPr>
            <a:r>
              <a:rPr lang="en-US" sz="4000" dirty="0"/>
              <a:t>Analgesic </a:t>
            </a:r>
            <a:r>
              <a:rPr lang="en-US" sz="1400" dirty="0"/>
              <a:t>(</a:t>
            </a:r>
            <a:r>
              <a:rPr lang="en-US" sz="1400" dirty="0" err="1"/>
              <a:t>Pollo</a:t>
            </a:r>
            <a:r>
              <a:rPr lang="en-US" sz="1400" dirty="0"/>
              <a:t>, </a:t>
            </a:r>
            <a:r>
              <a:rPr lang="en-US" sz="1400" dirty="0" err="1"/>
              <a:t>Amanzio</a:t>
            </a:r>
            <a:r>
              <a:rPr lang="en-US" sz="1400" dirty="0"/>
              <a:t>, et al 2001)</a:t>
            </a:r>
          </a:p>
          <a:p>
            <a:pPr marL="285750" indent="-285750">
              <a:buFont typeface="Arial" panose="020B0604020202020204" pitchFamily="34" charset="0"/>
              <a:buChar char="•"/>
            </a:pPr>
            <a:r>
              <a:rPr lang="en-US" sz="4000" dirty="0"/>
              <a:t>  Amplify pain</a:t>
            </a:r>
            <a:r>
              <a:rPr lang="en-US" sz="4000" baseline="30000" dirty="0"/>
              <a:t> </a:t>
            </a:r>
            <a:r>
              <a:rPr lang="en-US" sz="4000" dirty="0"/>
              <a:t> </a:t>
            </a:r>
            <a:r>
              <a:rPr lang="en-US" sz="1400" dirty="0"/>
              <a:t>(Benedetti, </a:t>
            </a:r>
            <a:r>
              <a:rPr lang="en-US" sz="1400" dirty="0" err="1"/>
              <a:t>Lanotte</a:t>
            </a:r>
            <a:r>
              <a:rPr lang="en-US" sz="1400" dirty="0"/>
              <a:t>, </a:t>
            </a:r>
            <a:r>
              <a:rPr lang="en-US" sz="1400" dirty="0" err="1"/>
              <a:t>Lupiano</a:t>
            </a:r>
            <a:r>
              <a:rPr lang="en-US" sz="1400" dirty="0"/>
              <a:t>, Colloca 2007)</a:t>
            </a:r>
            <a:endParaRPr lang="en-US" sz="1400" baseline="30000" dirty="0"/>
          </a:p>
        </p:txBody>
      </p:sp>
      <p:pic>
        <p:nvPicPr>
          <p:cNvPr id="4" name="Picture 3"/>
          <p:cNvPicPr>
            <a:picLocks noChangeAspect="1"/>
          </p:cNvPicPr>
          <p:nvPr/>
        </p:nvPicPr>
        <p:blipFill>
          <a:blip r:embed="rId3"/>
          <a:stretch>
            <a:fillRect/>
          </a:stretch>
        </p:blipFill>
        <p:spPr>
          <a:xfrm>
            <a:off x="3458795" y="2888975"/>
            <a:ext cx="8733205" cy="3969026"/>
          </a:xfrm>
          <a:prstGeom prst="rect">
            <a:avLst/>
          </a:prstGeom>
        </p:spPr>
      </p:pic>
    </p:spTree>
    <p:extLst>
      <p:ext uri="{BB962C8B-B14F-4D97-AF65-F5344CB8AC3E}">
        <p14:creationId xmlns:p14="http://schemas.microsoft.com/office/powerpoint/2010/main" val="3208188291"/>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Opioid Stewardship</a:t>
            </a:r>
          </a:p>
        </p:txBody>
      </p:sp>
      <p:sp>
        <p:nvSpPr>
          <p:cNvPr id="4" name="TextBox 3"/>
          <p:cNvSpPr txBox="1"/>
          <p:nvPr/>
        </p:nvSpPr>
        <p:spPr>
          <a:xfrm>
            <a:off x="1269331" y="1859339"/>
            <a:ext cx="11578390" cy="4247317"/>
          </a:xfrm>
          <a:prstGeom prst="rect">
            <a:avLst/>
          </a:prstGeom>
          <a:noFill/>
        </p:spPr>
        <p:txBody>
          <a:bodyPr wrap="square" rtlCol="0">
            <a:spAutoFit/>
          </a:bodyPr>
          <a:lstStyle/>
          <a:p>
            <a:pPr marL="285750" indent="-285750">
              <a:buFont typeface="Arial" panose="020B0604020202020204" pitchFamily="34" charset="0"/>
              <a:buChar char="•"/>
            </a:pPr>
            <a:r>
              <a:rPr lang="en-US" sz="3600" dirty="0"/>
              <a:t>Voluntary </a:t>
            </a:r>
          </a:p>
          <a:p>
            <a:pPr marL="285750" indent="-285750">
              <a:buFont typeface="Arial" panose="020B0604020202020204" pitchFamily="34" charset="0"/>
              <a:buChar char="•"/>
            </a:pPr>
            <a:r>
              <a:rPr lang="en-US" sz="3600" dirty="0"/>
              <a:t>Enhance choice and control</a:t>
            </a:r>
          </a:p>
          <a:p>
            <a:pPr marL="285750" indent="-285750">
              <a:buFont typeface="Arial" panose="020B0604020202020204" pitchFamily="34" charset="0"/>
              <a:buChar char="•"/>
            </a:pPr>
            <a:r>
              <a:rPr lang="en-US" sz="3600" dirty="0"/>
              <a:t>During and after taper, increase follow-up and communication </a:t>
            </a:r>
          </a:p>
          <a:p>
            <a:pPr marL="285750" indent="-285750">
              <a:buFont typeface="Arial" panose="020B0604020202020204" pitchFamily="34" charset="0"/>
              <a:buChar char="•"/>
            </a:pPr>
            <a:r>
              <a:rPr lang="en-US" sz="3600" dirty="0"/>
              <a:t>Track closely with PROs, adjust care plan</a:t>
            </a:r>
          </a:p>
          <a:p>
            <a:pPr marL="285750" indent="-285750">
              <a:buFont typeface="Arial" panose="020B0604020202020204" pitchFamily="34" charset="0"/>
              <a:buChar char="•"/>
            </a:pPr>
            <a:r>
              <a:rPr lang="en-US" sz="3600" dirty="0"/>
              <a:t>Patient safety and health are priority</a:t>
            </a:r>
          </a:p>
          <a:p>
            <a:pPr marL="285750" indent="-285750">
              <a:buFont typeface="Arial" panose="020B0604020202020204" pitchFamily="34" charset="0"/>
              <a:buChar char="•"/>
            </a:pPr>
            <a:r>
              <a:rPr lang="en-US" sz="3600" dirty="0"/>
              <a:t>Patient-centeredness is the key</a:t>
            </a:r>
          </a:p>
          <a:p>
            <a:endParaRPr lang="en-US" dirty="0"/>
          </a:p>
        </p:txBody>
      </p:sp>
    </p:spTree>
    <p:extLst>
      <p:ext uri="{BB962C8B-B14F-4D97-AF65-F5344CB8AC3E}">
        <p14:creationId xmlns:p14="http://schemas.microsoft.com/office/powerpoint/2010/main" val="35816623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322620" y="-683201"/>
            <a:ext cx="5177957" cy="3422213"/>
          </a:xfrm>
          <a:prstGeom prst="rect">
            <a:avLst/>
          </a:prstGeom>
        </p:spPr>
      </p:pic>
      <p:sp>
        <p:nvSpPr>
          <p:cNvPr id="4" name="Date Placeholder 3"/>
          <p:cNvSpPr>
            <a:spLocks noGrp="1"/>
          </p:cNvSpPr>
          <p:nvPr>
            <p:ph type="dt" sz="half" idx="10"/>
          </p:nvPr>
        </p:nvSpPr>
        <p:spPr/>
        <p:txBody>
          <a:bodyPr/>
          <a:lstStyle/>
          <a:p>
            <a:fld id="{7ABF0CD1-C35F-4CD2-851E-525AEFAABAD7}" type="datetime1">
              <a:rPr lang="en-US" smtClean="0"/>
              <a:t>9/16/2021</a:t>
            </a:fld>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8" name="Picture 7"/>
          <p:cNvPicPr>
            <a:picLocks noChangeAspect="1"/>
          </p:cNvPicPr>
          <p:nvPr/>
        </p:nvPicPr>
        <p:blipFill>
          <a:blip r:embed="rId4"/>
          <a:stretch>
            <a:fillRect/>
          </a:stretch>
        </p:blipFill>
        <p:spPr>
          <a:xfrm>
            <a:off x="492852" y="3032460"/>
            <a:ext cx="7622699" cy="2687855"/>
          </a:xfrm>
          <a:prstGeom prst="rect">
            <a:avLst/>
          </a:prstGeom>
        </p:spPr>
      </p:pic>
      <p:pic>
        <p:nvPicPr>
          <p:cNvPr id="9" name="Picture 8"/>
          <p:cNvPicPr>
            <a:picLocks noChangeAspect="1"/>
          </p:cNvPicPr>
          <p:nvPr/>
        </p:nvPicPr>
        <p:blipFill>
          <a:blip r:embed="rId5"/>
          <a:stretch>
            <a:fillRect/>
          </a:stretch>
        </p:blipFill>
        <p:spPr>
          <a:xfrm>
            <a:off x="838200" y="6111395"/>
            <a:ext cx="3618404" cy="610080"/>
          </a:xfrm>
          <a:prstGeom prst="rect">
            <a:avLst/>
          </a:prstGeom>
        </p:spPr>
      </p:pic>
      <p:sp>
        <p:nvSpPr>
          <p:cNvPr id="10" name="TextBox 9"/>
          <p:cNvSpPr txBox="1"/>
          <p:nvPr/>
        </p:nvSpPr>
        <p:spPr>
          <a:xfrm>
            <a:off x="7262249" y="658574"/>
            <a:ext cx="3633377" cy="369332"/>
          </a:xfrm>
          <a:prstGeom prst="rect">
            <a:avLst/>
          </a:prstGeom>
          <a:noFill/>
        </p:spPr>
        <p:txBody>
          <a:bodyPr wrap="square" rtlCol="0">
            <a:spAutoFit/>
          </a:bodyPr>
          <a:lstStyle/>
          <a:p>
            <a:r>
              <a:rPr lang="en-US" dirty="0"/>
              <a:t>October 2019</a:t>
            </a:r>
          </a:p>
        </p:txBody>
      </p:sp>
    </p:spTree>
    <p:extLst>
      <p:ext uri="{BB962C8B-B14F-4D97-AF65-F5344CB8AC3E}">
        <p14:creationId xmlns:p14="http://schemas.microsoft.com/office/powerpoint/2010/main" val="2037173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nford_Oval_May_2011_panorama.jpg (10800×27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8234"/>
            <a:ext cx="12192000" cy="4259766"/>
          </a:xfrm>
          <a:prstGeom prst="rect">
            <a:avLst/>
          </a:prstGeom>
          <a:noFill/>
          <a:ln>
            <a:noFill/>
          </a:ln>
        </p:spPr>
      </p:pic>
      <p:sp>
        <p:nvSpPr>
          <p:cNvPr id="2" name="Title 1"/>
          <p:cNvSpPr>
            <a:spLocks noGrp="1"/>
          </p:cNvSpPr>
          <p:nvPr>
            <p:ph type="title"/>
          </p:nvPr>
        </p:nvSpPr>
        <p:spPr>
          <a:xfrm>
            <a:off x="2927906" y="-20622"/>
            <a:ext cx="10958991" cy="949224"/>
          </a:xfrm>
        </p:spPr>
        <p:txBody>
          <a:bodyPr>
            <a:normAutofit/>
          </a:bodyPr>
          <a:lstStyle/>
          <a:p>
            <a:r>
              <a:rPr lang="en-US" sz="3600" dirty="0">
                <a:solidFill>
                  <a:srgbClr val="0070C0"/>
                </a:solidFill>
              </a:rPr>
              <a:t>Colleagues and Collaborators</a:t>
            </a:r>
          </a:p>
        </p:txBody>
      </p:sp>
      <p:sp>
        <p:nvSpPr>
          <p:cNvPr id="4" name="TextBox 3"/>
          <p:cNvSpPr txBox="1"/>
          <p:nvPr/>
        </p:nvSpPr>
        <p:spPr>
          <a:xfrm>
            <a:off x="587774" y="824274"/>
            <a:ext cx="2750707" cy="3416320"/>
          </a:xfrm>
          <a:prstGeom prst="rect">
            <a:avLst/>
          </a:prstGeom>
          <a:noFill/>
        </p:spPr>
        <p:txBody>
          <a:bodyPr wrap="square" rtlCol="0">
            <a:spAutoFit/>
          </a:bodyPr>
          <a:lstStyle/>
          <a:p>
            <a:r>
              <a:rPr lang="en-US" dirty="0"/>
              <a:t>Luzmercy Perez</a:t>
            </a:r>
          </a:p>
          <a:p>
            <a:r>
              <a:rPr lang="en-US" dirty="0"/>
              <a:t>Lanja Sinjary</a:t>
            </a:r>
          </a:p>
          <a:p>
            <a:r>
              <a:rPr lang="en-US" dirty="0"/>
              <a:t>Ming-Chih Kao, PhD, MD</a:t>
            </a:r>
          </a:p>
          <a:p>
            <a:r>
              <a:rPr lang="en-US" dirty="0"/>
              <a:t>Jesmin Ram</a:t>
            </a:r>
          </a:p>
          <a:p>
            <a:r>
              <a:rPr lang="en-US" dirty="0"/>
              <a:t>Aram Mardian, MD</a:t>
            </a:r>
          </a:p>
          <a:p>
            <a:r>
              <a:rPr lang="en-US" dirty="0"/>
              <a:t>Ming-Chih Kao, PhD, MD</a:t>
            </a:r>
          </a:p>
          <a:p>
            <a:r>
              <a:rPr lang="en-US" dirty="0"/>
              <a:t>Sean Mackey, MD, PhD</a:t>
            </a:r>
          </a:p>
          <a:p>
            <a:r>
              <a:rPr lang="en-US" dirty="0"/>
              <a:t>Heather Okvat, PhD</a:t>
            </a:r>
          </a:p>
          <a:p>
            <a:r>
              <a:rPr lang="en-US" dirty="0"/>
              <a:t>Jeremiah West, MD</a:t>
            </a:r>
          </a:p>
          <a:p>
            <a:r>
              <a:rPr lang="en-US" dirty="0"/>
              <a:t>Garrick Olsen		</a:t>
            </a:r>
          </a:p>
          <a:p>
            <a:endParaRPr lang="en-US" dirty="0"/>
          </a:p>
        </p:txBody>
      </p:sp>
      <p:sp>
        <p:nvSpPr>
          <p:cNvPr id="5" name="TextBox 4"/>
          <p:cNvSpPr txBox="1"/>
          <p:nvPr/>
        </p:nvSpPr>
        <p:spPr>
          <a:xfrm>
            <a:off x="3520202" y="547275"/>
            <a:ext cx="2575798" cy="3139321"/>
          </a:xfrm>
          <a:prstGeom prst="rect">
            <a:avLst/>
          </a:prstGeom>
          <a:noFill/>
        </p:spPr>
        <p:txBody>
          <a:bodyPr wrap="square" rtlCol="0">
            <a:spAutoFit/>
          </a:bodyPr>
          <a:lstStyle/>
          <a:p>
            <a:endParaRPr lang="en-US" dirty="0"/>
          </a:p>
          <a:p>
            <a:r>
              <a:rPr lang="en-US" dirty="0"/>
              <a:t>Kate Lorig, PhD</a:t>
            </a:r>
          </a:p>
          <a:p>
            <a:r>
              <a:rPr lang="en-US" dirty="0"/>
              <a:t>Wendy Schadle</a:t>
            </a:r>
          </a:p>
          <a:p>
            <a:r>
              <a:rPr lang="en-US" dirty="0"/>
              <a:t>Anu Roy, MA</a:t>
            </a:r>
          </a:p>
          <a:p>
            <a:r>
              <a:rPr lang="en-US" dirty="0"/>
              <a:t>Lu Tian, PhD</a:t>
            </a:r>
          </a:p>
          <a:p>
            <a:r>
              <a:rPr lang="en-US" dirty="0"/>
              <a:t>Joel Porter, MD</a:t>
            </a:r>
          </a:p>
          <a:p>
            <a:r>
              <a:rPr lang="en-US" dirty="0"/>
              <a:t>Penney Cowan</a:t>
            </a:r>
          </a:p>
          <a:p>
            <a:r>
              <a:rPr lang="en-US" dirty="0"/>
              <a:t>Mark McGovern, PhD</a:t>
            </a:r>
          </a:p>
          <a:p>
            <a:r>
              <a:rPr lang="en-US" dirty="0"/>
              <a:t>Ting Pun, PhD</a:t>
            </a:r>
          </a:p>
          <a:p>
            <a:r>
              <a:rPr lang="en-US" dirty="0"/>
              <a:t>Matt Cheung, PharmD</a:t>
            </a:r>
          </a:p>
          <a:p>
            <a:r>
              <a:rPr lang="en-US" dirty="0"/>
              <a:t>Nathan Moore, MD</a:t>
            </a:r>
          </a:p>
        </p:txBody>
      </p:sp>
      <p:sp>
        <p:nvSpPr>
          <p:cNvPr id="3" name="TextBox 2"/>
          <p:cNvSpPr txBox="1"/>
          <p:nvPr/>
        </p:nvSpPr>
        <p:spPr>
          <a:xfrm>
            <a:off x="5971047" y="529145"/>
            <a:ext cx="2939142" cy="3139321"/>
          </a:xfrm>
          <a:prstGeom prst="rect">
            <a:avLst/>
          </a:prstGeom>
          <a:noFill/>
        </p:spPr>
        <p:txBody>
          <a:bodyPr wrap="square" rtlCol="0">
            <a:spAutoFit/>
          </a:bodyPr>
          <a:lstStyle/>
          <a:p>
            <a:endParaRPr lang="en-US" dirty="0"/>
          </a:p>
          <a:p>
            <a:r>
              <a:rPr lang="en-US" dirty="0"/>
              <a:t>Luana Colloca, MD, PhD</a:t>
            </a:r>
          </a:p>
          <a:p>
            <a:r>
              <a:rPr lang="en-US" dirty="0"/>
              <a:t>Maisa Ziadni, PhD</a:t>
            </a:r>
          </a:p>
          <a:p>
            <a:r>
              <a:rPr lang="en-US" dirty="0"/>
              <a:t>Pamela Flood, MD</a:t>
            </a:r>
          </a:p>
          <a:p>
            <a:r>
              <a:rPr lang="en-US" dirty="0"/>
              <a:t>Heather King, PhD</a:t>
            </a:r>
          </a:p>
          <a:p>
            <a:r>
              <a:rPr lang="en-US" dirty="0"/>
              <a:t>Sophia You, PhD</a:t>
            </a:r>
          </a:p>
          <a:p>
            <a:r>
              <a:rPr lang="en-US" dirty="0"/>
              <a:t>Corinne Jung, PhD</a:t>
            </a:r>
          </a:p>
          <a:p>
            <a:r>
              <a:rPr lang="en-US" dirty="0"/>
              <a:t>Richard Stieg, MD, MPH</a:t>
            </a:r>
          </a:p>
          <a:p>
            <a:r>
              <a:rPr lang="en-US" dirty="0"/>
              <a:t>Korina DeBruyne, MD</a:t>
            </a:r>
          </a:p>
          <a:p>
            <a:r>
              <a:rPr lang="en-US" dirty="0"/>
              <a:t>Phil Lavori, PhD</a:t>
            </a:r>
          </a:p>
          <a:p>
            <a:r>
              <a:rPr lang="en-US" dirty="0"/>
              <a:t>Angie Chen, MD</a:t>
            </a:r>
          </a:p>
        </p:txBody>
      </p:sp>
      <p:sp>
        <p:nvSpPr>
          <p:cNvPr id="7" name="TextBox 6"/>
          <p:cNvSpPr txBox="1"/>
          <p:nvPr/>
        </p:nvSpPr>
        <p:spPr>
          <a:xfrm>
            <a:off x="9237795" y="563088"/>
            <a:ext cx="2626598" cy="2585323"/>
          </a:xfrm>
          <a:prstGeom prst="rect">
            <a:avLst/>
          </a:prstGeom>
          <a:noFill/>
        </p:spPr>
        <p:txBody>
          <a:bodyPr wrap="square" rtlCol="0">
            <a:spAutoFit/>
          </a:bodyPr>
          <a:lstStyle/>
          <a:p>
            <a:endParaRPr lang="en-US" dirty="0"/>
          </a:p>
          <a:p>
            <a:r>
              <a:rPr lang="en-US" dirty="0"/>
              <a:t>Jim Weil</a:t>
            </a:r>
          </a:p>
          <a:p>
            <a:r>
              <a:rPr lang="en-US" dirty="0"/>
              <a:t>Penney Cowan</a:t>
            </a:r>
          </a:p>
          <a:p>
            <a:r>
              <a:rPr lang="en-US" dirty="0"/>
              <a:t>Patient Advisors</a:t>
            </a:r>
          </a:p>
          <a:p>
            <a:r>
              <a:rPr lang="en-US" dirty="0"/>
              <a:t>Jessica Root</a:t>
            </a:r>
          </a:p>
          <a:p>
            <a:r>
              <a:rPr lang="en-US" dirty="0"/>
              <a:t>Joshua Goff</a:t>
            </a:r>
          </a:p>
          <a:p>
            <a:r>
              <a:rPr lang="en-US" dirty="0"/>
              <a:t>Kelly Adams</a:t>
            </a:r>
          </a:p>
          <a:p>
            <a:endParaRPr lang="en-US" dirty="0"/>
          </a:p>
          <a:p>
            <a:endParaRPr lang="en-US" dirty="0"/>
          </a:p>
        </p:txBody>
      </p:sp>
    </p:spTree>
    <p:extLst>
      <p:ext uri="{BB962C8B-B14F-4D97-AF65-F5344CB8AC3E}">
        <p14:creationId xmlns:p14="http://schemas.microsoft.com/office/powerpoint/2010/main" val="1413807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Additional Cautionary Notes</a:t>
            </a:r>
          </a:p>
        </p:txBody>
      </p:sp>
      <p:sp>
        <p:nvSpPr>
          <p:cNvPr id="3" name="TextBox 2"/>
          <p:cNvSpPr txBox="1"/>
          <p:nvPr/>
        </p:nvSpPr>
        <p:spPr>
          <a:xfrm>
            <a:off x="298174" y="1690688"/>
            <a:ext cx="11648661" cy="5016758"/>
          </a:xfrm>
          <a:prstGeom prst="rect">
            <a:avLst/>
          </a:prstGeom>
          <a:noFill/>
        </p:spPr>
        <p:txBody>
          <a:bodyPr wrap="square" rtlCol="0">
            <a:spAutoFit/>
          </a:bodyPr>
          <a:lstStyle/>
          <a:p>
            <a:pPr marL="457200" indent="-457200">
              <a:buFont typeface="Arial" panose="020B0604020202020204" pitchFamily="34" charset="0"/>
              <a:buChar char="•"/>
            </a:pPr>
            <a:r>
              <a:rPr lang="en-US" sz="3600" dirty="0"/>
              <a:t>Pharmacy refusal to fill opioid prescriptions</a:t>
            </a:r>
          </a:p>
          <a:p>
            <a:pPr marL="457200" indent="-457200">
              <a:buFont typeface="Arial" panose="020B0604020202020204" pitchFamily="34" charset="0"/>
              <a:buChar char="•"/>
            </a:pPr>
            <a:r>
              <a:rPr lang="en-US" sz="3600" dirty="0"/>
              <a:t>Insurance companies incentivizing doctors to write fewer/smaller prescriptions or to NOT prescribe</a:t>
            </a:r>
          </a:p>
          <a:p>
            <a:pPr marL="457200" indent="-457200">
              <a:buFont typeface="Arial" panose="020B0604020202020204" pitchFamily="34" charset="0"/>
              <a:buChar char="•"/>
            </a:pPr>
            <a:r>
              <a:rPr lang="en-US" sz="3600" dirty="0"/>
              <a:t>DEA and medical boards investigating and censuring prescribers without recourse</a:t>
            </a:r>
          </a:p>
          <a:p>
            <a:pPr marL="457200" indent="-457200">
              <a:buFont typeface="Arial" panose="020B0604020202020204" pitchFamily="34" charset="0"/>
              <a:buChar char="•"/>
            </a:pPr>
            <a:r>
              <a:rPr lang="en-US" sz="3600" dirty="0"/>
              <a:t>Chilling effects seen in US, Canada, and Australia</a:t>
            </a:r>
          </a:p>
          <a:p>
            <a:pPr marL="457200" indent="-457200">
              <a:buFont typeface="Arial" panose="020B0604020202020204" pitchFamily="34" charset="0"/>
              <a:buChar char="•"/>
            </a:pPr>
            <a:r>
              <a:rPr lang="en-US" sz="3600" dirty="0"/>
              <a:t>Patients required to visit clinic ~ 7-14 days for refill script</a:t>
            </a:r>
          </a:p>
          <a:p>
            <a:pPr marL="457200" indent="-457200">
              <a:buFont typeface="Arial" panose="020B0604020202020204" pitchFamily="34" charset="0"/>
              <a:buChar char="•"/>
            </a:pPr>
            <a:r>
              <a:rPr lang="en-US" sz="3600" dirty="0"/>
              <a:t>Patients having difficulty accessing even primary care </a:t>
            </a:r>
          </a:p>
          <a:p>
            <a:endParaRPr lang="en-US" sz="3200" dirty="0"/>
          </a:p>
        </p:txBody>
      </p:sp>
    </p:spTree>
    <p:extLst>
      <p:ext uri="{BB962C8B-B14F-4D97-AF65-F5344CB8AC3E}">
        <p14:creationId xmlns:p14="http://schemas.microsoft.com/office/powerpoint/2010/main" val="31912097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681098" y="0"/>
            <a:ext cx="11510901" cy="6787864"/>
          </a:xfrm>
          <a:prstGeom prst="rect">
            <a:avLst/>
          </a:prstGeom>
        </p:spPr>
      </p:pic>
      <p:pic>
        <p:nvPicPr>
          <p:cNvPr id="6" name="Picture 5"/>
          <p:cNvPicPr>
            <a:picLocks noChangeAspect="1"/>
          </p:cNvPicPr>
          <p:nvPr/>
        </p:nvPicPr>
        <p:blipFill>
          <a:blip r:embed="rId4"/>
          <a:stretch>
            <a:fillRect/>
          </a:stretch>
        </p:blipFill>
        <p:spPr>
          <a:xfrm>
            <a:off x="3917496" y="-66869"/>
            <a:ext cx="11722969" cy="546257"/>
          </a:xfrm>
          <a:prstGeom prst="rect">
            <a:avLst/>
          </a:prstGeom>
        </p:spPr>
      </p:pic>
    </p:spTree>
    <p:extLst>
      <p:ext uri="{BB962C8B-B14F-4D97-AF65-F5344CB8AC3E}">
        <p14:creationId xmlns:p14="http://schemas.microsoft.com/office/powerpoint/2010/main" val="22506216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709644-A5AB-4770-A0B6-7B5F155949EF}"/>
              </a:ext>
            </a:extLst>
          </p:cNvPr>
          <p:cNvSpPr/>
          <p:nvPr/>
        </p:nvSpPr>
        <p:spPr>
          <a:xfrm>
            <a:off x="336888" y="220746"/>
            <a:ext cx="11748427" cy="1405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A5D5C-F6BD-447C-BC07-3D658DE81211}"/>
              </a:ext>
            </a:extLst>
          </p:cNvPr>
          <p:cNvSpPr>
            <a:spLocks noGrp="1"/>
          </p:cNvSpPr>
          <p:nvPr>
            <p:ph type="title"/>
          </p:nvPr>
        </p:nvSpPr>
        <p:spPr>
          <a:xfrm>
            <a:off x="587943" y="220746"/>
            <a:ext cx="11497377" cy="1325563"/>
          </a:xfrm>
        </p:spPr>
        <p:txBody>
          <a:bodyPr>
            <a:normAutofit fontScale="90000"/>
          </a:bodyPr>
          <a:lstStyle/>
          <a:p>
            <a:r>
              <a:rPr lang="en-US" sz="3200" dirty="0"/>
              <a:t>All received:   -  heat pain + IV remifentanil</a:t>
            </a:r>
            <a:br>
              <a:rPr lang="en-US" sz="3200" dirty="0"/>
            </a:br>
            <a:r>
              <a:rPr lang="en-US" sz="3200" dirty="0"/>
              <a:t>                         -  all 3 conditions in which expectations were manipulated</a:t>
            </a:r>
          </a:p>
        </p:txBody>
      </p:sp>
      <p:sp>
        <p:nvSpPr>
          <p:cNvPr id="3" name="Oval 2">
            <a:extLst>
              <a:ext uri="{FF2B5EF4-FFF2-40B4-BE49-F238E27FC236}">
                <a16:creationId xmlns:a16="http://schemas.microsoft.com/office/drawing/2014/main" id="{4FEB488B-3604-46B2-AF1C-3CACA16F5DF1}"/>
              </a:ext>
            </a:extLst>
          </p:cNvPr>
          <p:cNvSpPr/>
          <p:nvPr/>
        </p:nvSpPr>
        <p:spPr>
          <a:xfrm>
            <a:off x="587943" y="2555506"/>
            <a:ext cx="3436220" cy="324371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Receiving powerful  opioid Painkiller</a:t>
            </a:r>
          </a:p>
        </p:txBody>
      </p:sp>
      <p:sp>
        <p:nvSpPr>
          <p:cNvPr id="4" name="Oval 3">
            <a:extLst>
              <a:ext uri="{FF2B5EF4-FFF2-40B4-BE49-F238E27FC236}">
                <a16:creationId xmlns:a16="http://schemas.microsoft.com/office/drawing/2014/main" id="{01402D91-5E11-4636-A10D-DE10FF2945D8}"/>
              </a:ext>
            </a:extLst>
          </p:cNvPr>
          <p:cNvSpPr/>
          <p:nvPr/>
        </p:nvSpPr>
        <p:spPr>
          <a:xfrm>
            <a:off x="4645794" y="2589195"/>
            <a:ext cx="3322320" cy="324371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Receiving nothing; saline</a:t>
            </a:r>
          </a:p>
        </p:txBody>
      </p:sp>
      <p:sp>
        <p:nvSpPr>
          <p:cNvPr id="5" name="Oval 4">
            <a:extLst>
              <a:ext uri="{FF2B5EF4-FFF2-40B4-BE49-F238E27FC236}">
                <a16:creationId xmlns:a16="http://schemas.microsoft.com/office/drawing/2014/main" id="{37E7D35C-B4EB-4C35-93B0-CFD174B618CF}"/>
              </a:ext>
            </a:extLst>
          </p:cNvPr>
          <p:cNvSpPr/>
          <p:nvPr/>
        </p:nvSpPr>
        <p:spPr>
          <a:xfrm>
            <a:off x="8426116" y="2555506"/>
            <a:ext cx="3322320" cy="3320717"/>
          </a:xfrm>
          <a:prstGeom prst="ellipse">
            <a:avLst/>
          </a:prstGeom>
          <a:solidFill>
            <a:srgbClr val="F2D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Receiving a substance that will worsen pain</a:t>
            </a:r>
          </a:p>
        </p:txBody>
      </p:sp>
      <p:cxnSp>
        <p:nvCxnSpPr>
          <p:cNvPr id="8" name="Straight Arrow Connector 7">
            <a:extLst>
              <a:ext uri="{FF2B5EF4-FFF2-40B4-BE49-F238E27FC236}">
                <a16:creationId xmlns:a16="http://schemas.microsoft.com/office/drawing/2014/main" id="{A4BBFCAD-CECE-4682-BDA8-B8AB3F9D4D5C}"/>
              </a:ext>
            </a:extLst>
          </p:cNvPr>
          <p:cNvCxnSpPr/>
          <p:nvPr/>
        </p:nvCxnSpPr>
        <p:spPr>
          <a:xfrm flipH="1">
            <a:off x="2675823" y="1626669"/>
            <a:ext cx="500514" cy="6737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36B704D-D2EF-4BC6-A2EA-B5B2254AD03C}"/>
              </a:ext>
            </a:extLst>
          </p:cNvPr>
          <p:cNvCxnSpPr>
            <a:cxnSpLocks/>
          </p:cNvCxnSpPr>
          <p:nvPr/>
        </p:nvCxnSpPr>
        <p:spPr>
          <a:xfrm>
            <a:off x="6178617" y="1623312"/>
            <a:ext cx="0" cy="809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B9CB181-A731-4A58-8A0E-D497616CC212}"/>
              </a:ext>
            </a:extLst>
          </p:cNvPr>
          <p:cNvCxnSpPr>
            <a:cxnSpLocks/>
          </p:cNvCxnSpPr>
          <p:nvPr/>
        </p:nvCxnSpPr>
        <p:spPr>
          <a:xfrm>
            <a:off x="8934407" y="1626669"/>
            <a:ext cx="430974" cy="8064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3D0BB37D-0DCC-4BAF-ABBE-F835DA437EA8}"/>
              </a:ext>
            </a:extLst>
          </p:cNvPr>
          <p:cNvSpPr txBox="1"/>
          <p:nvPr/>
        </p:nvSpPr>
        <p:spPr>
          <a:xfrm>
            <a:off x="2050181" y="5967659"/>
            <a:ext cx="1414914" cy="769441"/>
          </a:xfrm>
          <a:prstGeom prst="rect">
            <a:avLst/>
          </a:prstGeom>
          <a:noFill/>
        </p:spPr>
        <p:txBody>
          <a:bodyPr wrap="square" rtlCol="0">
            <a:spAutoFit/>
          </a:bodyPr>
          <a:lstStyle/>
          <a:p>
            <a:r>
              <a:rPr lang="en-US" sz="4400" dirty="0"/>
              <a:t>1</a:t>
            </a:r>
          </a:p>
        </p:txBody>
      </p:sp>
      <p:sp>
        <p:nvSpPr>
          <p:cNvPr id="17" name="TextBox 16">
            <a:extLst>
              <a:ext uri="{FF2B5EF4-FFF2-40B4-BE49-F238E27FC236}">
                <a16:creationId xmlns:a16="http://schemas.microsoft.com/office/drawing/2014/main" id="{16C1053A-2043-4D71-8561-6CA5807E8AEB}"/>
              </a:ext>
            </a:extLst>
          </p:cNvPr>
          <p:cNvSpPr txBox="1"/>
          <p:nvPr/>
        </p:nvSpPr>
        <p:spPr>
          <a:xfrm>
            <a:off x="6049477" y="5986910"/>
            <a:ext cx="1414914" cy="769441"/>
          </a:xfrm>
          <a:prstGeom prst="rect">
            <a:avLst/>
          </a:prstGeom>
          <a:noFill/>
        </p:spPr>
        <p:txBody>
          <a:bodyPr wrap="square" rtlCol="0">
            <a:spAutoFit/>
          </a:bodyPr>
          <a:lstStyle/>
          <a:p>
            <a:r>
              <a:rPr lang="en-US" sz="4400" dirty="0"/>
              <a:t>2</a:t>
            </a:r>
          </a:p>
        </p:txBody>
      </p:sp>
      <p:sp>
        <p:nvSpPr>
          <p:cNvPr id="18" name="TextBox 17">
            <a:extLst>
              <a:ext uri="{FF2B5EF4-FFF2-40B4-BE49-F238E27FC236}">
                <a16:creationId xmlns:a16="http://schemas.microsoft.com/office/drawing/2014/main" id="{21BAC08E-5739-4D0D-8299-23AA0AA342CD}"/>
              </a:ext>
            </a:extLst>
          </p:cNvPr>
          <p:cNvSpPr txBox="1"/>
          <p:nvPr/>
        </p:nvSpPr>
        <p:spPr>
          <a:xfrm>
            <a:off x="9931667" y="5986909"/>
            <a:ext cx="1414914" cy="769441"/>
          </a:xfrm>
          <a:prstGeom prst="rect">
            <a:avLst/>
          </a:prstGeom>
          <a:noFill/>
        </p:spPr>
        <p:txBody>
          <a:bodyPr wrap="square" rtlCol="0">
            <a:spAutoFit/>
          </a:bodyPr>
          <a:lstStyle/>
          <a:p>
            <a:r>
              <a:rPr lang="en-US" sz="4400" dirty="0"/>
              <a:t>3</a:t>
            </a:r>
          </a:p>
        </p:txBody>
      </p:sp>
    </p:spTree>
    <p:extLst>
      <p:ext uri="{BB962C8B-B14F-4D97-AF65-F5344CB8AC3E}">
        <p14:creationId xmlns:p14="http://schemas.microsoft.com/office/powerpoint/2010/main" val="41481957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en-US" sz="2800" b="1" dirty="0">
                <a:solidFill>
                  <a:srgbClr val="C00000"/>
                </a:solidFill>
                <a:latin typeface="Arial" panose="020B0604020202020204" pitchFamily="34" charset="0"/>
              </a:rPr>
              <a:t>Psychological modulation of opioid analgesia</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252" y="5943505"/>
            <a:ext cx="122700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2" y="1300824"/>
            <a:ext cx="10797657" cy="3486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4"/>
          <p:cNvSpPr txBox="1">
            <a:spLocks noChangeArrowheads="1"/>
          </p:cNvSpPr>
          <p:nvPr/>
        </p:nvSpPr>
        <p:spPr bwMode="auto">
          <a:xfrm>
            <a:off x="2194631"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eaLnBrk="1"/>
            <a:r>
              <a:rPr lang="en-GB" altLang="en-US" sz="1089" b="1">
                <a:solidFill>
                  <a:srgbClr val="000000"/>
                </a:solidFill>
                <a:latin typeface="Arial" panose="020B0604020202020204" pitchFamily="34" charset="0"/>
              </a:rPr>
              <a:t>Ulrike Bingel et al., Sci Transl Med 2011;3:70ra14</a:t>
            </a:r>
          </a:p>
        </p:txBody>
      </p:sp>
    </p:spTree>
    <p:extLst>
      <p:ext uri="{BB962C8B-B14F-4D97-AF65-F5344CB8AC3E}">
        <p14:creationId xmlns:p14="http://schemas.microsoft.com/office/powerpoint/2010/main" val="1484287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292" y="908592"/>
            <a:ext cx="11250303" cy="3679180"/>
          </a:xfrm>
          <a:prstGeom prst="rect">
            <a:avLst/>
          </a:prstGeom>
        </p:spPr>
      </p:pic>
    </p:spTree>
    <p:extLst>
      <p:ext uri="{BB962C8B-B14F-4D97-AF65-F5344CB8AC3E}">
        <p14:creationId xmlns:p14="http://schemas.microsoft.com/office/powerpoint/2010/main" val="1236176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PPSNARRATION" val="22,47800444,C:\Sean\STANFORD\TALKS\IHA Integrated Health Care\2015 SF Pay 4 Performance\CHOIR Pay 4 Performance 3-1-2015_pptx\Media.ppcx"/>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5&quot;/&gt;&lt;lineCharCount val=&quot;30&quot;/&gt;&lt;lineCharCount val=&quot;38&quot;/&gt;&lt;lineCharCount val=&quot;40&quot;/&gt;&lt;lineCharCount val=&quot;12&quot;/&gt;&lt;lineCharCount val=&quot;39&quot;/&gt;&lt;lineCharCount val=&quot;37&quot;/&gt;&lt;lineCharCount val=&quot;35&quot;/&gt;&lt;lineCharCount val=&quot;32&quot;/&gt;&lt;lineCharCount val=&quot;44&quot;/&gt;&lt;lineCharCount val=&quot;15&quot;/&gt;&lt;/TableIndex&gt;&lt;/ShapeTextInfo&gt;"/>
  <p:tag name="HTML_SHAPEINFO" val="&lt;ThreeDShapeInfo&gt;&lt;uuid val=&quot;&quot;/&gt;&lt;isInvalidForFieldText val=&quot;0&quot;/&gt;&lt;Image&gt;&lt;filename val=&quot;C:\Users\Sean\AppData\Local\Temp\PR\data\asimages\{E90C227A-CFAA-4161-90A4-8D7E7379EE9F}_15.png&quot;/&gt;&lt;left val=&quot;41&quot;/&gt;&lt;top val=&quot;110&quot;/&gt;&lt;width val=&quot;577&quot;/&gt;&lt;height val=&quot;387&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C3945198F2134438783E898056E5D8D" ma:contentTypeVersion="15" ma:contentTypeDescription="Create a new document." ma:contentTypeScope="" ma:versionID="07f78ef2f38fdff63ef6f77808902f18">
  <xsd:schema xmlns:xsd="http://www.w3.org/2001/XMLSchema" xmlns:xs="http://www.w3.org/2001/XMLSchema" xmlns:p="http://schemas.microsoft.com/office/2006/metadata/properties" xmlns:ns1="http://schemas.microsoft.com/sharepoint/v3" xmlns:ns2="f3741e23-c059-4cf4-a06a-51a466296b32" xmlns:ns3="83e75d07-58d2-4c4f-8d0d-57fb7c265133" targetNamespace="http://schemas.microsoft.com/office/2006/metadata/properties" ma:root="true" ma:fieldsID="46e8dc14621829939502239b386cda28" ns1:_="" ns2:_="" ns3:_="">
    <xsd:import namespace="http://schemas.microsoft.com/sharepoint/v3"/>
    <xsd:import namespace="f3741e23-c059-4cf4-a06a-51a466296b32"/>
    <xsd:import namespace="83e75d07-58d2-4c4f-8d0d-57fb7c26513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741e23-c059-4cf4-a06a-51a466296b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e75d07-58d2-4c4f-8d0d-57fb7c26513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3741e23-c059-4cf4-a06a-51a466296b32">MS12-38608407-629</_dlc_DocId>
    <_dlc_DocIdUrl xmlns="f3741e23-c059-4cf4-a06a-51a466296b32">
      <Url>https://pcori.sharepoint.com/am/2018AM/_layouts/15/DocIdRedir.aspx?ID=MS12-38608407-629</Url>
      <Description>MS12-38608407-629</Description>
    </_dlc_DocIdUrl>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0B5F67-2E8A-43E7-85D5-F2608DB1418D}">
  <ds:schemaRefs>
    <ds:schemaRef ds:uri="http://schemas.microsoft.com/sharepoint/events"/>
  </ds:schemaRefs>
</ds:datastoreItem>
</file>

<file path=customXml/itemProps2.xml><?xml version="1.0" encoding="utf-8"?>
<ds:datastoreItem xmlns:ds="http://schemas.openxmlformats.org/officeDocument/2006/customXml" ds:itemID="{5B7BFF4A-1828-4728-81C4-C00AF822A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741e23-c059-4cf4-a06a-51a466296b32"/>
    <ds:schemaRef ds:uri="83e75d07-58d2-4c4f-8d0d-57fb7c265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44481F-A923-4058-B3DE-EACE30370AAB}">
  <ds:schemaRefs>
    <ds:schemaRef ds:uri="http://schemas.microsoft.com/office/2006/documentManagement/types"/>
    <ds:schemaRef ds:uri="http://purl.org/dc/dcmitype/"/>
    <ds:schemaRef ds:uri="83e75d07-58d2-4c4f-8d0d-57fb7c265133"/>
    <ds:schemaRef ds:uri="http://purl.org/dc/elements/1.1/"/>
    <ds:schemaRef ds:uri="f3741e23-c059-4cf4-a06a-51a466296b32"/>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sharepoint/v3"/>
    <ds:schemaRef ds:uri="http://purl.org/dc/terms/"/>
  </ds:schemaRefs>
</ds:datastoreItem>
</file>

<file path=customXml/itemProps4.xml><?xml version="1.0" encoding="utf-8"?>
<ds:datastoreItem xmlns:ds="http://schemas.openxmlformats.org/officeDocument/2006/customXml" ds:itemID="{4A586BC3-A743-4ED6-8C78-34C53A7F2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10008</TotalTime>
  <Words>2771</Words>
  <Application>Microsoft Office PowerPoint</Application>
  <PresentationFormat>Widescreen</PresentationFormat>
  <Paragraphs>511</Paragraphs>
  <Slides>53</Slides>
  <Notes>49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Arial</vt:lpstr>
      <vt:lpstr>Articulate Narrow</vt:lpstr>
      <vt:lpstr>BlinkMacSystemFont</vt:lpstr>
      <vt:lpstr>Calibri</vt:lpstr>
      <vt:lpstr>Calibri Light</vt:lpstr>
      <vt:lpstr>Garamond</vt:lpstr>
      <vt:lpstr>Times</vt:lpstr>
      <vt:lpstr>Times New Roman</vt:lpstr>
      <vt:lpstr>Wingdings</vt:lpstr>
      <vt:lpstr>Wingdings 2</vt:lpstr>
      <vt:lpstr>Office Theme</vt:lpstr>
      <vt:lpstr>Office Theme</vt:lpstr>
      <vt:lpstr>    </vt:lpstr>
      <vt:lpstr> Contracts and Grants</vt:lpstr>
      <vt:lpstr>2011 IOM Report:  Relieving Pain in America </vt:lpstr>
      <vt:lpstr>Pain is Complex</vt:lpstr>
      <vt:lpstr>EXPECTATIONS</vt:lpstr>
      <vt:lpstr>PowerPoint Presentation</vt:lpstr>
      <vt:lpstr>All received:   -  heat pain + IV remifentanil                          -  all 3 conditions in which expectations were manipulated</vt:lpstr>
      <vt:lpstr>PowerPoint Presentation</vt:lpstr>
      <vt:lpstr>PowerPoint Presentation</vt:lpstr>
      <vt:lpstr>Long‐Term Use of Daily Prescription Opioids</vt:lpstr>
      <vt:lpstr>PowerPoint Presentation</vt:lpstr>
      <vt:lpstr>Fewer new starts is the best way  to decrease opioid prescriptions</vt:lpstr>
      <vt:lpstr>PowerPoint Presentation</vt:lpstr>
      <vt:lpstr>  </vt:lpstr>
      <vt:lpstr>PowerPoint Presentation</vt:lpstr>
      <vt:lpstr>What we are getting wrong</vt:lpstr>
      <vt:lpstr>Tapering the wrong way</vt:lpstr>
      <vt:lpstr> Treat the person, not the pill</vt:lpstr>
      <vt:lpstr>PowerPoint Presentation</vt:lpstr>
      <vt:lpstr> </vt:lpstr>
      <vt:lpstr>  Tapering Opioids</vt:lpstr>
      <vt:lpstr>PowerPoint Presentation</vt:lpstr>
      <vt:lpstr>Community-Based Solutions are Needed</vt:lpstr>
      <vt:lpstr>PowerPoint Presentation</vt:lpstr>
      <vt:lpstr>Minimize Nocebo</vt:lpstr>
      <vt:lpstr>Opioid Cessation vs. Opioid Reduction </vt:lpstr>
      <vt:lpstr>We Optimized Patient Choice and Control in Their Taper</vt:lpstr>
      <vt:lpstr>Study Variables</vt:lpstr>
      <vt:lpstr>Sample Characteristics  (N=51)</vt:lpstr>
      <vt:lpstr>PowerPoint Presentation</vt:lpstr>
      <vt:lpstr>PowerPoint Presentation</vt:lpstr>
      <vt:lpstr>PowerPoint Presentation</vt:lpstr>
      <vt:lpstr>PowerPoint Presentation</vt:lpstr>
      <vt:lpstr> </vt:lpstr>
      <vt:lpstr>Comparative Effectiveness of Pain Cognitive Behavioral Therapy and Chronic Pain Self-Management Within the Context of Voluntary Opioid Reduction</vt:lpstr>
      <vt:lpstr>PowerPoint Presentation</vt:lpstr>
      <vt:lpstr>Eligibility</vt:lpstr>
      <vt:lpstr>PowerPoint Presentation</vt:lpstr>
      <vt:lpstr>PowerPoint Presentation</vt:lpstr>
      <vt:lpstr>PowerPoint Presentation</vt:lpstr>
      <vt:lpstr>PowerPoint Presentation</vt:lpstr>
      <vt:lpstr>PowerPoint Presentation</vt:lpstr>
      <vt:lpstr>PowerPoint Presentation</vt:lpstr>
      <vt:lpstr>Minimize Nocebo</vt:lpstr>
      <vt:lpstr>Close Monitoring of Patient Response to Opioid Reduction</vt:lpstr>
      <vt:lpstr>PowerPoint Presentation</vt:lpstr>
      <vt:lpstr>PowerPoint Presentation</vt:lpstr>
      <vt:lpstr>PowerPoint Presentation</vt:lpstr>
      <vt:lpstr>How to refer your patients</vt:lpstr>
      <vt:lpstr>Patient-Centered Opioid Stewardship</vt:lpstr>
      <vt:lpstr>PowerPoint Presentation</vt:lpstr>
      <vt:lpstr>Colleagues and Collaborators</vt:lpstr>
      <vt:lpstr>Additional Cautionary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Treadway</dc:creator>
  <cp:lastModifiedBy>Beth Darnall</cp:lastModifiedBy>
  <cp:revision>240</cp:revision>
  <cp:lastPrinted>2019-06-08T17:53:04Z</cp:lastPrinted>
  <dcterms:modified xsi:type="dcterms:W3CDTF">2021-09-17T00:31:57Z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0x0101002C3945198F2134438783E898056E5D8D</vt:lpwstr>
  </property>
  <property fmtid="{D5CDD505-2E9C-101B-9397-08002B2CF9AE}" pid="3" name="_dlc_DocIdItemGuid">
    <vt:lpwstr>c068d50f-a986-4432-b613-912d1fb55270</vt:lpwstr>
  </property>
</Properties>
</file>